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1" r:id="rId14"/>
    <p:sldId id="270" r:id="rId15"/>
    <p:sldId id="272" r:id="rId16"/>
    <p:sldId id="273" r:id="rId17"/>
    <p:sldId id="27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0" autoAdjust="0"/>
  </p:normalViewPr>
  <p:slideViewPr>
    <p:cSldViewPr>
      <p:cViewPr varScale="1">
        <p:scale>
          <a:sx n="48" d="100"/>
          <a:sy n="48" d="100"/>
        </p:scale>
        <p:origin x="-403"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5B414-DA0B-4126-8965-85570B68DEDA}" type="datetimeFigureOut">
              <a:rPr lang="en-US" smtClean="0"/>
              <a:t>2/15/2016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8524F-EB26-4CA8-A8D0-C6C58AB78E99}" type="slidenum">
              <a:rPr lang="en-US" smtClean="0"/>
              <a:t>‹#›</a:t>
            </a:fld>
            <a:endParaRPr lang="en-US"/>
          </a:p>
        </p:txBody>
      </p:sp>
    </p:spTree>
    <p:extLst>
      <p:ext uri="{BB962C8B-B14F-4D97-AF65-F5344CB8AC3E}">
        <p14:creationId xmlns:p14="http://schemas.microsoft.com/office/powerpoint/2010/main" val="78297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More</a:t>
            </a:r>
            <a:r>
              <a:rPr lang="en-US" baseline="0" dirty="0" smtClean="0"/>
              <a:t> than</a:t>
            </a:r>
            <a:r>
              <a:rPr lang="en-US" dirty="0" smtClean="0"/>
              <a:t> </a:t>
            </a:r>
            <a:r>
              <a:rPr lang="en-US" dirty="0" smtClean="0"/>
              <a:t>1,200 </a:t>
            </a:r>
            <a:r>
              <a:rPr lang="en-US" dirty="0" smtClean="0"/>
              <a:t>students</a:t>
            </a:r>
            <a:r>
              <a:rPr lang="en-US" baseline="0" dirty="0" smtClean="0"/>
              <a:t> and </a:t>
            </a:r>
            <a:r>
              <a:rPr lang="en-US" baseline="0" dirty="0" smtClean="0"/>
              <a:t>1,100 </a:t>
            </a:r>
            <a:r>
              <a:rPr lang="en-US" baseline="0" dirty="0" smtClean="0"/>
              <a:t>residents attended last year’s National Conference of Family Medicine Residents and Medical Students.</a:t>
            </a:r>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2</a:t>
            </a:fld>
            <a:endParaRPr lang="en-US" dirty="0"/>
          </a:p>
        </p:txBody>
      </p:sp>
    </p:spTree>
    <p:extLst>
      <p:ext uri="{BB962C8B-B14F-4D97-AF65-F5344CB8AC3E}">
        <p14:creationId xmlns:p14="http://schemas.microsoft.com/office/powerpoint/2010/main" val="3581855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11</a:t>
            </a:fld>
            <a:endParaRPr lang="en-US" dirty="0"/>
          </a:p>
        </p:txBody>
      </p:sp>
    </p:spTree>
    <p:extLst>
      <p:ext uri="{BB962C8B-B14F-4D97-AF65-F5344CB8AC3E}">
        <p14:creationId xmlns:p14="http://schemas.microsoft.com/office/powerpoint/2010/main" val="128412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E5E0D-6889-45A4-BB1A-B4F8F9E5E40B}" type="slidenum">
              <a:rPr lang="en-US" smtClean="0"/>
              <a:t>12</a:t>
            </a:fld>
            <a:endParaRPr lang="en-US"/>
          </a:p>
        </p:txBody>
      </p:sp>
    </p:spTree>
    <p:extLst>
      <p:ext uri="{BB962C8B-B14F-4D97-AF65-F5344CB8AC3E}">
        <p14:creationId xmlns:p14="http://schemas.microsoft.com/office/powerpoint/2010/main" val="233401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14</a:t>
            </a:fld>
            <a:endParaRPr lang="en-US" dirty="0"/>
          </a:p>
        </p:txBody>
      </p:sp>
    </p:spTree>
    <p:extLst>
      <p:ext uri="{BB962C8B-B14F-4D97-AF65-F5344CB8AC3E}">
        <p14:creationId xmlns:p14="http://schemas.microsoft.com/office/powerpoint/2010/main" val="328607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15</a:t>
            </a:fld>
            <a:endParaRPr lang="en-US" dirty="0"/>
          </a:p>
        </p:txBody>
      </p:sp>
    </p:spTree>
    <p:extLst>
      <p:ext uri="{BB962C8B-B14F-4D97-AF65-F5344CB8AC3E}">
        <p14:creationId xmlns:p14="http://schemas.microsoft.com/office/powerpoint/2010/main" val="281381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Use this slide to share any personal National Conference highlights</a:t>
            </a:r>
            <a:r>
              <a:rPr lang="en-US" baseline="0" dirty="0" smtClean="0"/>
              <a:t> or stories. Delete this slide if you prefer not to add any additional information.</a:t>
            </a:r>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16</a:t>
            </a:fld>
            <a:endParaRPr lang="en-US" dirty="0"/>
          </a:p>
        </p:txBody>
      </p:sp>
    </p:spTree>
    <p:extLst>
      <p:ext uri="{BB962C8B-B14F-4D97-AF65-F5344CB8AC3E}">
        <p14:creationId xmlns:p14="http://schemas.microsoft.com/office/powerpoint/2010/main" val="243689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AAFP members</a:t>
            </a:r>
            <a:r>
              <a:rPr lang="en-US" baseline="0" dirty="0" smtClean="0"/>
              <a:t> can register online. Non-AAFP members must call the Contact Center </a:t>
            </a:r>
            <a:r>
              <a:rPr lang="en-US" baseline="0" smtClean="0"/>
              <a:t>to register.</a:t>
            </a:r>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17</a:t>
            </a:fld>
            <a:endParaRPr lang="en-US" dirty="0"/>
          </a:p>
        </p:txBody>
      </p:sp>
    </p:spTree>
    <p:extLst>
      <p:ext uri="{BB962C8B-B14F-4D97-AF65-F5344CB8AC3E}">
        <p14:creationId xmlns:p14="http://schemas.microsoft.com/office/powerpoint/2010/main" val="287987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for video: http://www.aafp.org/aafp/medical-school-residency/choosing-fm/choose-knowledge.html</a:t>
            </a:r>
          </a:p>
          <a:p>
            <a:endParaRPr lang="en-US" dirty="0"/>
          </a:p>
        </p:txBody>
      </p:sp>
      <p:sp>
        <p:nvSpPr>
          <p:cNvPr id="4" name="Slide Number Placeholder 3"/>
          <p:cNvSpPr>
            <a:spLocks noGrp="1"/>
          </p:cNvSpPr>
          <p:nvPr>
            <p:ph type="sldNum" sz="quarter" idx="10"/>
          </p:nvPr>
        </p:nvSpPr>
        <p:spPr/>
        <p:txBody>
          <a:bodyPr/>
          <a:lstStyle/>
          <a:p>
            <a:fld id="{B818524F-EB26-4CA8-A8D0-C6C58AB78E99}" type="slidenum">
              <a:rPr lang="en-US" smtClean="0"/>
              <a:t>3</a:t>
            </a:fld>
            <a:endParaRPr lang="en-US"/>
          </a:p>
        </p:txBody>
      </p:sp>
    </p:spTree>
    <p:extLst>
      <p:ext uri="{BB962C8B-B14F-4D97-AF65-F5344CB8AC3E}">
        <p14:creationId xmlns:p14="http://schemas.microsoft.com/office/powerpoint/2010/main" val="327528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 complete schedule will be available online in early April.</a:t>
            </a:r>
          </a:p>
        </p:txBody>
      </p:sp>
      <p:sp>
        <p:nvSpPr>
          <p:cNvPr id="4" name="Slide Number Placeholder 3"/>
          <p:cNvSpPr>
            <a:spLocks noGrp="1"/>
          </p:cNvSpPr>
          <p:nvPr>
            <p:ph type="sldNum" sz="quarter" idx="10"/>
          </p:nvPr>
        </p:nvSpPr>
        <p:spPr/>
        <p:txBody>
          <a:bodyPr/>
          <a:lstStyle/>
          <a:p>
            <a:fld id="{3F7CD5BD-8071-484A-8BDE-D51D9F8B8150}" type="slidenum">
              <a:rPr lang="en-US" smtClean="0"/>
              <a:t>4</a:t>
            </a:fld>
            <a:endParaRPr lang="en-US" dirty="0"/>
          </a:p>
        </p:txBody>
      </p:sp>
    </p:spTree>
    <p:extLst>
      <p:ext uri="{BB962C8B-B14F-4D97-AF65-F5344CB8AC3E}">
        <p14:creationId xmlns:p14="http://schemas.microsoft.com/office/powerpoint/2010/main" val="295518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-Full speaker bios, dates</a:t>
            </a:r>
            <a:r>
              <a:rPr lang="en-US" baseline="0" dirty="0" smtClean="0"/>
              <a:t>, and times for these presentations and more will be announced online later this spring.</a:t>
            </a:r>
          </a:p>
        </p:txBody>
      </p:sp>
      <p:sp>
        <p:nvSpPr>
          <p:cNvPr id="4" name="Slide Number Placeholder 3"/>
          <p:cNvSpPr>
            <a:spLocks noGrp="1"/>
          </p:cNvSpPr>
          <p:nvPr>
            <p:ph type="sldNum" sz="quarter" idx="10"/>
          </p:nvPr>
        </p:nvSpPr>
        <p:spPr/>
        <p:txBody>
          <a:bodyPr/>
          <a:lstStyle/>
          <a:p>
            <a:fld id="{3F7CD5BD-8071-484A-8BDE-D51D9F8B8150}" type="slidenum">
              <a:rPr lang="en-US" smtClean="0"/>
              <a:t>5</a:t>
            </a:fld>
            <a:endParaRPr lang="en-US" dirty="0"/>
          </a:p>
        </p:txBody>
      </p:sp>
    </p:spTree>
    <p:extLst>
      <p:ext uri="{BB962C8B-B14F-4D97-AF65-F5344CB8AC3E}">
        <p14:creationId xmlns:p14="http://schemas.microsoft.com/office/powerpoint/2010/main" val="235522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For more information on the My So Called Band and Kansas City, visit the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6</a:t>
            </a:fld>
            <a:endParaRPr lang="en-US" dirty="0"/>
          </a:p>
        </p:txBody>
      </p:sp>
    </p:spTree>
    <p:extLst>
      <p:ext uri="{BB962C8B-B14F-4D97-AF65-F5344CB8AC3E}">
        <p14:creationId xmlns:p14="http://schemas.microsoft.com/office/powerpoint/2010/main" val="306160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Visit</a:t>
            </a:r>
            <a:r>
              <a:rPr lang="en-US" baseline="0" dirty="0" smtClean="0"/>
              <a:t> the website for a current list of exhibitors.</a:t>
            </a:r>
          </a:p>
        </p:txBody>
      </p:sp>
      <p:sp>
        <p:nvSpPr>
          <p:cNvPr id="4" name="Slide Number Placeholder 3"/>
          <p:cNvSpPr>
            <a:spLocks noGrp="1"/>
          </p:cNvSpPr>
          <p:nvPr>
            <p:ph type="sldNum" sz="quarter" idx="10"/>
          </p:nvPr>
        </p:nvSpPr>
        <p:spPr/>
        <p:txBody>
          <a:bodyPr/>
          <a:lstStyle/>
          <a:p>
            <a:fld id="{3F7CD5BD-8071-484A-8BDE-D51D9F8B8150}" type="slidenum">
              <a:rPr lang="en-US" smtClean="0"/>
              <a:t>7</a:t>
            </a:fld>
            <a:endParaRPr lang="en-US" dirty="0"/>
          </a:p>
        </p:txBody>
      </p:sp>
    </p:spTree>
    <p:extLst>
      <p:ext uri="{BB962C8B-B14F-4D97-AF65-F5344CB8AC3E}">
        <p14:creationId xmlns:p14="http://schemas.microsoft.com/office/powerpoint/2010/main" val="20897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Activities</a:t>
            </a:r>
            <a:r>
              <a:rPr lang="en-US" baseline="0" dirty="0" smtClean="0"/>
              <a:t> include participating in discussion groups, writing resolutions, and testifying at reference committee hearings. New student leaders will be elected on the congress floor. </a:t>
            </a:r>
          </a:p>
          <a:p>
            <a:r>
              <a:rPr lang="en-US" baseline="0" dirty="0" smtClean="0"/>
              <a:t>Ask your chapter about serving as its delegate. Your vote counts!</a:t>
            </a:r>
            <a:endParaRPr lang="en-US" dirty="0" smtClean="0"/>
          </a:p>
          <a:p>
            <a:r>
              <a:rPr lang="en-US" dirty="0" smtClean="0"/>
              <a:t>For a full schedule</a:t>
            </a:r>
            <a:r>
              <a:rPr lang="en-US" baseline="0" dirty="0" smtClean="0"/>
              <a:t> of events, past resolutions, and complete details of elected and appointed positions available visit the website. </a:t>
            </a:r>
            <a:endParaRPr lang="en-US" dirty="0" smtClean="0"/>
          </a:p>
        </p:txBody>
      </p:sp>
      <p:sp>
        <p:nvSpPr>
          <p:cNvPr id="4" name="Slide Number Placeholder 3"/>
          <p:cNvSpPr>
            <a:spLocks noGrp="1"/>
          </p:cNvSpPr>
          <p:nvPr>
            <p:ph type="sldNum" sz="quarter" idx="10"/>
          </p:nvPr>
        </p:nvSpPr>
        <p:spPr/>
        <p:txBody>
          <a:bodyPr/>
          <a:lstStyle/>
          <a:p>
            <a:fld id="{3F7CD5BD-8071-484A-8BDE-D51D9F8B8150}" type="slidenum">
              <a:rPr lang="en-US" smtClean="0"/>
              <a:t>8</a:t>
            </a:fld>
            <a:endParaRPr lang="en-US" dirty="0"/>
          </a:p>
        </p:txBody>
      </p:sp>
    </p:spTree>
    <p:extLst>
      <p:ext uri="{BB962C8B-B14F-4D97-AF65-F5344CB8AC3E}">
        <p14:creationId xmlns:p14="http://schemas.microsoft.com/office/powerpoint/2010/main" val="102968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Visit</a:t>
            </a:r>
            <a:r>
              <a:rPr lang="en-US" baseline="0" dirty="0" smtClean="0"/>
              <a:t> the website to view winners from 2014. Submission forms and IRB FAQs are also available.</a:t>
            </a:r>
            <a:endParaRPr lang="en-US" dirty="0"/>
          </a:p>
        </p:txBody>
      </p:sp>
      <p:sp>
        <p:nvSpPr>
          <p:cNvPr id="4" name="Slide Number Placeholder 3"/>
          <p:cNvSpPr>
            <a:spLocks noGrp="1"/>
          </p:cNvSpPr>
          <p:nvPr>
            <p:ph type="sldNum" sz="quarter" idx="10"/>
          </p:nvPr>
        </p:nvSpPr>
        <p:spPr/>
        <p:txBody>
          <a:bodyPr/>
          <a:lstStyle/>
          <a:p>
            <a:fld id="{3F7CD5BD-8071-484A-8BDE-D51D9F8B8150}" type="slidenum">
              <a:rPr lang="en-US" smtClean="0"/>
              <a:t>9</a:t>
            </a:fld>
            <a:endParaRPr lang="en-US" dirty="0"/>
          </a:p>
        </p:txBody>
      </p:sp>
    </p:spTree>
    <p:extLst>
      <p:ext uri="{BB962C8B-B14F-4D97-AF65-F5344CB8AC3E}">
        <p14:creationId xmlns:p14="http://schemas.microsoft.com/office/powerpoint/2010/main" val="59332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charset="0"/>
                <a:ea typeface="ＭＳ Ｐゴシック" charset="-128"/>
              </a:rPr>
              <a:t>Categories: First-time Student Attendee Award, Minority Scholarships Program for Residents and Medical Students, Community Outreach Award, Tomorrow's Leader Award, and Family Medicine Interest Group (FMIG) Leadership Scholarship Program.</a:t>
            </a:r>
          </a:p>
          <a:p>
            <a:pPr eaLnBrk="1" hangingPunct="1">
              <a:spcBef>
                <a:spcPct val="0"/>
              </a:spcBef>
            </a:pPr>
            <a:r>
              <a:rPr lang="en-US" altLang="en-US" dirty="0" smtClean="0">
                <a:latin typeface="Arial" charset="0"/>
                <a:ea typeface="ＭＳ Ｐゴシック" charset="-128"/>
              </a:rPr>
              <a:t>Scholarship descriptions, eligibility requirements, and applications are available online at www.aafp.org/nc.</a:t>
            </a:r>
          </a:p>
          <a:p>
            <a:pPr eaLnBrk="1" hangingPunct="1">
              <a:spcBef>
                <a:spcPct val="0"/>
              </a:spcBef>
            </a:pPr>
            <a:r>
              <a:rPr lang="en-US" altLang="en-US" dirty="0" smtClean="0">
                <a:latin typeface="Arial" charset="0"/>
                <a:ea typeface="ＭＳ Ｐゴシック" charset="-128"/>
              </a:rPr>
              <a:t>Some state chapters offer additional scholarships.</a:t>
            </a:r>
          </a:p>
        </p:txBody>
      </p:sp>
      <p:sp>
        <p:nvSpPr>
          <p:cNvPr id="4" name="Slide Number Placeholder 3"/>
          <p:cNvSpPr>
            <a:spLocks noGrp="1"/>
          </p:cNvSpPr>
          <p:nvPr>
            <p:ph type="sldNum" sz="quarter" idx="10"/>
          </p:nvPr>
        </p:nvSpPr>
        <p:spPr/>
        <p:txBody>
          <a:bodyPr/>
          <a:lstStyle/>
          <a:p>
            <a:fld id="{3F7CD5BD-8071-484A-8BDE-D51D9F8B8150}" type="slidenum">
              <a:rPr lang="en-US" smtClean="0"/>
              <a:t>10</a:t>
            </a:fld>
            <a:endParaRPr lang="en-US" dirty="0"/>
          </a:p>
        </p:txBody>
      </p:sp>
    </p:spTree>
    <p:extLst>
      <p:ext uri="{BB962C8B-B14F-4D97-AF65-F5344CB8AC3E}">
        <p14:creationId xmlns:p14="http://schemas.microsoft.com/office/powerpoint/2010/main" val="4173947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57388"/>
            <a:ext cx="7772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1957388"/>
            <a:ext cx="7772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262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2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0125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S:\MARKETING DIVISION\NATIONAL CONFERENCE\2015 NC\PPT Templates\NTL15010739-NC-PPT-Template-and-Photos1920x10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2804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2" descr="S:\MARKETING DIVISION\NATIONAL CONFERENCE\2015 NC\PPT Templates\NTL15010739-NC-PPT-Template-and-Photos1920x10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258064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Link%20for%20video:%20http:/www.aafp.org/aafp/medical-school-residency/choosing-fm/choose-knowledge.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13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3350"/>
            <a:ext cx="8229600" cy="857250"/>
          </a:xfrm>
        </p:spPr>
        <p:txBody>
          <a:bodyPr>
            <a:normAutofit/>
          </a:bodyPr>
          <a:lstStyle/>
          <a:p>
            <a:r>
              <a:rPr lang="en-US" sz="3600" b="1" dirty="0" smtClean="0">
                <a:latin typeface="Arial" panose="020B0604020202020204" pitchFamily="34" charset="0"/>
                <a:cs typeface="Arial" panose="020B0604020202020204" pitchFamily="34" charset="0"/>
              </a:rPr>
              <a:t>Scholarships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47750"/>
            <a:ext cx="7848600" cy="3524250"/>
          </a:xfrm>
        </p:spPr>
        <p:txBody>
          <a:bodyPr>
            <a:normAutofit fontScale="62500" lnSpcReduction="20000"/>
          </a:bodyPr>
          <a:lstStyle/>
          <a:p>
            <a:pPr marL="0" indent="0">
              <a:buNone/>
            </a:pPr>
            <a:r>
              <a:rPr lang="en-US" sz="3000" dirty="0" smtClean="0">
                <a:effectLst/>
              </a:rPr>
              <a:t>Be recognized for your passion and talent as a future family physician. </a:t>
            </a:r>
          </a:p>
          <a:p>
            <a:pPr marL="0" indent="0">
              <a:buNone/>
            </a:pPr>
            <a:r>
              <a:rPr lang="en-US" sz="1800" dirty="0" smtClean="0"/>
              <a:t> </a:t>
            </a:r>
          </a:p>
          <a:p>
            <a:pPr marL="0" indent="0">
              <a:buNone/>
            </a:pPr>
            <a:endParaRPr lang="en-US" sz="1800" dirty="0" smtClean="0"/>
          </a:p>
          <a:p>
            <a:pPr marL="0" indent="0">
              <a:buNone/>
            </a:pPr>
            <a:r>
              <a:rPr lang="en-US" sz="3000" dirty="0" smtClean="0"/>
              <a:t>Apply for one of </a:t>
            </a:r>
            <a:r>
              <a:rPr lang="en-US" sz="3000" b="1" dirty="0" smtClean="0">
                <a:solidFill>
                  <a:srgbClr val="000000"/>
                </a:solidFill>
              </a:rPr>
              <a:t>220 available </a:t>
            </a:r>
            <a:r>
              <a:rPr lang="en-US" sz="3000" b="1" i="1" dirty="0" smtClean="0">
                <a:solidFill>
                  <a:srgbClr val="000000"/>
                </a:solidFill>
              </a:rPr>
              <a:t>Family Medicine Leads </a:t>
            </a:r>
            <a:r>
              <a:rPr lang="en-US" sz="3000" b="1" dirty="0" smtClean="0">
                <a:solidFill>
                  <a:srgbClr val="000000"/>
                </a:solidFill>
              </a:rPr>
              <a:t>scholarships</a:t>
            </a:r>
            <a:r>
              <a:rPr lang="en-US" sz="3000" dirty="0" smtClean="0"/>
              <a:t>.</a:t>
            </a:r>
          </a:p>
          <a:p>
            <a:pPr marL="0" indent="0">
              <a:buNone/>
            </a:pPr>
            <a:endParaRPr lang="en-US" sz="1800" dirty="0" smtClean="0">
              <a:effectLst/>
            </a:endParaRPr>
          </a:p>
          <a:p>
            <a:pPr marL="0" indent="0">
              <a:buNone/>
            </a:pPr>
            <a:r>
              <a:rPr lang="en-US" sz="1800" dirty="0" smtClean="0">
                <a:effectLst/>
              </a:rPr>
              <a:t/>
            </a:r>
            <a:br>
              <a:rPr lang="en-US" sz="1800" dirty="0" smtClean="0">
                <a:effectLst/>
              </a:rPr>
            </a:br>
            <a:r>
              <a:rPr lang="en-US" sz="3000" dirty="0" smtClean="0">
                <a:effectLst/>
              </a:rPr>
              <a:t>The </a:t>
            </a:r>
            <a:r>
              <a:rPr lang="en-US" sz="3000" b="1" dirty="0" smtClean="0">
                <a:effectLst/>
              </a:rPr>
              <a:t>$600 scholarships</a:t>
            </a:r>
            <a:r>
              <a:rPr lang="en-US" sz="3000" dirty="0" smtClean="0">
                <a:effectLst/>
              </a:rPr>
              <a:t> are made possible by the American Academy of Family Physicians Foundation, as well as individual and corporate sponsors. </a:t>
            </a:r>
          </a:p>
          <a:p>
            <a:pPr marL="0" indent="0">
              <a:buNone/>
            </a:pPr>
            <a:endParaRPr lang="en-US" sz="1500" b="1" dirty="0" smtClean="0">
              <a:solidFill>
                <a:srgbClr val="3B6E8F"/>
              </a:solidFill>
            </a:endParaRPr>
          </a:p>
          <a:p>
            <a:pPr marL="0" indent="0">
              <a:buNone/>
            </a:pPr>
            <a:endParaRPr lang="en-US" sz="1500" b="1" dirty="0" smtClean="0">
              <a:solidFill>
                <a:srgbClr val="3B6E8F"/>
              </a:solidFill>
            </a:endParaRPr>
          </a:p>
          <a:p>
            <a:pPr marL="0" indent="0">
              <a:buNone/>
            </a:pPr>
            <a:r>
              <a:rPr lang="en-US" sz="3100" b="1" dirty="0" smtClean="0"/>
              <a:t>Submission </a:t>
            </a:r>
            <a:r>
              <a:rPr lang="en-US" sz="3100" b="1" dirty="0"/>
              <a:t>deadline: May </a:t>
            </a:r>
            <a:r>
              <a:rPr lang="en-US" sz="3100" b="1" dirty="0" smtClean="0"/>
              <a:t>1</a:t>
            </a:r>
          </a:p>
          <a:p>
            <a:pPr marL="0" indent="0">
              <a:buNone/>
            </a:pPr>
            <a:endParaRPr lang="en-US" sz="1400" dirty="0"/>
          </a:p>
          <a:p>
            <a:pPr marL="0" indent="0">
              <a:buNone/>
            </a:pPr>
            <a:endParaRPr lang="en-US" sz="1400" dirty="0" smtClean="0"/>
          </a:p>
          <a:p>
            <a:pPr marL="0" indent="0" algn="ctr">
              <a:buNone/>
            </a:pPr>
            <a:r>
              <a:rPr lang="en-US" sz="2300" i="1" dirty="0" smtClean="0"/>
              <a:t>You must be an AAFP student member to apply. Not a member? Student membership is FREE. </a:t>
            </a:r>
          </a:p>
          <a:p>
            <a:pPr marL="0" indent="0" algn="ctr">
              <a:buNone/>
            </a:pPr>
            <a:r>
              <a:rPr lang="en-US" sz="2300" i="1" dirty="0" smtClean="0"/>
              <a:t>Join today at </a:t>
            </a:r>
            <a:r>
              <a:rPr lang="en-US" sz="2300" b="1" i="1" dirty="0" smtClean="0"/>
              <a:t>www.aafp.org/join</a:t>
            </a:r>
            <a:r>
              <a:rPr lang="en-US" sz="2300" i="1" dirty="0" smtClean="0"/>
              <a:t>.</a:t>
            </a:r>
          </a:p>
          <a:p>
            <a:pPr marL="0" indent="0">
              <a:buNone/>
            </a:pPr>
            <a:endParaRPr lang="en-US" dirty="0" smtClean="0"/>
          </a:p>
        </p:txBody>
      </p:sp>
      <p:sp>
        <p:nvSpPr>
          <p:cNvPr id="4" name="TextBox 3"/>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834642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a:bodyPr>
          <a:lstStyle/>
          <a:p>
            <a:r>
              <a:rPr lang="en-US" sz="3600" b="1" dirty="0" smtClean="0">
                <a:latin typeface="+mj-lt"/>
              </a:rPr>
              <a:t>Student Registration Fees</a:t>
            </a:r>
            <a:endParaRPr lang="en-US" sz="3600" b="1" dirty="0">
              <a:latin typeface="+mj-lt"/>
            </a:endParaRPr>
          </a:p>
        </p:txBody>
      </p:sp>
      <p:sp>
        <p:nvSpPr>
          <p:cNvPr id="3" name="Content Placeholder 2"/>
          <p:cNvSpPr>
            <a:spLocks noGrp="1"/>
          </p:cNvSpPr>
          <p:nvPr>
            <p:ph idx="1"/>
          </p:nvPr>
        </p:nvSpPr>
        <p:spPr>
          <a:xfrm>
            <a:off x="457200" y="1028701"/>
            <a:ext cx="8229600" cy="3655813"/>
          </a:xfrm>
        </p:spPr>
        <p:txBody>
          <a:bodyPr>
            <a:normAutofit fontScale="32500" lnSpcReduction="20000"/>
          </a:bodyPr>
          <a:lstStyle/>
          <a:p>
            <a:pPr marL="0" indent="0">
              <a:buNone/>
            </a:pPr>
            <a:r>
              <a:rPr lang="en-US" sz="3700" b="1" dirty="0" smtClean="0"/>
              <a:t>AAFP Member: </a:t>
            </a:r>
          </a:p>
          <a:p>
            <a:pPr marL="0" indent="0">
              <a:buNone/>
            </a:pPr>
            <a:r>
              <a:rPr lang="en-US" sz="3700" dirty="0" smtClean="0"/>
              <a:t>Before June 30:	$165</a:t>
            </a:r>
          </a:p>
          <a:p>
            <a:pPr marL="0" indent="0">
              <a:buNone/>
            </a:pPr>
            <a:r>
              <a:rPr lang="en-US" sz="3700" dirty="0" smtClean="0"/>
              <a:t>After June 30: 	$215</a:t>
            </a:r>
          </a:p>
          <a:p>
            <a:pPr marL="0" indent="0">
              <a:buNone/>
            </a:pPr>
            <a:r>
              <a:rPr lang="en-US" sz="3700" dirty="0" smtClean="0"/>
              <a:t>One-day rate: 	$140</a:t>
            </a:r>
          </a:p>
          <a:p>
            <a:pPr marL="0" indent="0">
              <a:buNone/>
            </a:pPr>
            <a:endParaRPr lang="en-US" sz="3700" dirty="0"/>
          </a:p>
          <a:p>
            <a:pPr marL="0" indent="0">
              <a:buNone/>
            </a:pPr>
            <a:r>
              <a:rPr lang="en-US" sz="3700" b="1" dirty="0"/>
              <a:t>Non-Member:</a:t>
            </a:r>
          </a:p>
          <a:p>
            <a:pPr marL="0" indent="0">
              <a:buNone/>
            </a:pPr>
            <a:r>
              <a:rPr lang="en-US" sz="3700" dirty="0"/>
              <a:t>Before </a:t>
            </a:r>
            <a:r>
              <a:rPr lang="en-US" sz="3700" dirty="0" smtClean="0"/>
              <a:t>June 30:</a:t>
            </a:r>
            <a:r>
              <a:rPr lang="en-US" sz="3700" dirty="0"/>
              <a:t>	$240</a:t>
            </a:r>
          </a:p>
          <a:p>
            <a:pPr marL="0" indent="0">
              <a:buNone/>
            </a:pPr>
            <a:r>
              <a:rPr lang="en-US" sz="3700" dirty="0"/>
              <a:t>After </a:t>
            </a:r>
            <a:r>
              <a:rPr lang="en-US" sz="3700" dirty="0" smtClean="0"/>
              <a:t>June 30: </a:t>
            </a:r>
            <a:r>
              <a:rPr lang="en-US" sz="3700" dirty="0"/>
              <a:t>	</a:t>
            </a:r>
            <a:r>
              <a:rPr lang="en-US" sz="3700" dirty="0" smtClean="0"/>
              <a:t>$</a:t>
            </a:r>
            <a:r>
              <a:rPr lang="en-US" sz="3700" dirty="0"/>
              <a:t>290</a:t>
            </a:r>
          </a:p>
          <a:p>
            <a:pPr marL="0" indent="0">
              <a:buNone/>
            </a:pPr>
            <a:r>
              <a:rPr lang="en-US" sz="3700" dirty="0"/>
              <a:t>One-day rate: 	$215</a:t>
            </a:r>
          </a:p>
          <a:p>
            <a:pPr marL="0" indent="0">
              <a:buNone/>
            </a:pPr>
            <a:r>
              <a:rPr lang="en-US" sz="3700" i="1" dirty="0"/>
              <a:t>Non-members must call the AAFP Contact Center to register at (800) 274-2237.</a:t>
            </a:r>
          </a:p>
          <a:p>
            <a:pPr marL="0" indent="0">
              <a:buNone/>
            </a:pPr>
            <a:endParaRPr lang="en-US" dirty="0" smtClean="0"/>
          </a:p>
          <a:p>
            <a:pPr marL="0" indent="0">
              <a:buNone/>
            </a:pPr>
            <a:r>
              <a:rPr lang="en-US" sz="3700" b="1" dirty="0" smtClean="0"/>
              <a:t>What’s included in my fee?</a:t>
            </a:r>
          </a:p>
          <a:p>
            <a:pPr lvl="1"/>
            <a:r>
              <a:rPr lang="en-US" sz="3700" dirty="0"/>
              <a:t>A</a:t>
            </a:r>
            <a:r>
              <a:rPr lang="en-US" sz="3700" dirty="0" smtClean="0"/>
              <a:t>ccess </a:t>
            </a:r>
            <a:r>
              <a:rPr lang="en-US" sz="3700" dirty="0"/>
              <a:t>to a wide range of </a:t>
            </a:r>
            <a:r>
              <a:rPr lang="en-US" sz="3700" b="1" dirty="0"/>
              <a:t>educational </a:t>
            </a:r>
            <a:r>
              <a:rPr lang="en-US" sz="3700" b="1" dirty="0" smtClean="0"/>
              <a:t>sessions</a:t>
            </a:r>
            <a:r>
              <a:rPr lang="en-US" sz="3700" dirty="0" smtClean="0"/>
              <a:t> including main stage sessions, featured speakers, and more than </a:t>
            </a:r>
            <a:r>
              <a:rPr lang="en-US" sz="3700" b="1" dirty="0" smtClean="0"/>
              <a:t>35 workshops</a:t>
            </a:r>
            <a:r>
              <a:rPr lang="en-US" sz="3700" dirty="0" smtClean="0"/>
              <a:t> and </a:t>
            </a:r>
            <a:r>
              <a:rPr lang="en-US" sz="3700" b="1" dirty="0" smtClean="0"/>
              <a:t>clinics </a:t>
            </a:r>
          </a:p>
          <a:p>
            <a:pPr lvl="1"/>
            <a:r>
              <a:rPr lang="en-US" sz="3700" dirty="0" smtClean="0"/>
              <a:t>Admission </a:t>
            </a:r>
            <a:r>
              <a:rPr lang="en-US" sz="3700" dirty="0"/>
              <a:t>to </a:t>
            </a:r>
            <a:r>
              <a:rPr lang="en-US" sz="3700" dirty="0" smtClean="0"/>
              <a:t>the </a:t>
            </a:r>
            <a:r>
              <a:rPr lang="en-US" sz="3700" b="1" dirty="0" smtClean="0"/>
              <a:t>Expo </a:t>
            </a:r>
            <a:r>
              <a:rPr lang="en-US" sz="3700" b="1" dirty="0"/>
              <a:t>Hall</a:t>
            </a:r>
            <a:r>
              <a:rPr lang="en-US" sz="3700" dirty="0"/>
              <a:t> </a:t>
            </a:r>
            <a:r>
              <a:rPr lang="en-US" sz="3700" dirty="0" smtClean="0"/>
              <a:t>with more than 300-plus residency programs </a:t>
            </a:r>
          </a:p>
          <a:p>
            <a:pPr lvl="1"/>
            <a:r>
              <a:rPr lang="en-US" sz="3700" dirty="0" smtClean="0"/>
              <a:t>Participation </a:t>
            </a:r>
            <a:r>
              <a:rPr lang="en-US" sz="3700" dirty="0"/>
              <a:t>in an official </a:t>
            </a:r>
            <a:r>
              <a:rPr lang="en-US" sz="3700" b="1" dirty="0"/>
              <a:t>leadership forum</a:t>
            </a:r>
            <a:r>
              <a:rPr lang="en-US" sz="3700" dirty="0"/>
              <a:t> (</a:t>
            </a:r>
            <a:r>
              <a:rPr lang="en-US" sz="3700" dirty="0" smtClean="0"/>
              <a:t>AAFP </a:t>
            </a:r>
            <a:r>
              <a:rPr lang="en-US" sz="3700" dirty="0"/>
              <a:t>S</a:t>
            </a:r>
            <a:r>
              <a:rPr lang="en-US" sz="3700" dirty="0" smtClean="0"/>
              <a:t>tudent Congress)</a:t>
            </a:r>
          </a:p>
          <a:p>
            <a:pPr lvl="1"/>
            <a:r>
              <a:rPr lang="en-US" sz="3700" dirty="0" smtClean="0"/>
              <a:t>A celebration for you and your student peers</a:t>
            </a:r>
            <a:endParaRPr lang="en-US" sz="3700" b="1" dirty="0" smtClean="0"/>
          </a:p>
          <a:p>
            <a:pPr marL="457200" lvl="1" indent="0">
              <a:buNone/>
            </a:pPr>
            <a:endParaRPr lang="en-US" sz="3700" dirty="0" smtClean="0"/>
          </a:p>
          <a:p>
            <a:pPr marL="0" indent="0">
              <a:buNone/>
            </a:pPr>
            <a:r>
              <a:rPr lang="en-US" sz="3700" dirty="0" smtClean="0"/>
              <a:t>Procedural skills courses require a separate registration and fee.</a:t>
            </a:r>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2050" name="Picture 2" descr="S:\MARKETING DIVISION\NATIONAL CONFERENCE\2015 NC\Social Media\Graphics\NTL15010748-Scholarshi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23950"/>
            <a:ext cx="22352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25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Autofit/>
          </a:bodyPr>
          <a:lstStyle/>
          <a:p>
            <a:r>
              <a:rPr lang="en-US" sz="3600" b="1" dirty="0" smtClean="0">
                <a:latin typeface="+mj-lt"/>
                <a:cs typeface="Arial" panose="020B0604020202020204" pitchFamily="34" charset="0"/>
              </a:rPr>
              <a:t>Mobile App: </a:t>
            </a:r>
            <a:br>
              <a:rPr lang="en-US" sz="3600" b="1" dirty="0" smtClean="0">
                <a:latin typeface="+mj-lt"/>
                <a:cs typeface="Arial" panose="020B0604020202020204" pitchFamily="34" charset="0"/>
              </a:rPr>
            </a:br>
            <a:r>
              <a:rPr lang="en-US" sz="3600" b="1" dirty="0" smtClean="0">
                <a:latin typeface="+mj-lt"/>
                <a:cs typeface="Arial" panose="020B0604020202020204" pitchFamily="34" charset="0"/>
              </a:rPr>
              <a:t>Available June 2016</a:t>
            </a:r>
            <a:endParaRPr lang="en-US" sz="3600" b="1" dirty="0">
              <a:latin typeface="+mj-lt"/>
              <a:cs typeface="Arial" panose="020B0604020202020204" pitchFamily="34" charset="0"/>
            </a:endParaRPr>
          </a:p>
        </p:txBody>
      </p:sp>
      <p:sp>
        <p:nvSpPr>
          <p:cNvPr id="3" name="Content Placeholder 2"/>
          <p:cNvSpPr>
            <a:spLocks noGrp="1"/>
          </p:cNvSpPr>
          <p:nvPr>
            <p:ph idx="1"/>
          </p:nvPr>
        </p:nvSpPr>
        <p:spPr>
          <a:xfrm>
            <a:off x="228600" y="1200151"/>
            <a:ext cx="5181600" cy="3028950"/>
          </a:xfrm>
        </p:spPr>
        <p:txBody>
          <a:bodyPr>
            <a:normAutofit fontScale="85000" lnSpcReduction="20000"/>
          </a:bodyPr>
          <a:lstStyle/>
          <a:p>
            <a:pPr marL="457200" lvl="1" indent="0">
              <a:buNone/>
            </a:pPr>
            <a:endParaRPr lang="en-US" sz="2400" dirty="0" smtClean="0"/>
          </a:p>
          <a:p>
            <a:pPr marL="457200" lvl="1" indent="0">
              <a:buNone/>
            </a:pPr>
            <a:r>
              <a:rPr lang="en-US" sz="2400" dirty="0" smtClean="0"/>
              <a:t>Enjoy 24-hour access to </a:t>
            </a:r>
          </a:p>
          <a:p>
            <a:pPr marL="457200" lvl="1" indent="0">
              <a:buNone/>
            </a:pPr>
            <a:r>
              <a:rPr lang="en-US" sz="2400" dirty="0" smtClean="0"/>
              <a:t>interactive conference information.</a:t>
            </a:r>
          </a:p>
          <a:p>
            <a:pPr marL="457200" lvl="1" indent="0">
              <a:buNone/>
            </a:pPr>
            <a:endParaRPr lang="en-US" sz="2100" dirty="0" smtClean="0"/>
          </a:p>
          <a:p>
            <a:pPr marL="457200" lvl="1" indent="0">
              <a:buNone/>
            </a:pPr>
            <a:r>
              <a:rPr lang="en-US" sz="2400" dirty="0" smtClean="0"/>
              <a:t>Customize your conference schedule.</a:t>
            </a:r>
          </a:p>
          <a:p>
            <a:pPr marL="457200" lvl="1" indent="0">
              <a:buNone/>
            </a:pPr>
            <a:endParaRPr lang="en-US" sz="2100" dirty="0" smtClean="0"/>
          </a:p>
          <a:p>
            <a:pPr marL="457200" lvl="1" indent="0">
              <a:buNone/>
            </a:pPr>
            <a:r>
              <a:rPr lang="en-US" sz="2400" dirty="0" smtClean="0"/>
              <a:t>Plan your Expo </a:t>
            </a:r>
            <a:r>
              <a:rPr lang="en-US" sz="2400" dirty="0"/>
              <a:t>H</a:t>
            </a:r>
            <a:r>
              <a:rPr lang="en-US" sz="2400" dirty="0" smtClean="0"/>
              <a:t>all visits.</a:t>
            </a:r>
          </a:p>
          <a:p>
            <a:pPr marL="457200" lvl="1" indent="0">
              <a:buNone/>
            </a:pPr>
            <a:endParaRPr lang="en-US" sz="2100" dirty="0" smtClean="0"/>
          </a:p>
          <a:p>
            <a:pPr marL="457200" lvl="1" indent="0">
              <a:buNone/>
            </a:pPr>
            <a:r>
              <a:rPr lang="en-US" sz="2400" dirty="0" smtClean="0"/>
              <a:t>Opt-in to connect with fellow attendees </a:t>
            </a:r>
          </a:p>
          <a:p>
            <a:pPr marL="457200" lvl="1" indent="0">
              <a:buNone/>
            </a:pPr>
            <a:r>
              <a:rPr lang="en-US" sz="2400" dirty="0" smtClean="0"/>
              <a:t>and exhibitors.</a:t>
            </a:r>
            <a:endParaRPr lang="en-US" sz="2400" dirty="0"/>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1026" name="Picture 2" descr="S:\MARKETING DIVISION\NATIONAL CONFERENCE\2015 NC\FMIG Toolkit\Presentation\Ap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830324"/>
            <a:ext cx="3086100" cy="1543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6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a:bodyPr>
          <a:lstStyle/>
          <a:p>
            <a:r>
              <a:rPr lang="en-US" sz="3600" b="1" dirty="0" smtClean="0">
                <a:latin typeface="+mj-lt"/>
              </a:rPr>
              <a:t>About Kansas City</a:t>
            </a:r>
            <a:endParaRPr lang="en-US" sz="3600" b="1" dirty="0">
              <a:latin typeface="+mj-lt"/>
            </a:endParaRPr>
          </a:p>
        </p:txBody>
      </p:sp>
      <p:sp>
        <p:nvSpPr>
          <p:cNvPr id="3" name="Content Placeholder 2"/>
          <p:cNvSpPr>
            <a:spLocks noGrp="1"/>
          </p:cNvSpPr>
          <p:nvPr>
            <p:ph idx="1"/>
          </p:nvPr>
        </p:nvSpPr>
        <p:spPr/>
        <p:txBody>
          <a:bodyPr>
            <a:normAutofit/>
          </a:bodyPr>
          <a:lstStyle/>
          <a:p>
            <a:pPr marL="0" indent="0">
              <a:buNone/>
            </a:pPr>
            <a:r>
              <a:rPr lang="en-US" sz="2000" dirty="0"/>
              <a:t>Discover everything </a:t>
            </a:r>
            <a:r>
              <a:rPr lang="en-US" sz="2000" dirty="0" smtClean="0"/>
              <a:t>Kansas City–recently </a:t>
            </a:r>
            <a:r>
              <a:rPr lang="en-US" sz="2000" dirty="0"/>
              <a:t>coined “THE place to be” by </a:t>
            </a:r>
            <a:r>
              <a:rPr lang="en-US" sz="2000" i="1" dirty="0" smtClean="0"/>
              <a:t>The </a:t>
            </a:r>
            <a:r>
              <a:rPr lang="en-US" sz="2000" i="1" dirty="0"/>
              <a:t>Huffington Post</a:t>
            </a:r>
            <a:r>
              <a:rPr lang="en-US" sz="2000" dirty="0"/>
              <a:t>—has to offer, including mouth-watering BBQ, a lively jazz history, electrifying professional sports teams, and so much more.</a:t>
            </a:r>
          </a:p>
          <a:p>
            <a:pPr marL="0" indent="0" algn="ctr">
              <a:buNone/>
            </a:pPr>
            <a:r>
              <a:rPr lang="en-US" dirty="0"/>
              <a:t>	</a:t>
            </a:r>
            <a:r>
              <a:rPr lang="en-US" dirty="0" smtClean="0"/>
              <a:t>	</a:t>
            </a:r>
          </a:p>
          <a:p>
            <a:pPr marL="0" indent="0" algn="ctr">
              <a:buNone/>
            </a:pPr>
            <a:r>
              <a:rPr lang="en-US" b="1" dirty="0">
                <a:solidFill>
                  <a:srgbClr val="3B6E8F"/>
                </a:solidFill>
              </a:rPr>
              <a:t>	</a:t>
            </a:r>
            <a:r>
              <a:rPr lang="en-US" b="1" dirty="0" smtClean="0">
                <a:solidFill>
                  <a:srgbClr val="3B6E8F"/>
                </a:solidFill>
              </a:rPr>
              <a:t>		</a:t>
            </a:r>
            <a:r>
              <a:rPr lang="en-US" b="1" dirty="0" smtClean="0"/>
              <a:t>www.visitkc.com</a:t>
            </a:r>
          </a:p>
          <a:p>
            <a:pPr marL="0" indent="0">
              <a:buNone/>
            </a:pPr>
            <a:endParaRPr lang="en-US" dirty="0"/>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4098" name="Picture 2" descr="S:\MARKETING DIVISION\NATIONAL CONFERENCE\2015 NC\Emails\Graphics\NTL15010742-230x165-KC-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85935"/>
            <a:ext cx="2286000" cy="12299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149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a:bodyPr>
          <a:lstStyle/>
          <a:p>
            <a:r>
              <a:rPr lang="en-US" sz="3600" b="1" dirty="0" smtClean="0">
                <a:latin typeface="+mj-lt"/>
              </a:rPr>
              <a:t>Important Dates</a:t>
            </a:r>
            <a:endParaRPr lang="en-US" sz="3600" b="1" dirty="0">
              <a:latin typeface="+mj-lt"/>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NOW</a:t>
            </a:r>
            <a:r>
              <a:rPr lang="en-US" dirty="0" smtClean="0"/>
              <a:t>: Registration open</a:t>
            </a:r>
          </a:p>
          <a:p>
            <a:pPr marL="0" indent="0">
              <a:buNone/>
            </a:pPr>
            <a:endParaRPr lang="en-US" dirty="0"/>
          </a:p>
          <a:p>
            <a:pPr marL="0" indent="0">
              <a:buNone/>
            </a:pPr>
            <a:r>
              <a:rPr lang="en-US" b="1" dirty="0" smtClean="0"/>
              <a:t>April 1</a:t>
            </a:r>
            <a:r>
              <a:rPr lang="en-US" dirty="0" smtClean="0"/>
              <a:t>: Poster presentation deadline</a:t>
            </a:r>
          </a:p>
          <a:p>
            <a:pPr marL="0" indent="0">
              <a:buNone/>
            </a:pPr>
            <a:endParaRPr lang="en-US" dirty="0"/>
          </a:p>
          <a:p>
            <a:pPr marL="0" indent="0">
              <a:buNone/>
            </a:pPr>
            <a:r>
              <a:rPr lang="en-US" b="1" dirty="0" smtClean="0"/>
              <a:t>May 1 </a:t>
            </a:r>
            <a:r>
              <a:rPr lang="en-US" dirty="0" smtClean="0"/>
              <a:t>: Scholarship application deadline</a:t>
            </a:r>
          </a:p>
          <a:p>
            <a:pPr marL="0" indent="0">
              <a:buNone/>
            </a:pPr>
            <a:endParaRPr lang="en-US" dirty="0"/>
          </a:p>
          <a:p>
            <a:pPr marL="0" indent="0">
              <a:buNone/>
            </a:pPr>
            <a:r>
              <a:rPr lang="en-US" b="1" dirty="0" smtClean="0"/>
              <a:t>June 30</a:t>
            </a:r>
            <a:r>
              <a:rPr lang="en-US" dirty="0" smtClean="0"/>
              <a:t>: Advance registration deadline*</a:t>
            </a:r>
            <a:br>
              <a:rPr lang="en-US" dirty="0" smtClean="0"/>
            </a:br>
            <a:endParaRPr lang="en-US" dirty="0" smtClean="0"/>
          </a:p>
          <a:p>
            <a:pPr marL="0" indent="0">
              <a:buNone/>
            </a:pPr>
            <a:r>
              <a:rPr lang="en-US" sz="2800" b="1" dirty="0" smtClean="0"/>
              <a:t>*Save $50 by registering before this date.</a:t>
            </a:r>
            <a:endParaRPr lang="en-US" sz="2800" b="1" dirty="0"/>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2273358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534400" cy="857250"/>
          </a:xfrm>
        </p:spPr>
        <p:txBody>
          <a:bodyPr>
            <a:normAutofit fontScale="90000"/>
          </a:bodyPr>
          <a:lstStyle/>
          <a:p>
            <a:r>
              <a:rPr lang="en-US" b="1" dirty="0" smtClean="0">
                <a:latin typeface="+mj-lt"/>
              </a:rPr>
              <a:t>Keep up with National Conference</a:t>
            </a:r>
            <a:endParaRPr lang="en-US" b="1" dirty="0">
              <a:latin typeface="+mj-lt"/>
            </a:endParaRPr>
          </a:p>
        </p:txBody>
      </p:sp>
      <p:sp>
        <p:nvSpPr>
          <p:cNvPr id="3" name="Content Placeholder 2"/>
          <p:cNvSpPr>
            <a:spLocks noGrp="1"/>
          </p:cNvSpPr>
          <p:nvPr>
            <p:ph idx="1"/>
          </p:nvPr>
        </p:nvSpPr>
        <p:spPr>
          <a:xfrm>
            <a:off x="457200" y="1047751"/>
            <a:ext cx="8610600" cy="3432810"/>
          </a:xfrm>
        </p:spPr>
        <p:txBody>
          <a:bodyPr>
            <a:normAutofit fontScale="62500" lnSpcReduction="20000"/>
          </a:bodyPr>
          <a:lstStyle/>
          <a:p>
            <a:pPr marL="0" indent="0">
              <a:buNone/>
            </a:pPr>
            <a:endParaRPr lang="en-US" dirty="0" smtClean="0"/>
          </a:p>
          <a:p>
            <a:pPr marL="0" indent="0">
              <a:buNone/>
            </a:pPr>
            <a:r>
              <a:rPr lang="en-US" dirty="0" smtClean="0"/>
              <a:t>Visit </a:t>
            </a:r>
            <a:r>
              <a:rPr lang="en-US" b="1" dirty="0" smtClean="0"/>
              <a:t>www.aafp.org/nc</a:t>
            </a:r>
            <a:r>
              <a:rPr lang="en-US" dirty="0" smtClean="0">
                <a:solidFill>
                  <a:srgbClr val="FF6600"/>
                </a:solidFill>
              </a:rPr>
              <a:t> </a:t>
            </a:r>
            <a:r>
              <a:rPr lang="en-US" dirty="0" smtClean="0"/>
              <a:t>for frequent updates on 2016 National Conference.</a:t>
            </a:r>
          </a:p>
          <a:p>
            <a:pPr marL="0" indent="0">
              <a:buNone/>
            </a:pPr>
            <a:endParaRPr lang="en-US" sz="2000" dirty="0" smtClean="0"/>
          </a:p>
          <a:p>
            <a:pPr marL="0" indent="0">
              <a:buNone/>
            </a:pPr>
            <a:r>
              <a:rPr lang="en-US" dirty="0" smtClean="0"/>
              <a:t>Follow us on:</a:t>
            </a:r>
          </a:p>
          <a:p>
            <a:pPr marL="0" indent="0">
              <a:buNone/>
            </a:pPr>
            <a:endParaRPr lang="en-US" sz="1500" dirty="0" smtClean="0"/>
          </a:p>
          <a:p>
            <a:pPr marL="0" indent="0">
              <a:buNone/>
            </a:pPr>
            <a:r>
              <a:rPr lang="en-US" sz="3400" b="1" dirty="0" smtClean="0"/>
              <a:t>Facebook</a:t>
            </a:r>
            <a:r>
              <a:rPr lang="en-US" sz="3400" dirty="0" smtClean="0"/>
              <a:t>:</a:t>
            </a:r>
            <a:r>
              <a:rPr lang="en-US" dirty="0" smtClean="0"/>
              <a:t> www.facebook.com/fmignetwork</a:t>
            </a:r>
          </a:p>
          <a:p>
            <a:pPr marL="0" indent="0">
              <a:buNone/>
            </a:pPr>
            <a:endParaRPr lang="en-US" dirty="0"/>
          </a:p>
          <a:p>
            <a:pPr marL="0" indent="0">
              <a:buNone/>
            </a:pPr>
            <a:r>
              <a:rPr lang="en-US" sz="3400" b="1" dirty="0" smtClean="0"/>
              <a:t>Twitter</a:t>
            </a:r>
            <a:r>
              <a:rPr lang="en-US" sz="3400" dirty="0" smtClean="0"/>
              <a:t>:</a:t>
            </a:r>
            <a:r>
              <a:rPr lang="en-US" dirty="0" smtClean="0"/>
              <a:t> @aafp_fmig (use hashtag #aafpnc)</a:t>
            </a:r>
          </a:p>
          <a:p>
            <a:pPr marL="0" indent="0">
              <a:buNone/>
            </a:pPr>
            <a:endParaRPr lang="en-US" dirty="0"/>
          </a:p>
          <a:p>
            <a:pPr marL="0" indent="0">
              <a:buNone/>
            </a:pPr>
            <a:r>
              <a:rPr lang="en-US" sz="3400" b="1" dirty="0" smtClean="0"/>
              <a:t>Instagram:</a:t>
            </a:r>
            <a:r>
              <a:rPr lang="en-US" b="1" dirty="0" smtClean="0"/>
              <a:t> </a:t>
            </a:r>
            <a:r>
              <a:rPr lang="en-US" dirty="0" smtClean="0"/>
              <a:t>@the_aafp (use hashtag #</a:t>
            </a:r>
            <a:r>
              <a:rPr lang="en-US" dirty="0" err="1" smtClean="0"/>
              <a:t>aafpnc</a:t>
            </a:r>
            <a:r>
              <a:rPr lang="en-US" dirty="0" smtClean="0"/>
              <a:t>)</a:t>
            </a:r>
            <a:endParaRPr lang="en-US" dirty="0"/>
          </a:p>
        </p:txBody>
      </p:sp>
      <p:sp>
        <p:nvSpPr>
          <p:cNvPr id="4" name="TextBox 3"/>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1853753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a:bodyPr>
          <a:lstStyle/>
          <a:p>
            <a:r>
              <a:rPr lang="en-US" sz="3600" b="1" dirty="0" smtClean="0">
                <a:latin typeface="Arial" panose="020B0604020202020204" pitchFamily="34" charset="0"/>
                <a:cs typeface="Arial" panose="020B0604020202020204" pitchFamily="34" charset="0"/>
              </a:rPr>
              <a:t>Additional Comments</a:t>
            </a:r>
            <a:endParaRPr lang="en-US" sz="3600" b="1" dirty="0">
              <a:latin typeface="Arial" panose="020B0604020202020204" pitchFamily="34" charset="0"/>
              <a:cs typeface="Arial" panose="020B0604020202020204" pitchFamily="34" charset="0"/>
            </a:endParaRPr>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1428954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fontScale="90000"/>
          </a:bodyPr>
          <a:lstStyle/>
          <a:p>
            <a:r>
              <a:rPr lang="en-US" b="1" dirty="0" smtClean="0">
                <a:solidFill>
                  <a:schemeClr val="accent6">
                    <a:lumMod val="75000"/>
                  </a:schemeClr>
                </a:solidFill>
              </a:rPr>
              <a:t/>
            </a:r>
            <a:br>
              <a:rPr lang="en-US" b="1" dirty="0" smtClean="0">
                <a:solidFill>
                  <a:schemeClr val="accent6">
                    <a:lumMod val="75000"/>
                  </a:schemeClr>
                </a:solidFill>
              </a:rPr>
            </a:br>
            <a:r>
              <a:rPr lang="en-US" b="1" dirty="0">
                <a:solidFill>
                  <a:schemeClr val="accent6">
                    <a:lumMod val="75000"/>
                  </a:schemeClr>
                </a:solidFill>
              </a:rPr>
              <a:t/>
            </a:r>
            <a:br>
              <a:rPr lang="en-US" b="1" dirty="0">
                <a:solidFill>
                  <a:schemeClr val="accent6">
                    <a:lumMod val="75000"/>
                  </a:schemeClr>
                </a:solidFill>
              </a:rPr>
            </a:br>
            <a:endParaRPr lang="en-US" dirty="0"/>
          </a:p>
        </p:txBody>
      </p:sp>
      <p:sp>
        <p:nvSpPr>
          <p:cNvPr id="3" name="Content Placeholder 2"/>
          <p:cNvSpPr>
            <a:spLocks noGrp="1"/>
          </p:cNvSpPr>
          <p:nvPr>
            <p:ph idx="1"/>
          </p:nvPr>
        </p:nvSpPr>
        <p:spPr>
          <a:xfrm>
            <a:off x="457200" y="228600"/>
            <a:ext cx="8229600" cy="4171949"/>
          </a:xfrm>
        </p:spPr>
        <p:txBody>
          <a:bodyPr>
            <a:normAutofit/>
          </a:bodyPr>
          <a:lstStyle/>
          <a:p>
            <a:pPr marL="0" indent="0" algn="ctr">
              <a:buNone/>
            </a:pPr>
            <a:r>
              <a:rPr lang="en-US" sz="2800" b="1" dirty="0" smtClean="0"/>
              <a:t>AAFP </a:t>
            </a:r>
            <a:r>
              <a:rPr lang="en-US" sz="2800" b="1" dirty="0"/>
              <a:t>National Conference of Family Medicine Residents and Medical </a:t>
            </a:r>
            <a:r>
              <a:rPr lang="en-US" sz="2800" b="1" dirty="0" smtClean="0"/>
              <a:t>Students</a:t>
            </a:r>
            <a:br>
              <a:rPr lang="en-US" sz="2800" b="1" dirty="0" smtClean="0"/>
            </a:br>
            <a:r>
              <a:rPr lang="en-US" sz="2800" dirty="0" smtClean="0"/>
              <a:t/>
            </a:r>
            <a:br>
              <a:rPr lang="en-US" sz="2800" dirty="0" smtClean="0"/>
            </a:br>
            <a:r>
              <a:rPr lang="en-US" sz="2800" dirty="0" smtClean="0"/>
              <a:t>July 28-July 30, 2016</a:t>
            </a:r>
          </a:p>
          <a:p>
            <a:pPr marL="0" indent="0" algn="ctr">
              <a:buNone/>
            </a:pPr>
            <a:r>
              <a:rPr lang="en-US" sz="2800" dirty="0" smtClean="0"/>
              <a:t>Kansas City, MO</a:t>
            </a:r>
          </a:p>
          <a:p>
            <a:pPr marL="0" indent="0" algn="ctr">
              <a:buNone/>
            </a:pPr>
            <a:endParaRPr lang="en-US" sz="1600" dirty="0" smtClean="0"/>
          </a:p>
          <a:p>
            <a:pPr marL="0" indent="0" algn="ctr">
              <a:buNone/>
            </a:pPr>
            <a:r>
              <a:rPr lang="en-US" sz="2800" dirty="0" smtClean="0"/>
              <a:t>Register today at </a:t>
            </a:r>
            <a:r>
              <a:rPr lang="en-US" sz="2800" b="1" dirty="0" smtClean="0"/>
              <a:t>www.aafp.org/nc</a:t>
            </a:r>
            <a:r>
              <a:rPr lang="en-US" sz="2800" b="1" dirty="0" smtClean="0">
                <a:solidFill>
                  <a:srgbClr val="3B6E8F"/>
                </a:solidFill>
              </a:rPr>
              <a:t> </a:t>
            </a:r>
            <a:r>
              <a:rPr lang="en-US" sz="2800" dirty="0" smtClean="0">
                <a:solidFill>
                  <a:srgbClr val="000000"/>
                </a:solidFill>
              </a:rPr>
              <a:t>or call the </a:t>
            </a:r>
          </a:p>
          <a:p>
            <a:pPr marL="0" indent="0" algn="ctr">
              <a:buNone/>
            </a:pPr>
            <a:r>
              <a:rPr lang="en-US" sz="2800" dirty="0" smtClean="0">
                <a:solidFill>
                  <a:srgbClr val="000000"/>
                </a:solidFill>
              </a:rPr>
              <a:t>AAFP Contact Center at (800) 274-2237.</a:t>
            </a:r>
          </a:p>
          <a:p>
            <a:pPr marL="0" indent="0" algn="ctr">
              <a:buNone/>
            </a:pPr>
            <a:endParaRPr lang="en-US" sz="2800" dirty="0">
              <a:solidFill>
                <a:schemeClr val="accent6">
                  <a:lumMod val="75000"/>
                </a:schemeClr>
              </a:solidFill>
            </a:endParaRPr>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417264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285750"/>
            <a:ext cx="8229600" cy="857250"/>
          </a:xfrm>
        </p:spPr>
        <p:txBody>
          <a:bodyPr>
            <a:noAutofit/>
          </a:bodyPr>
          <a:lstStyle/>
          <a:p>
            <a:r>
              <a:rPr lang="en-US" sz="4000" b="1" dirty="0" smtClean="0">
                <a:latin typeface="+mj-lt"/>
              </a:rPr>
              <a:t/>
            </a:r>
            <a:br>
              <a:rPr lang="en-US" sz="4000" b="1" dirty="0" smtClean="0">
                <a:latin typeface="+mj-lt"/>
              </a:rPr>
            </a:br>
            <a:r>
              <a:rPr lang="en-US" sz="4000" b="1" dirty="0" smtClean="0">
                <a:latin typeface="+mj-lt"/>
              </a:rPr>
              <a:t>AAFP National Conference</a:t>
            </a:r>
            <a:br>
              <a:rPr lang="en-US" sz="4000" b="1" dirty="0" smtClean="0">
                <a:latin typeface="+mj-lt"/>
              </a:rPr>
            </a:br>
            <a:r>
              <a:rPr lang="en-US" sz="3600" b="1" dirty="0" smtClean="0">
                <a:latin typeface="+mj-lt"/>
              </a:rPr>
              <a:t>Family Medicine in Motion</a:t>
            </a:r>
            <a:br>
              <a:rPr lang="en-US" sz="3600" b="1" dirty="0" smtClean="0">
                <a:latin typeface="+mj-lt"/>
              </a:rPr>
            </a:br>
            <a:endParaRPr lang="en-US" sz="3600" b="1" dirty="0">
              <a:latin typeface="+mj-lt"/>
            </a:endParaRPr>
          </a:p>
        </p:txBody>
      </p:sp>
      <p:sp>
        <p:nvSpPr>
          <p:cNvPr id="5" name="Content Placeholder 4"/>
          <p:cNvSpPr>
            <a:spLocks noGrp="1"/>
          </p:cNvSpPr>
          <p:nvPr>
            <p:ph idx="1"/>
          </p:nvPr>
        </p:nvSpPr>
        <p:spPr>
          <a:xfrm>
            <a:off x="457200" y="1352550"/>
            <a:ext cx="8229600" cy="3276600"/>
          </a:xfrm>
        </p:spPr>
        <p:txBody>
          <a:bodyPr>
            <a:noAutofit/>
          </a:bodyPr>
          <a:lstStyle/>
          <a:p>
            <a:pPr marL="0" indent="0">
              <a:buNone/>
            </a:pPr>
            <a:endParaRPr lang="en-US" sz="100" i="1" dirty="0" smtClean="0"/>
          </a:p>
          <a:p>
            <a:pPr marL="0" indent="0">
              <a:buNone/>
            </a:pPr>
            <a:r>
              <a:rPr lang="en-US" sz="2000" b="1" dirty="0" smtClean="0"/>
              <a:t>Medical students, YOU are the future of family medicine. </a:t>
            </a:r>
            <a:endParaRPr lang="en-US" sz="2000" b="1" i="1" dirty="0" smtClean="0"/>
          </a:p>
          <a:p>
            <a:pPr marL="0" indent="0" algn="ctr">
              <a:buNone/>
            </a:pPr>
            <a:endParaRPr lang="en-US" sz="1200" b="1" i="1" dirty="0" smtClean="0"/>
          </a:p>
          <a:p>
            <a:pPr marL="0" indent="0">
              <a:buNone/>
            </a:pPr>
            <a:r>
              <a:rPr lang="en-US" sz="2000" b="1" i="1" dirty="0" smtClean="0"/>
              <a:t>Join the movement.</a:t>
            </a:r>
          </a:p>
          <a:p>
            <a:pPr marL="0" indent="0">
              <a:buNone/>
            </a:pPr>
            <a:endParaRPr lang="en-US" sz="1200" dirty="0">
              <a:solidFill>
                <a:schemeClr val="accent4">
                  <a:lumMod val="60000"/>
                  <a:lumOff val="40000"/>
                </a:schemeClr>
              </a:solidFill>
            </a:endParaRPr>
          </a:p>
          <a:p>
            <a:pPr marL="0" indent="0">
              <a:buNone/>
            </a:pPr>
            <a:r>
              <a:rPr lang="en-US" sz="2000" dirty="0" smtClean="0"/>
              <a:t>Immerse </a:t>
            </a:r>
            <a:r>
              <a:rPr lang="en-US" sz="2000" dirty="0"/>
              <a:t>yourself in topics ranging from clinical skills </a:t>
            </a:r>
            <a:r>
              <a:rPr lang="en-US" sz="2000" dirty="0" smtClean="0"/>
              <a:t>and </a:t>
            </a:r>
            <a:r>
              <a:rPr lang="en-US" sz="2000" dirty="0"/>
              <a:t>career </a:t>
            </a:r>
            <a:r>
              <a:rPr lang="en-US" sz="2000" dirty="0" smtClean="0"/>
              <a:t>planning, </a:t>
            </a:r>
            <a:r>
              <a:rPr lang="en-US" sz="2000" dirty="0"/>
              <a:t>to the factors </a:t>
            </a:r>
            <a:r>
              <a:rPr lang="en-US" sz="2000" dirty="0" smtClean="0"/>
              <a:t>influencing </a:t>
            </a:r>
            <a:r>
              <a:rPr lang="en-US" sz="2000" dirty="0"/>
              <a:t>the health care </a:t>
            </a:r>
            <a:r>
              <a:rPr lang="en-US" sz="2000" dirty="0" smtClean="0"/>
              <a:t>system. </a:t>
            </a:r>
            <a:r>
              <a:rPr lang="en-US" sz="2000" dirty="0">
                <a:solidFill>
                  <a:srgbClr val="000000"/>
                </a:solidFill>
              </a:rPr>
              <a:t>Leave with important connections and </a:t>
            </a:r>
            <a:r>
              <a:rPr lang="en-US" sz="2000" dirty="0" smtClean="0">
                <a:solidFill>
                  <a:srgbClr val="000000"/>
                </a:solidFill>
              </a:rPr>
              <a:t>a plan to form your future in </a:t>
            </a:r>
            <a:r>
              <a:rPr lang="en-US" sz="2000" dirty="0">
                <a:solidFill>
                  <a:srgbClr val="000000"/>
                </a:solidFill>
              </a:rPr>
              <a:t>family medicine</a:t>
            </a:r>
            <a:r>
              <a:rPr lang="en-US" sz="2000" dirty="0" smtClean="0">
                <a:solidFill>
                  <a:srgbClr val="000000"/>
                </a:solidFill>
              </a:rPr>
              <a:t>.</a:t>
            </a:r>
            <a:endParaRPr lang="en-US" sz="2000" b="1" dirty="0">
              <a:solidFill>
                <a:srgbClr val="000000"/>
              </a:solidFill>
            </a:endParaRPr>
          </a:p>
          <a:p>
            <a:pPr marL="0" indent="0">
              <a:buNone/>
            </a:pPr>
            <a:endParaRPr lang="en-US" sz="400" b="1" dirty="0" smtClean="0">
              <a:solidFill>
                <a:schemeClr val="accent6">
                  <a:lumMod val="75000"/>
                </a:schemeClr>
              </a:solidFill>
            </a:endParaRPr>
          </a:p>
          <a:p>
            <a:pPr marL="0" indent="0" algn="ctr">
              <a:buNone/>
            </a:pPr>
            <a:r>
              <a:rPr lang="en-US" sz="2600" b="1" dirty="0" smtClean="0"/>
              <a:t>July 28-July 30, 2016</a:t>
            </a:r>
          </a:p>
          <a:p>
            <a:pPr marL="0" indent="0" algn="ctr">
              <a:buNone/>
            </a:pPr>
            <a:r>
              <a:rPr lang="en-US" sz="2600" b="1" dirty="0" smtClean="0"/>
              <a:t>Kansas City, MO</a:t>
            </a:r>
            <a:endParaRPr lang="en-US" sz="2600" b="1" dirty="0"/>
          </a:p>
        </p:txBody>
      </p:sp>
      <p:sp>
        <p:nvSpPr>
          <p:cNvPr id="2" name="TextBox 1"/>
          <p:cNvSpPr txBox="1"/>
          <p:nvPr/>
        </p:nvSpPr>
        <p:spPr>
          <a:xfrm>
            <a:off x="76200" y="4705350"/>
            <a:ext cx="3124200" cy="369332"/>
          </a:xfrm>
          <a:prstGeom prst="rect">
            <a:avLst/>
          </a:prstGeom>
          <a:noFill/>
        </p:spPr>
        <p:txBody>
          <a:bodyPr wrap="square" rtlCol="0">
            <a:spAutoFit/>
          </a:bodyPr>
          <a:lstStyle/>
          <a:p>
            <a:r>
              <a:rPr lang="en-US" b="1" dirty="0" smtClean="0">
                <a:solidFill>
                  <a:schemeClr val="bg1"/>
                </a:solidFill>
              </a:rPr>
              <a:t>www.aafp.org/nc</a:t>
            </a:r>
            <a:endParaRPr lang="en-US" b="1" dirty="0">
              <a:solidFill>
                <a:schemeClr val="bg1"/>
              </a:solidFill>
            </a:endParaRPr>
          </a:p>
        </p:txBody>
      </p:sp>
    </p:spTree>
    <p:extLst>
      <p:ext uri="{BB962C8B-B14F-4D97-AF65-F5344CB8AC3E}">
        <p14:creationId xmlns:p14="http://schemas.microsoft.com/office/powerpoint/2010/main" val="2485999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fontScale="90000"/>
          </a:bodyPr>
          <a:lstStyle/>
          <a:p>
            <a:pPr marL="0" indent="0"/>
            <a:r>
              <a:rPr lang="en-US" sz="3200" dirty="0" smtClean="0"/>
              <a:t/>
            </a:r>
            <a:br>
              <a:rPr lang="en-US" sz="3200" dirty="0" smtClean="0"/>
            </a:br>
            <a:r>
              <a:rPr lang="en-US" sz="3200" b="1" dirty="0" smtClean="0">
                <a:latin typeface="+mn-lt"/>
              </a:rPr>
              <a:t>See </a:t>
            </a:r>
            <a:r>
              <a:rPr lang="en-US" sz="3200" b="1" dirty="0">
                <a:latin typeface="+mn-lt"/>
              </a:rPr>
              <a:t>how your fellow medical students have formed their future at National Conference</a:t>
            </a:r>
            <a:r>
              <a:rPr lang="en-US" sz="3200" dirty="0">
                <a:latin typeface="+mn-lt"/>
              </a:rPr>
              <a:t>. </a:t>
            </a:r>
          </a:p>
        </p:txBody>
      </p:sp>
      <p:sp>
        <p:nvSpPr>
          <p:cNvPr id="4" name="TextBox 3"/>
          <p:cNvSpPr txBox="1"/>
          <p:nvPr/>
        </p:nvSpPr>
        <p:spPr>
          <a:xfrm>
            <a:off x="76200" y="4715212"/>
            <a:ext cx="3124200" cy="369332"/>
          </a:xfrm>
          <a:prstGeom prst="rect">
            <a:avLst/>
          </a:prstGeom>
          <a:noFill/>
        </p:spPr>
        <p:txBody>
          <a:bodyPr wrap="square" rtlCol="0">
            <a:spAutoFit/>
          </a:bodyPr>
          <a:lstStyle/>
          <a:p>
            <a:r>
              <a:rPr lang="en-US" b="1" dirty="0">
                <a:solidFill>
                  <a:schemeClr val="bg1"/>
                </a:solidFill>
              </a:rPr>
              <a:t>www.aafp.org/nc</a:t>
            </a:r>
          </a:p>
        </p:txBody>
      </p:sp>
      <p:pic>
        <p:nvPicPr>
          <p:cNvPr id="3" name="Picture 2" descr="S:\MARKETING DIVISION\NATIONAL CONFERENCE\2015 NC\Social Media\Graphics\NTL15010748-Video-NEW.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272" y="1440180"/>
            <a:ext cx="2974975" cy="29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054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82" y="133350"/>
            <a:ext cx="9144000" cy="857250"/>
          </a:xfrm>
        </p:spPr>
        <p:txBody>
          <a:bodyPr>
            <a:normAutofit/>
          </a:bodyPr>
          <a:lstStyle/>
          <a:p>
            <a:r>
              <a:rPr lang="en-US" sz="3600" b="1" dirty="0" smtClean="0">
                <a:latin typeface="+mj-lt"/>
              </a:rPr>
              <a:t>Educational Programming</a:t>
            </a:r>
            <a:endParaRPr lang="en-US" sz="3600" b="1" dirty="0">
              <a:latin typeface="+mj-lt"/>
            </a:endParaRPr>
          </a:p>
        </p:txBody>
      </p:sp>
      <p:sp>
        <p:nvSpPr>
          <p:cNvPr id="3" name="Content Placeholder 2"/>
          <p:cNvSpPr>
            <a:spLocks noGrp="1"/>
          </p:cNvSpPr>
          <p:nvPr>
            <p:ph sz="half" idx="4294967295"/>
          </p:nvPr>
        </p:nvSpPr>
        <p:spPr>
          <a:xfrm>
            <a:off x="152400" y="971550"/>
            <a:ext cx="8763000" cy="3622675"/>
          </a:xfrm>
        </p:spPr>
        <p:txBody>
          <a:bodyPr>
            <a:normAutofit fontScale="32500" lnSpcReduction="20000"/>
          </a:bodyPr>
          <a:lstStyle/>
          <a:p>
            <a:pPr marL="0" indent="0">
              <a:buNone/>
            </a:pPr>
            <a:r>
              <a:rPr lang="en-US" sz="4500" dirty="0" smtClean="0">
                <a:solidFill>
                  <a:srgbClr val="000000"/>
                </a:solidFill>
              </a:rPr>
              <a:t>Choose from main stage sessions, workshops, musculoskeletal clinics, procedural skills courses, and poster presentations covering more than </a:t>
            </a:r>
            <a:r>
              <a:rPr lang="en-US" sz="4500" dirty="0" smtClean="0"/>
              <a:t>35</a:t>
            </a:r>
            <a:r>
              <a:rPr lang="en-US" sz="4500" dirty="0" smtClean="0">
                <a:solidFill>
                  <a:srgbClr val="000000"/>
                </a:solidFill>
              </a:rPr>
              <a:t> topics, including:</a:t>
            </a:r>
            <a:endParaRPr lang="en-US" sz="3800" dirty="0" smtClean="0">
              <a:solidFill>
                <a:srgbClr val="000000"/>
              </a:solidFill>
            </a:endParaRPr>
          </a:p>
          <a:p>
            <a:pPr lvl="1"/>
            <a:r>
              <a:rPr lang="en-US" sz="4000" dirty="0" smtClean="0">
                <a:solidFill>
                  <a:srgbClr val="000000"/>
                </a:solidFill>
              </a:rPr>
              <a:t>Applying to residency</a:t>
            </a:r>
          </a:p>
          <a:p>
            <a:pPr lvl="1"/>
            <a:r>
              <a:rPr lang="en-US" sz="4000" dirty="0" smtClean="0">
                <a:solidFill>
                  <a:srgbClr val="000000"/>
                </a:solidFill>
              </a:rPr>
              <a:t>Do’s and don’ts of residency interviewing</a:t>
            </a:r>
          </a:p>
          <a:p>
            <a:pPr lvl="1"/>
            <a:r>
              <a:rPr lang="en-US" sz="4000" dirty="0" smtClean="0">
                <a:solidFill>
                  <a:srgbClr val="000000"/>
                </a:solidFill>
              </a:rPr>
              <a:t>Procedures in family medicine</a:t>
            </a:r>
          </a:p>
          <a:p>
            <a:pPr lvl="1"/>
            <a:r>
              <a:rPr lang="en-US" sz="4000" dirty="0" smtClean="0">
                <a:solidFill>
                  <a:srgbClr val="000000"/>
                </a:solidFill>
              </a:rPr>
              <a:t>Global health</a:t>
            </a:r>
          </a:p>
          <a:p>
            <a:pPr lvl="1"/>
            <a:r>
              <a:rPr lang="en-US" sz="4000" dirty="0" smtClean="0">
                <a:solidFill>
                  <a:srgbClr val="000000"/>
                </a:solidFill>
              </a:rPr>
              <a:t>Wilderness medicine </a:t>
            </a:r>
          </a:p>
          <a:p>
            <a:pPr marL="457200" lvl="1" indent="0">
              <a:buNone/>
            </a:pPr>
            <a:endParaRPr lang="en-US" dirty="0" smtClean="0">
              <a:solidFill>
                <a:srgbClr val="000000"/>
              </a:solidFill>
            </a:endParaRPr>
          </a:p>
          <a:p>
            <a:pPr marL="0" indent="0">
              <a:buNone/>
            </a:pPr>
            <a:r>
              <a:rPr lang="en-US" sz="4500" dirty="0" smtClean="0">
                <a:solidFill>
                  <a:srgbClr val="000000"/>
                </a:solidFill>
              </a:rPr>
              <a:t>Sessions are offered in six key focus areas:</a:t>
            </a:r>
            <a:endParaRPr lang="en-US" sz="3800" dirty="0" smtClean="0">
              <a:solidFill>
                <a:srgbClr val="000000"/>
              </a:solidFill>
            </a:endParaRPr>
          </a:p>
          <a:p>
            <a:pPr lvl="1">
              <a:buFont typeface="Calibri" pitchFamily="34" charset="0"/>
              <a:buChar char="―"/>
            </a:pPr>
            <a:r>
              <a:rPr lang="en-US" sz="4000" dirty="0" smtClean="0">
                <a:solidFill>
                  <a:srgbClr val="000000"/>
                </a:solidFill>
              </a:rPr>
              <a:t>Career planning</a:t>
            </a:r>
          </a:p>
          <a:p>
            <a:pPr lvl="1">
              <a:buFont typeface="Calibri" pitchFamily="34" charset="0"/>
              <a:buChar char="―"/>
            </a:pPr>
            <a:r>
              <a:rPr lang="en-US" sz="4000" dirty="0" smtClean="0">
                <a:solidFill>
                  <a:srgbClr val="000000"/>
                </a:solidFill>
              </a:rPr>
              <a:t>Clinical skills</a:t>
            </a:r>
          </a:p>
          <a:p>
            <a:pPr lvl="1">
              <a:buFont typeface="Calibri" pitchFamily="34" charset="0"/>
              <a:buChar char="―"/>
            </a:pPr>
            <a:r>
              <a:rPr lang="en-US" sz="4000" dirty="0" smtClean="0">
                <a:solidFill>
                  <a:srgbClr val="000000"/>
                </a:solidFill>
              </a:rPr>
              <a:t>Health </a:t>
            </a:r>
            <a:r>
              <a:rPr lang="en-US" sz="4000" dirty="0">
                <a:solidFill>
                  <a:srgbClr val="000000"/>
                </a:solidFill>
              </a:rPr>
              <a:t>policy </a:t>
            </a:r>
            <a:r>
              <a:rPr lang="en-US" sz="4000" dirty="0" smtClean="0">
                <a:solidFill>
                  <a:srgbClr val="000000"/>
                </a:solidFill>
              </a:rPr>
              <a:t>and advocacy</a:t>
            </a:r>
          </a:p>
          <a:p>
            <a:pPr lvl="1">
              <a:buFont typeface="Calibri" pitchFamily="34" charset="0"/>
              <a:buChar char="―"/>
            </a:pPr>
            <a:r>
              <a:rPr lang="en-US" sz="4000" dirty="0" smtClean="0">
                <a:solidFill>
                  <a:srgbClr val="000000"/>
                </a:solidFill>
              </a:rPr>
              <a:t>Leadership development</a:t>
            </a:r>
          </a:p>
          <a:p>
            <a:pPr lvl="1">
              <a:buFont typeface="Calibri" pitchFamily="34" charset="0"/>
              <a:buChar char="―"/>
            </a:pPr>
            <a:r>
              <a:rPr lang="en-US" sz="4000" dirty="0" smtClean="0">
                <a:solidFill>
                  <a:srgbClr val="000000"/>
                </a:solidFill>
              </a:rPr>
              <a:t>Practice management</a:t>
            </a:r>
          </a:p>
          <a:p>
            <a:pPr lvl="1">
              <a:buFont typeface="Calibri" pitchFamily="34" charset="0"/>
              <a:buChar char="―"/>
            </a:pPr>
            <a:r>
              <a:rPr lang="en-US" sz="4000" dirty="0" smtClean="0">
                <a:solidFill>
                  <a:srgbClr val="000000"/>
                </a:solidFill>
              </a:rPr>
              <a:t>Research</a:t>
            </a:r>
            <a:endParaRPr lang="en-US" sz="4000" dirty="0">
              <a:solidFill>
                <a:srgbClr val="000000"/>
              </a:solidFill>
            </a:endParaRPr>
          </a:p>
          <a:p>
            <a:pPr marL="0" indent="0">
              <a:buNone/>
            </a:pPr>
            <a:endParaRPr lang="en-US" dirty="0">
              <a:solidFill>
                <a:srgbClr val="000000"/>
              </a:solidFill>
            </a:endParaRPr>
          </a:p>
        </p:txBody>
      </p:sp>
      <p:sp>
        <p:nvSpPr>
          <p:cNvPr id="5" name="TextBox 4"/>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4" name="Picture 2" descr="S:\MARKETING DIVISION\NATIONAL CONFERENCE\2015 NC\FMIG Toolkit\Presentation\Lecture-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81150"/>
            <a:ext cx="3428999"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49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14300"/>
            <a:ext cx="8229600" cy="708422"/>
          </a:xfrm>
        </p:spPr>
        <p:txBody>
          <a:bodyPr>
            <a:normAutofit/>
          </a:bodyPr>
          <a:lstStyle/>
          <a:p>
            <a:r>
              <a:rPr lang="en-US" sz="3600" b="1" dirty="0" smtClean="0">
                <a:latin typeface="+mj-lt"/>
              </a:rPr>
              <a:t>Nationally Recognized Speakers</a:t>
            </a:r>
            <a:endParaRPr lang="en-US" sz="3600" b="1" dirty="0">
              <a:latin typeface="+mj-lt"/>
            </a:endParaRPr>
          </a:p>
        </p:txBody>
      </p:sp>
      <p:sp>
        <p:nvSpPr>
          <p:cNvPr id="3" name="Content Placeholder 2"/>
          <p:cNvSpPr>
            <a:spLocks noGrp="1"/>
          </p:cNvSpPr>
          <p:nvPr>
            <p:ph idx="1"/>
          </p:nvPr>
        </p:nvSpPr>
        <p:spPr>
          <a:xfrm>
            <a:off x="457200" y="800100"/>
            <a:ext cx="8534400" cy="3714750"/>
          </a:xfrm>
        </p:spPr>
        <p:txBody>
          <a:bodyPr>
            <a:normAutofit fontScale="70000" lnSpcReduction="20000"/>
          </a:bodyPr>
          <a:lstStyle/>
          <a:p>
            <a:pPr marL="0" indent="0">
              <a:buNone/>
            </a:pPr>
            <a:endParaRPr lang="en-US" sz="2000" dirty="0" smtClean="0"/>
          </a:p>
          <a:p>
            <a:pPr marL="0" indent="0">
              <a:buNone/>
            </a:pPr>
            <a:r>
              <a:rPr lang="en-US" sz="2000" dirty="0" smtClean="0"/>
              <a:t>Hear </a:t>
            </a:r>
            <a:r>
              <a:rPr lang="en-US" sz="2000" dirty="0"/>
              <a:t>from family medicine leaders, prominent educators, public health officials, practice consultants, and health care researchers </a:t>
            </a:r>
            <a:r>
              <a:rPr lang="en-US" sz="2000" dirty="0" smtClean="0"/>
              <a:t>including:</a:t>
            </a:r>
            <a:endParaRPr lang="en-US" sz="2000" dirty="0"/>
          </a:p>
          <a:p>
            <a:pPr marL="0" indent="0">
              <a:buNone/>
            </a:pPr>
            <a:endParaRPr lang="en-US" sz="1800" dirty="0" smtClean="0"/>
          </a:p>
          <a:p>
            <a:pPr marL="0" indent="0">
              <a:buNone/>
            </a:pPr>
            <a:r>
              <a:rPr lang="en-US" sz="2800" b="1" dirty="0"/>
              <a:t>Family Medicine for America’s Health</a:t>
            </a:r>
          </a:p>
          <a:p>
            <a:pPr marL="0" indent="0">
              <a:buNone/>
            </a:pPr>
            <a:r>
              <a:rPr lang="en-US" sz="2400" dirty="0"/>
              <a:t>Members of the Family Medicine for America’s Health leadership team and physicians involved with the Health is Primary campaign will share information and innovations regarding primary care and the role students can have in shaping the future. </a:t>
            </a:r>
          </a:p>
          <a:p>
            <a:pPr marL="0" indent="0">
              <a:buNone/>
            </a:pPr>
            <a:endParaRPr lang="en-US" sz="2000" dirty="0"/>
          </a:p>
          <a:p>
            <a:pPr marL="0" indent="0">
              <a:buNone/>
            </a:pPr>
            <a:r>
              <a:rPr lang="en-US" sz="2800" b="1" dirty="0"/>
              <a:t>Wanda Filer, MD, FAAFP</a:t>
            </a:r>
          </a:p>
          <a:p>
            <a:pPr marL="0" indent="0">
              <a:buNone/>
            </a:pPr>
            <a:r>
              <a:rPr lang="en-US" sz="2400" dirty="0"/>
              <a:t>2016 AAFP President</a:t>
            </a:r>
          </a:p>
          <a:p>
            <a:pPr marL="0" indent="0">
              <a:buNone/>
            </a:pPr>
            <a:endParaRPr lang="en-US" sz="2400" dirty="0"/>
          </a:p>
          <a:p>
            <a:pPr marL="0" indent="0">
              <a:buNone/>
            </a:pPr>
            <a:r>
              <a:rPr lang="en-US" sz="2800" b="1" dirty="0"/>
              <a:t>Maureen Murphy, MD, FAAFP</a:t>
            </a:r>
          </a:p>
          <a:p>
            <a:pPr marL="0" indent="0">
              <a:buNone/>
            </a:pPr>
            <a:r>
              <a:rPr lang="en-US" sz="2400" dirty="0"/>
              <a:t>2015 AAFP Family Physician of the Year (FPOY) </a:t>
            </a:r>
          </a:p>
        </p:txBody>
      </p:sp>
      <p:sp>
        <p:nvSpPr>
          <p:cNvPr id="4" name="TextBox 3"/>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238121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7150"/>
            <a:ext cx="9144000" cy="857250"/>
          </a:xfrm>
        </p:spPr>
        <p:txBody>
          <a:bodyPr>
            <a:normAutofit/>
          </a:bodyPr>
          <a:lstStyle/>
          <a:p>
            <a:r>
              <a:rPr lang="en-US" sz="3600" b="1" dirty="0" smtClean="0">
                <a:latin typeface="+mj-lt"/>
              </a:rPr>
              <a:t>Connect</a:t>
            </a:r>
            <a:endParaRPr lang="en-US" sz="3600" b="1" dirty="0">
              <a:latin typeface="+mj-lt"/>
            </a:endParaRPr>
          </a:p>
        </p:txBody>
      </p:sp>
      <p:sp>
        <p:nvSpPr>
          <p:cNvPr id="9" name="Content Placeholder 8"/>
          <p:cNvSpPr>
            <a:spLocks noGrp="1"/>
          </p:cNvSpPr>
          <p:nvPr>
            <p:ph sz="half" idx="4294967295"/>
          </p:nvPr>
        </p:nvSpPr>
        <p:spPr>
          <a:xfrm>
            <a:off x="381000" y="819150"/>
            <a:ext cx="8305800" cy="2514600"/>
          </a:xfrm>
        </p:spPr>
        <p:txBody>
          <a:bodyPr>
            <a:noAutofit/>
          </a:bodyPr>
          <a:lstStyle/>
          <a:p>
            <a:pPr marL="0" indent="0">
              <a:buNone/>
            </a:pPr>
            <a:r>
              <a:rPr lang="en-US" sz="1600" dirty="0">
                <a:latin typeface="+mn-lt"/>
              </a:rPr>
              <a:t>Network with nationally recognized family medicine leaders and interact with hundreds of your peers from around the country who are </a:t>
            </a:r>
            <a:r>
              <a:rPr lang="en-US" sz="1600" b="1" dirty="0">
                <a:solidFill>
                  <a:srgbClr val="000000"/>
                </a:solidFill>
                <a:latin typeface="+mn-lt"/>
              </a:rPr>
              <a:t>passionate about family medicine.</a:t>
            </a:r>
          </a:p>
          <a:p>
            <a:endParaRPr lang="en-US" sz="1000" b="1" dirty="0" smtClean="0">
              <a:latin typeface="+mn-lt"/>
            </a:endParaRPr>
          </a:p>
          <a:p>
            <a:r>
              <a:rPr lang="en-US" sz="1400" b="1" dirty="0" smtClean="0">
                <a:latin typeface="+mn-lt"/>
              </a:rPr>
              <a:t>Expo Hall Grand Opening</a:t>
            </a:r>
            <a:r>
              <a:rPr lang="en-US" sz="1400" dirty="0" smtClean="0">
                <a:latin typeface="+mn-lt"/>
              </a:rPr>
              <a:t>: </a:t>
            </a:r>
            <a:r>
              <a:rPr lang="en-US" sz="1400" dirty="0">
                <a:latin typeface="+mn-lt"/>
              </a:rPr>
              <a:t>Join us at this Expo Hall kick-off event for networking and fun, and help us celebrate </a:t>
            </a:r>
            <a:r>
              <a:rPr lang="en-US" sz="1400" dirty="0" smtClean="0">
                <a:latin typeface="+mn-lt"/>
              </a:rPr>
              <a:t>family medicine. </a:t>
            </a:r>
            <a:r>
              <a:rPr lang="en-US" sz="1400" dirty="0">
                <a:latin typeface="+mn-lt"/>
              </a:rPr>
              <a:t>A FREE </a:t>
            </a:r>
            <a:r>
              <a:rPr lang="en-US" sz="1400" dirty="0" smtClean="0">
                <a:latin typeface="+mn-lt"/>
              </a:rPr>
              <a:t>2016 </a:t>
            </a:r>
            <a:r>
              <a:rPr lang="en-US" sz="1400" dirty="0">
                <a:latin typeface="+mn-lt"/>
              </a:rPr>
              <a:t>National Conference t-shirt will be available for </a:t>
            </a:r>
            <a:r>
              <a:rPr lang="en-US" sz="1400" dirty="0" smtClean="0">
                <a:latin typeface="+mn-lt"/>
              </a:rPr>
              <a:t>paid </a:t>
            </a:r>
            <a:r>
              <a:rPr lang="en-US" sz="1400" dirty="0" smtClean="0">
                <a:latin typeface="+mn-lt"/>
              </a:rPr>
              <a:t>attendees.</a:t>
            </a:r>
          </a:p>
          <a:p>
            <a:pPr marL="0" indent="0">
              <a:buNone/>
            </a:pPr>
            <a:endParaRPr lang="en-US" sz="900" dirty="0" smtClean="0">
              <a:latin typeface="+mn-lt"/>
            </a:endParaRPr>
          </a:p>
          <a:p>
            <a:r>
              <a:rPr lang="en-US" sz="1400" b="1" dirty="0" smtClean="0">
                <a:latin typeface="+mn-lt"/>
              </a:rPr>
              <a:t>Celebration</a:t>
            </a:r>
            <a:r>
              <a:rPr lang="en-US" sz="1400" dirty="0">
                <a:latin typeface="+mn-lt"/>
              </a:rPr>
              <a:t>: Enjoy </a:t>
            </a:r>
            <a:r>
              <a:rPr lang="en-US" sz="1400" dirty="0" smtClean="0">
                <a:latin typeface="+mn-lt"/>
              </a:rPr>
              <a:t>a night of celebrating you and your fellow attendees with music, beverages, and food at the historic </a:t>
            </a:r>
            <a:r>
              <a:rPr lang="en-US" sz="1400" dirty="0">
                <a:latin typeface="+mn-lt"/>
              </a:rPr>
              <a:t>Midland Theatre in downtown Kansas </a:t>
            </a:r>
            <a:r>
              <a:rPr lang="en-US" sz="1400" dirty="0" smtClean="0">
                <a:latin typeface="+mn-lt"/>
              </a:rPr>
              <a:t>City. </a:t>
            </a:r>
            <a:endParaRPr lang="en-US" sz="1400" dirty="0">
              <a:latin typeface="+mn-lt"/>
            </a:endParaRPr>
          </a:p>
          <a:p>
            <a:endParaRPr lang="en-US" sz="1200" dirty="0">
              <a:latin typeface="+mn-lt"/>
            </a:endParaRPr>
          </a:p>
        </p:txBody>
      </p:sp>
      <p:sp>
        <p:nvSpPr>
          <p:cNvPr id="4" name="TextBox 3"/>
          <p:cNvSpPr txBox="1"/>
          <p:nvPr/>
        </p:nvSpPr>
        <p:spPr>
          <a:xfrm>
            <a:off x="76200" y="46291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5" name="Picture 2" descr="S:\MARKETING DIVISION\NATIONAL CONFERENCE\2015 NC\FMIG Toolkit\Presentation\Celebration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952750"/>
            <a:ext cx="3040737" cy="15203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6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a:bodyPr>
          <a:lstStyle/>
          <a:p>
            <a:r>
              <a:rPr lang="en-US" sz="3600" b="1" dirty="0" smtClean="0">
                <a:latin typeface="+mj-lt"/>
              </a:rPr>
              <a:t>Expo Hall</a:t>
            </a:r>
            <a:endParaRPr lang="en-US" sz="3600" b="1" dirty="0">
              <a:latin typeface="+mj-lt"/>
            </a:endParaRPr>
          </a:p>
        </p:txBody>
      </p:sp>
      <p:sp>
        <p:nvSpPr>
          <p:cNvPr id="3" name="Content Placeholder 2"/>
          <p:cNvSpPr>
            <a:spLocks noGrp="1"/>
          </p:cNvSpPr>
          <p:nvPr>
            <p:ph idx="1"/>
          </p:nvPr>
        </p:nvSpPr>
        <p:spPr>
          <a:xfrm>
            <a:off x="381000" y="1028701"/>
            <a:ext cx="8458200" cy="2914649"/>
          </a:xfrm>
        </p:spPr>
        <p:txBody>
          <a:bodyPr>
            <a:normAutofit/>
          </a:bodyPr>
          <a:lstStyle/>
          <a:p>
            <a:pPr marL="0" indent="0">
              <a:buNone/>
            </a:pPr>
            <a:r>
              <a:rPr lang="en-US" sz="1600" dirty="0" smtClean="0"/>
              <a:t>More than 400 exhibitors, including 300-plus residency programs, fellowship programs, medical mission opportunities, and government agencies will be in the Expo Hall.</a:t>
            </a:r>
          </a:p>
          <a:p>
            <a:pPr marL="457200" lvl="1" indent="0">
              <a:buNone/>
            </a:pPr>
            <a:endParaRPr lang="en-US" sz="1600" b="1" dirty="0">
              <a:effectLst>
                <a:outerShdw blurRad="38100" dist="38100" dir="2700000" algn="tl">
                  <a:srgbClr val="000000">
                    <a:alpha val="43137"/>
                  </a:srgbClr>
                </a:outerShdw>
              </a:effectLst>
            </a:endParaRPr>
          </a:p>
          <a:p>
            <a:pPr marL="457200" lvl="1" indent="0">
              <a:buNone/>
            </a:pPr>
            <a:r>
              <a:rPr lang="en-US" sz="1600" dirty="0" smtClean="0"/>
              <a:t>Last year 68% of all U.S. family medicine residencies exhibited at National Conference.</a:t>
            </a:r>
            <a:endParaRPr lang="en-US" sz="1600" b="1" dirty="0" smtClean="0">
              <a:effectLst>
                <a:outerShdw blurRad="38100" dist="38100" dir="2700000" algn="tl">
                  <a:srgbClr val="000000">
                    <a:alpha val="43137"/>
                  </a:srgbClr>
                </a:outerShdw>
              </a:effectLst>
            </a:endParaRPr>
          </a:p>
        </p:txBody>
      </p:sp>
      <p:sp>
        <p:nvSpPr>
          <p:cNvPr id="5" name="TextBox 4"/>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1026" name="Picture 2" descr="S:\MARKETING DIVISION\NATIONAL CONFERENCE\2015 NC\FMIG Toolkit\Presentation\Expo-Ha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99067">
            <a:off x="1413563" y="2507193"/>
            <a:ext cx="2904129" cy="16133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S:\MARKETING DIVISION\NATIONAL CONFERENCE\2015 NC\FMIG Toolkit\Presentation\Expo-Hall-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2103">
            <a:off x="4678512" y="2504524"/>
            <a:ext cx="2553585" cy="17023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9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5979"/>
            <a:ext cx="8229600" cy="857250"/>
          </a:xfrm>
        </p:spPr>
        <p:txBody>
          <a:bodyPr>
            <a:normAutofit/>
          </a:bodyPr>
          <a:lstStyle/>
          <a:p>
            <a:r>
              <a:rPr lang="en-US" sz="3600" b="1" dirty="0" smtClean="0">
                <a:latin typeface="+mj-lt"/>
              </a:rPr>
              <a:t>AAFP Student Congress</a:t>
            </a:r>
            <a:endParaRPr lang="en-US" sz="3600" b="1" dirty="0">
              <a:latin typeface="+mj-lt"/>
            </a:endParaRPr>
          </a:p>
        </p:txBody>
      </p:sp>
      <p:sp>
        <p:nvSpPr>
          <p:cNvPr id="3" name="Content Placeholder 2"/>
          <p:cNvSpPr>
            <a:spLocks noGrp="1"/>
          </p:cNvSpPr>
          <p:nvPr>
            <p:ph idx="1"/>
          </p:nvPr>
        </p:nvSpPr>
        <p:spPr>
          <a:xfrm>
            <a:off x="457200" y="1047750"/>
            <a:ext cx="8229600" cy="3280409"/>
          </a:xfrm>
        </p:spPr>
        <p:txBody>
          <a:bodyPr>
            <a:noAutofit/>
          </a:bodyPr>
          <a:lstStyle/>
          <a:p>
            <a:pPr marL="0" indent="0" algn="just">
              <a:buNone/>
            </a:pPr>
            <a:r>
              <a:rPr lang="en-US" sz="1800" b="1" dirty="0"/>
              <a:t>Join the discussion. </a:t>
            </a:r>
            <a:r>
              <a:rPr lang="en-US" sz="1800" dirty="0"/>
              <a:t>Expand your leadership skills through Student Congress. Actively participate in the AAFP governance process to share your voice on medical education, improving the health care system, and more. </a:t>
            </a:r>
            <a:endParaRPr lang="en-US" sz="1800" b="1" dirty="0"/>
          </a:p>
          <a:p>
            <a:pPr marL="0" indent="0">
              <a:buNone/>
            </a:pPr>
            <a:endParaRPr lang="en-US" sz="1000" dirty="0"/>
          </a:p>
          <a:p>
            <a:pPr marL="0" indent="0">
              <a:buNone/>
            </a:pPr>
            <a:r>
              <a:rPr lang="en-US" sz="1800" b="1" dirty="0" smtClean="0"/>
              <a:t>Available student leadership opportunities include:</a:t>
            </a:r>
          </a:p>
          <a:p>
            <a:pPr lvl="1"/>
            <a:r>
              <a:rPr lang="en-US" sz="1800" dirty="0" smtClean="0"/>
              <a:t>AAFP Board of Directors</a:t>
            </a:r>
          </a:p>
          <a:p>
            <a:pPr lvl="1"/>
            <a:r>
              <a:rPr lang="en-US" sz="1800" dirty="0" smtClean="0"/>
              <a:t>National Conference Student Chair</a:t>
            </a:r>
          </a:p>
          <a:p>
            <a:pPr lvl="1"/>
            <a:r>
              <a:rPr lang="en-US" sz="1800" dirty="0" smtClean="0"/>
              <a:t>Delegates to AAFP Congress of Delegates</a:t>
            </a:r>
          </a:p>
          <a:p>
            <a:pPr lvl="1"/>
            <a:r>
              <a:rPr lang="en-US" sz="1800" dirty="0" smtClean="0"/>
              <a:t>FMIG National Coordinator</a:t>
            </a:r>
          </a:p>
          <a:p>
            <a:pPr lvl="1"/>
            <a:r>
              <a:rPr lang="en-US" sz="1800" dirty="0" smtClean="0"/>
              <a:t>AAFP liaison to the AAFP Foundation and the Society of Teachers of Family Medicine</a:t>
            </a:r>
            <a:endParaRPr lang="en-US" sz="1800" dirty="0"/>
          </a:p>
        </p:txBody>
      </p:sp>
      <p:sp>
        <p:nvSpPr>
          <p:cNvPr id="4" name="TextBox 3"/>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spTree>
    <p:extLst>
      <p:ext uri="{BB962C8B-B14F-4D97-AF65-F5344CB8AC3E}">
        <p14:creationId xmlns:p14="http://schemas.microsoft.com/office/powerpoint/2010/main" val="274661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90500"/>
            <a:ext cx="8229600" cy="857250"/>
          </a:xfrm>
        </p:spPr>
        <p:txBody>
          <a:bodyPr>
            <a:normAutofit fontScale="90000"/>
          </a:bodyPr>
          <a:lstStyle/>
          <a:p>
            <a:r>
              <a:rPr lang="en-US" b="1" dirty="0" smtClean="0">
                <a:solidFill>
                  <a:srgbClr val="3B6E8F"/>
                </a:solidFill>
              </a:rPr>
              <a:t/>
            </a:r>
            <a:br>
              <a:rPr lang="en-US" b="1" dirty="0" smtClean="0">
                <a:solidFill>
                  <a:srgbClr val="3B6E8F"/>
                </a:solidFill>
              </a:rPr>
            </a:br>
            <a:r>
              <a:rPr lang="en-US" b="1" dirty="0" smtClean="0"/>
              <a:t> </a:t>
            </a:r>
            <a:r>
              <a:rPr lang="en-US" sz="4000" b="1" dirty="0" smtClean="0">
                <a:latin typeface="Arial" panose="020B0604020202020204" pitchFamily="34" charset="0"/>
                <a:cs typeface="Arial" panose="020B0604020202020204" pitchFamily="34" charset="0"/>
              </a:rPr>
              <a:t>Poster Presentations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3143250"/>
          </a:xfrm>
        </p:spPr>
        <p:txBody>
          <a:bodyPr>
            <a:normAutofit fontScale="47500" lnSpcReduction="20000"/>
          </a:bodyPr>
          <a:lstStyle/>
          <a:p>
            <a:pPr marL="0" indent="0">
              <a:buNone/>
            </a:pPr>
            <a:r>
              <a:rPr lang="en-US" b="1" dirty="0" smtClean="0"/>
              <a:t>If you have research you would like to present, </a:t>
            </a:r>
            <a:r>
              <a:rPr lang="en-US" b="1" dirty="0"/>
              <a:t>a</a:t>
            </a:r>
            <a:r>
              <a:rPr lang="en-US" b="1" dirty="0" smtClean="0"/>
              <a:t>pplications for poster presentations are now being accepted.</a:t>
            </a:r>
          </a:p>
          <a:p>
            <a:pPr marL="0" indent="0">
              <a:buNone/>
            </a:pPr>
            <a:endParaRPr lang="en-US" dirty="0">
              <a:effectLst/>
            </a:endParaRPr>
          </a:p>
          <a:p>
            <a:pPr marL="0" indent="0">
              <a:buNone/>
            </a:pPr>
            <a:r>
              <a:rPr lang="en-US" dirty="0" smtClean="0"/>
              <a:t>Posters are</a:t>
            </a:r>
            <a:r>
              <a:rPr lang="en-US" dirty="0" smtClean="0">
                <a:effectLst/>
              </a:rPr>
              <a:t> selected based on their originality, relevance to family medicine, and clarity of communication. </a:t>
            </a:r>
            <a:r>
              <a:rPr lang="en-US" dirty="0" smtClean="0"/>
              <a:t>P</a:t>
            </a:r>
            <a:r>
              <a:rPr lang="en-US" dirty="0" smtClean="0">
                <a:effectLst/>
              </a:rPr>
              <a:t>resentations must be of value to, and within the scope of, family medicine. </a:t>
            </a:r>
          </a:p>
          <a:p>
            <a:pPr marL="0" indent="0">
              <a:buNone/>
            </a:pPr>
            <a:endParaRPr lang="en-US" dirty="0"/>
          </a:p>
          <a:p>
            <a:pPr marL="0" indent="0">
              <a:buNone/>
            </a:pPr>
            <a:r>
              <a:rPr lang="en-US" b="1" dirty="0" smtClean="0">
                <a:effectLst/>
              </a:rPr>
              <a:t>Poster categories:</a:t>
            </a:r>
          </a:p>
          <a:p>
            <a:pPr lvl="1"/>
            <a:r>
              <a:rPr lang="en-US" dirty="0" smtClean="0"/>
              <a:t>Clinical Inquiry</a:t>
            </a:r>
            <a:r>
              <a:rPr lang="en-US" dirty="0" smtClean="0">
                <a:effectLst/>
              </a:rPr>
              <a:t> </a:t>
            </a:r>
          </a:p>
          <a:p>
            <a:pPr lvl="1"/>
            <a:r>
              <a:rPr lang="en-US" dirty="0" smtClean="0">
                <a:effectLst/>
              </a:rPr>
              <a:t>Community Project</a:t>
            </a:r>
          </a:p>
          <a:p>
            <a:pPr lvl="1"/>
            <a:r>
              <a:rPr lang="en-US" dirty="0" smtClean="0">
                <a:effectLst/>
              </a:rPr>
              <a:t>Educational Program </a:t>
            </a:r>
          </a:p>
          <a:p>
            <a:pPr lvl="1"/>
            <a:r>
              <a:rPr lang="en-US" dirty="0" smtClean="0"/>
              <a:t>Research</a:t>
            </a:r>
            <a:endParaRPr lang="en-US" dirty="0" smtClean="0">
              <a:effectLst/>
            </a:endParaRPr>
          </a:p>
          <a:p>
            <a:pPr marL="0" indent="0">
              <a:buNone/>
            </a:pPr>
            <a:endParaRPr lang="en-US" dirty="0" smtClean="0"/>
          </a:p>
          <a:p>
            <a:pPr marL="0" indent="0">
              <a:buNone/>
            </a:pPr>
            <a:r>
              <a:rPr lang="en-US" sz="3800" b="1" dirty="0" smtClean="0">
                <a:effectLst/>
              </a:rPr>
              <a:t>Submission deadline: April 1</a:t>
            </a:r>
          </a:p>
          <a:p>
            <a:pPr marL="0" indent="0">
              <a:buNone/>
            </a:pPr>
            <a:endParaRPr lang="en-US" dirty="0"/>
          </a:p>
        </p:txBody>
      </p:sp>
      <p:sp>
        <p:nvSpPr>
          <p:cNvPr id="4" name="TextBox 3"/>
          <p:cNvSpPr txBox="1"/>
          <p:nvPr/>
        </p:nvSpPr>
        <p:spPr>
          <a:xfrm>
            <a:off x="76200" y="4705350"/>
            <a:ext cx="3124200" cy="369332"/>
          </a:xfrm>
          <a:prstGeom prst="rect">
            <a:avLst/>
          </a:prstGeom>
          <a:noFill/>
        </p:spPr>
        <p:txBody>
          <a:bodyPr wrap="square" rtlCol="0">
            <a:spAutoFit/>
          </a:bodyPr>
          <a:lstStyle/>
          <a:p>
            <a:r>
              <a:rPr lang="en-US" b="1" dirty="0">
                <a:solidFill>
                  <a:schemeClr val="bg1"/>
                </a:solidFill>
              </a:rPr>
              <a:t>www.aafp.org/nc</a:t>
            </a:r>
          </a:p>
        </p:txBody>
      </p:sp>
      <p:pic>
        <p:nvPicPr>
          <p:cNvPr id="7170" name="Picture 2" descr="S:\MARKETING DIVISION\NATIONAL CONFERENCE\2012 NC\FMIG Meetings\Photos\IMG_26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71750"/>
            <a:ext cx="2286000" cy="1413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73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 Conference PP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National Conference PPT Presentation.potx</Template>
  <TotalTime>121</TotalTime>
  <Words>987</Words>
  <Application>Microsoft Office PowerPoint</Application>
  <PresentationFormat>On-screen Show (16:9)</PresentationFormat>
  <Paragraphs>190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National Conference PPT Presentation</vt:lpstr>
      <vt:lpstr>PowerPoint Presentation</vt:lpstr>
      <vt:lpstr> AAFP National Conference Family Medicine in Motion </vt:lpstr>
      <vt:lpstr> See how your fellow medical students have formed their future at National Conference. </vt:lpstr>
      <vt:lpstr>Educational Programming</vt:lpstr>
      <vt:lpstr>Nationally Recognized Speakers</vt:lpstr>
      <vt:lpstr>Connect</vt:lpstr>
      <vt:lpstr>Expo Hall</vt:lpstr>
      <vt:lpstr>AAFP Student Congress</vt:lpstr>
      <vt:lpstr>  Poster Presentations</vt:lpstr>
      <vt:lpstr>Scholarships</vt:lpstr>
      <vt:lpstr>Student Registration Fees</vt:lpstr>
      <vt:lpstr>Mobile App:  Available June 2016</vt:lpstr>
      <vt:lpstr>About Kansas City</vt:lpstr>
      <vt:lpstr>Important Dates</vt:lpstr>
      <vt:lpstr>Keep up with National Conference</vt:lpstr>
      <vt:lpstr>Additional Comments</vt:lpstr>
      <vt:lpstr>  </vt:lpstr>
    </vt:vector>
  </TitlesOfParts>
  <Company>AAFP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Rover</cp:lastModifiedBy>
  <cp:revision>21</cp:revision>
  <dcterms:created xsi:type="dcterms:W3CDTF">2015-02-03T18:54:48Z</dcterms:created>
  <dcterms:modified xsi:type="dcterms:W3CDTF">2016-02-15T15:35:56Z</dcterms:modified>
</cp:coreProperties>
</file>