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 id="2147483662" r:id="rId3"/>
  </p:sldMasterIdLst>
  <p:notesMasterIdLst>
    <p:notesMasterId r:id="rId69"/>
  </p:notesMasterIdLst>
  <p:sldIdLst>
    <p:sldId id="256" r:id="rId4"/>
    <p:sldId id="317"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318" r:id="rId36"/>
    <p:sldId id="287" r:id="rId37"/>
    <p:sldId id="319" r:id="rId38"/>
    <p:sldId id="288" r:id="rId39"/>
    <p:sldId id="315" r:id="rId40"/>
    <p:sldId id="289" r:id="rId41"/>
    <p:sldId id="290" r:id="rId42"/>
    <p:sldId id="291" r:id="rId43"/>
    <p:sldId id="321" r:id="rId44"/>
    <p:sldId id="292" r:id="rId45"/>
    <p:sldId id="316" r:id="rId46"/>
    <p:sldId id="320"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Lst>
  <p:sldSz cx="9144000" cy="6858000" type="screen4x3"/>
  <p:notesSz cx="68580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en Montemayor2" initials="KM2" lastIdx="18" clrIdx="0"/>
  <p:cmAuthor id="1" name="Diana Swafford" initials="DS" lastIdx="16" clrIdx="1"/>
  <p:cmAuthor id="2" name="Mike Muin"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856" autoAdjust="0"/>
    <p:restoredTop sz="94660"/>
  </p:normalViewPr>
  <p:slideViewPr>
    <p:cSldViewPr>
      <p:cViewPr varScale="1">
        <p:scale>
          <a:sx n="117" d="100"/>
          <a:sy n="117" d="100"/>
        </p:scale>
        <p:origin x="-214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65137"/>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dirty="0"/>
          </a:p>
        </p:txBody>
      </p:sp>
      <p:sp>
        <p:nvSpPr>
          <p:cNvPr id="3" name="Shape 3"/>
          <p:cNvSpPr txBox="1">
            <a:spLocks noGrp="1"/>
          </p:cNvSpPr>
          <p:nvPr>
            <p:ph type="dt" idx="10"/>
          </p:nvPr>
        </p:nvSpPr>
        <p:spPr>
          <a:xfrm>
            <a:off x="3884612" y="0"/>
            <a:ext cx="2971799" cy="465137"/>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dirty="0"/>
          </a:p>
        </p:txBody>
      </p:sp>
      <p:sp>
        <p:nvSpPr>
          <p:cNvPr id="4" name="Shape 4"/>
          <p:cNvSpPr>
            <a:spLocks noGrp="1" noRot="1" noChangeAspect="1"/>
          </p:cNvSpPr>
          <p:nvPr>
            <p:ph type="sldImg" idx="3"/>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416425"/>
            <a:ext cx="5486399" cy="4183061"/>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829675"/>
            <a:ext cx="2971799" cy="465137"/>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dirty="0"/>
          </a:p>
        </p:txBody>
      </p:sp>
      <p:sp>
        <p:nvSpPr>
          <p:cNvPr id="7" name="Shape 7"/>
          <p:cNvSpPr txBox="1">
            <a:spLocks noGrp="1"/>
          </p:cNvSpPr>
          <p:nvPr>
            <p:ph type="sldNum" idx="12"/>
          </p:nvPr>
        </p:nvSpPr>
        <p:spPr>
          <a:xfrm>
            <a:off x="3884612" y="8829675"/>
            <a:ext cx="2971799" cy="465137"/>
          </a:xfrm>
          <a:prstGeom prst="rect">
            <a:avLst/>
          </a:prstGeom>
          <a:noFill/>
          <a:ln>
            <a:noFill/>
          </a:ln>
        </p:spPr>
        <p:txBody>
          <a:bodyPr lIns="92825" tIns="46400" rIns="92825" bIns="46400" anchor="b" anchorCtr="0">
            <a:noAutofit/>
          </a:bodyPr>
          <a:lstStyle>
            <a:lvl1pPr marL="0" marR="0" indent="0" algn="r" rtl="0">
              <a:lnSpc>
                <a:spcPct val="100000"/>
              </a:lnSpc>
              <a:spcBef>
                <a:spcPts val="0"/>
              </a:spcBef>
              <a:spcAft>
                <a:spcPts val="0"/>
              </a:spcAft>
              <a:buNone/>
              <a:defRPr sz="1200" b="0" i="0" u="none" strike="noStrike" cap="none" baseline="0">
                <a:solidFill>
                  <a:srgbClr val="000000"/>
                </a:solidFill>
                <a:latin typeface="Arial"/>
                <a:ea typeface="Arial"/>
                <a:cs typeface="Arial"/>
                <a:sym typeface="Arial"/>
              </a:defRPr>
            </a:lvl1pPr>
          </a:lstStyle>
          <a:p>
            <a:pPr marL="0" lvl="0" indent="0">
              <a:spcBef>
                <a:spcPts val="0"/>
              </a:spcBef>
              <a:buClr>
                <a:srgbClr val="000000"/>
              </a:buClr>
              <a:buSzPct val="25000"/>
              <a:buFont typeface="Arial"/>
              <a:buNone/>
            </a:pPr>
            <a:fld id="{00000000-1234-1234-1234-123412341234}" type="slidenum">
              <a:rPr lang="en-US"/>
              <a:t>‹#›</a:t>
            </a:fld>
            <a:endParaRPr lang="en-US" dirty="0"/>
          </a:p>
        </p:txBody>
      </p:sp>
    </p:spTree>
    <p:extLst>
      <p:ext uri="{BB962C8B-B14F-4D97-AF65-F5344CB8AC3E}">
        <p14:creationId xmlns:p14="http://schemas.microsoft.com/office/powerpoint/2010/main" val="176971524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1</a:t>
            </a:fld>
            <a:endParaRPr lang="en-US" sz="1200" b="0" i="0" u="none" strike="noStrike" cap="none" baseline="0" dirty="0">
              <a:solidFill>
                <a:srgbClr val="000000"/>
              </a:solidFill>
              <a:latin typeface="Arial"/>
              <a:ea typeface="Arial"/>
              <a:cs typeface="Arial"/>
              <a:sym typeface="Arial"/>
            </a:endParaRPr>
          </a:p>
        </p:txBody>
      </p:sp>
      <p:sp>
        <p:nvSpPr>
          <p:cNvPr id="60" name="Shape 6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1" name="Shape 61"/>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7" name="Shape 117"/>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118" name="Shape 118"/>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10</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4" name="Shape 124"/>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125" name="Shape 125"/>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11</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2" name="Shape 132"/>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133" name="Shape 133"/>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12</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0" name="Shape 140"/>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141" name="Shape 141"/>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13</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8" name="Shape 148"/>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149" name="Shape 149"/>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14</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6" name="Shape 156"/>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157" name="Shape 157"/>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15</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4" name="Shape 164"/>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165" name="Shape 165"/>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16</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2" name="Shape 172"/>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marL="0" marR="0" lvl="1" indent="0" algn="l" rtl="0">
              <a:spcBef>
                <a:spcPts val="0"/>
              </a:spcBef>
              <a:buSzPct val="25000"/>
              <a:buFont typeface="Arial"/>
              <a:buNone/>
            </a:pPr>
            <a:r>
              <a:rPr lang="en-US" sz="1800" b="1" i="0" u="none" strike="noStrike" cap="none" baseline="0" dirty="0"/>
              <a:t>Relevance:</a:t>
            </a:r>
            <a:r>
              <a:rPr lang="en-US" sz="1800" b="0" i="0" u="none" strike="noStrike" cap="none" baseline="0" dirty="0"/>
              <a:t> Talk about why quitting is personally relevant </a:t>
            </a:r>
            <a:r>
              <a:rPr lang="en-US" sz="1800" b="0" i="0" u="none" strike="noStrike" cap="none" baseline="0" dirty="0" smtClean="0"/>
              <a:t>(e.g., improve </a:t>
            </a:r>
            <a:r>
              <a:rPr lang="en-US" sz="1800" b="0" i="0" u="none" strike="noStrike" cap="none" baseline="0" dirty="0"/>
              <a:t>health, save money, </a:t>
            </a:r>
            <a:r>
              <a:rPr lang="en-US" sz="1800" b="0" i="0" u="none" strike="noStrike" cap="none" baseline="0" dirty="0" smtClean="0"/>
              <a:t>benefit </a:t>
            </a:r>
            <a:r>
              <a:rPr lang="en-US" sz="1800" b="0" i="0" u="none" strike="noStrike" cap="none" baseline="0" dirty="0"/>
              <a:t>others in the household).</a:t>
            </a:r>
          </a:p>
          <a:p>
            <a:pPr marL="0" marR="0" lvl="1" indent="0" algn="l" rtl="0">
              <a:spcBef>
                <a:spcPts val="0"/>
              </a:spcBef>
              <a:buSzPct val="25000"/>
              <a:buFont typeface="Arial"/>
              <a:buNone/>
            </a:pPr>
            <a:r>
              <a:rPr lang="en-US" sz="1800" b="1" i="0" u="none" strike="noStrike" cap="none" baseline="0" dirty="0"/>
              <a:t>Risks:</a:t>
            </a:r>
            <a:r>
              <a:rPr lang="en-US" sz="1800" b="0" i="0" u="none" strike="noStrike" cap="none" baseline="0" dirty="0"/>
              <a:t> Help </a:t>
            </a:r>
            <a:r>
              <a:rPr lang="en-US" sz="1800" b="0" i="0" u="none" strike="noStrike" cap="none" baseline="0" dirty="0" smtClean="0"/>
              <a:t>patient </a:t>
            </a:r>
            <a:r>
              <a:rPr lang="en-US" sz="1800" b="0" i="0" u="none" strike="noStrike" cap="none" baseline="0" dirty="0"/>
              <a:t>identify risks associated with continued tobacco use. If the patient is not ready to quit now or does not want to quit, you may want to ask what the patient has heard about the risks of tobacco use.</a:t>
            </a:r>
          </a:p>
          <a:p>
            <a:pPr marL="0" marR="0" lvl="1" indent="0" algn="l" rtl="0">
              <a:spcBef>
                <a:spcPts val="0"/>
              </a:spcBef>
              <a:buSzPct val="25000"/>
              <a:buFont typeface="Arial"/>
              <a:buNone/>
            </a:pPr>
            <a:r>
              <a:rPr lang="en-US" sz="1800" b="1" i="0" u="none" strike="noStrike" cap="none" baseline="0" dirty="0"/>
              <a:t>Rewards: </a:t>
            </a:r>
            <a:r>
              <a:rPr lang="en-US" sz="1800" b="0" i="0" u="none" strike="noStrike" cap="none" baseline="0" dirty="0"/>
              <a:t>Discuss the benefits of </a:t>
            </a:r>
            <a:r>
              <a:rPr lang="en-US" sz="1800" b="0" i="0" u="none" strike="noStrike" cap="none" baseline="0" dirty="0" smtClean="0"/>
              <a:t>quitting (e.g., food </a:t>
            </a:r>
            <a:r>
              <a:rPr lang="en-US" sz="1800" b="0" i="0" u="none" strike="noStrike" cap="none" baseline="0" dirty="0"/>
              <a:t>tastes better, </a:t>
            </a:r>
            <a:r>
              <a:rPr lang="en-US" sz="1800" b="0" i="0" u="none" strike="noStrike" cap="none" baseline="0" dirty="0" smtClean="0"/>
              <a:t>more energy, more </a:t>
            </a:r>
            <a:r>
              <a:rPr lang="en-US" sz="1800" b="0" i="0" u="none" strike="noStrike" cap="none" baseline="0" dirty="0"/>
              <a:t>money, hair and clothes will not smell like smoke).</a:t>
            </a:r>
          </a:p>
          <a:p>
            <a:pPr marL="0" marR="0" lvl="1" indent="0" algn="l" rtl="0">
              <a:spcBef>
                <a:spcPts val="0"/>
              </a:spcBef>
              <a:buSzPct val="25000"/>
              <a:buFont typeface="Arial"/>
              <a:buNone/>
            </a:pPr>
            <a:r>
              <a:rPr lang="en-US" sz="1800" b="1" i="0" u="none" strike="noStrike" cap="none" baseline="0" dirty="0"/>
              <a:t>Roadblocks:</a:t>
            </a:r>
            <a:r>
              <a:rPr lang="en-US" sz="1800" b="0" i="0" u="none" strike="noStrike" cap="none" baseline="0" dirty="0"/>
              <a:t> Identify barriers to quitting </a:t>
            </a:r>
            <a:r>
              <a:rPr lang="en-US" sz="1800" b="0" i="0" u="none" strike="noStrike" cap="none" baseline="0" dirty="0" smtClean="0"/>
              <a:t>(e.g., triggers </a:t>
            </a:r>
            <a:r>
              <a:rPr lang="en-US" sz="1800" b="0" i="0" u="none" strike="noStrike" cap="none" baseline="0" dirty="0"/>
              <a:t>and cravings, withdrawal, being around others who smoke, </a:t>
            </a:r>
            <a:r>
              <a:rPr lang="en-US" sz="1800" b="0" i="0" u="none" strike="noStrike" cap="none" baseline="0" dirty="0" smtClean="0"/>
              <a:t>concerns about </a:t>
            </a:r>
            <a:r>
              <a:rPr lang="en-US" sz="1800" b="0" i="0" u="none" strike="noStrike" cap="none" baseline="0" dirty="0"/>
              <a:t>weight gain, </a:t>
            </a:r>
            <a:r>
              <a:rPr lang="en-US" sz="1800" b="0" i="0" u="none" strike="noStrike" cap="none" baseline="0" dirty="0" smtClean="0"/>
              <a:t>possibility of relapse</a:t>
            </a:r>
            <a:r>
              <a:rPr lang="en-US" sz="1800" b="0" i="0" u="none" strike="noStrike" cap="none" baseline="0" dirty="0"/>
              <a:t>).</a:t>
            </a:r>
          </a:p>
          <a:p>
            <a:pPr marL="0" marR="0" lvl="1" indent="0" algn="l" rtl="0">
              <a:spcBef>
                <a:spcPts val="0"/>
              </a:spcBef>
              <a:buSzPct val="25000"/>
              <a:buFont typeface="Arial"/>
              <a:buNone/>
            </a:pPr>
            <a:r>
              <a:rPr lang="en-US" sz="1800" b="1" i="0" u="none" strike="noStrike" cap="none" baseline="0" dirty="0"/>
              <a:t>Repetition:</a:t>
            </a:r>
            <a:r>
              <a:rPr lang="en-US" sz="1800" b="0" i="0" u="none" strike="noStrike" cap="none" baseline="0" dirty="0"/>
              <a:t> </a:t>
            </a:r>
            <a:r>
              <a:rPr lang="en-US" sz="1800" b="0" i="0" u="none" strike="noStrike" cap="none" baseline="0" dirty="0" smtClean="0"/>
              <a:t>Discuss </a:t>
            </a:r>
            <a:r>
              <a:rPr lang="en-US" sz="1800" b="0" i="0" u="none" strike="noStrike" cap="none" baseline="0" dirty="0"/>
              <a:t>quitting smoking more than once. Ambivalence is normal.</a:t>
            </a:r>
          </a:p>
          <a:p>
            <a:pPr marL="0" marR="0" lvl="1" indent="0" algn="l" rtl="0">
              <a:spcBef>
                <a:spcPts val="0"/>
              </a:spcBef>
              <a:buSzPct val="25000"/>
              <a:buFont typeface="Arial"/>
              <a:buNone/>
            </a:pPr>
            <a:r>
              <a:rPr lang="en-US" sz="1800" b="0" i="0" u="none" strike="noStrike" cap="none" baseline="0" dirty="0"/>
              <a:t>Ask open-ended questions</a:t>
            </a:r>
            <a:r>
              <a:rPr lang="en-US" sz="1800" b="0" i="0" u="none" strike="noStrike" cap="none" baseline="0" dirty="0" smtClean="0"/>
              <a:t>.</a:t>
            </a:r>
            <a:endParaRPr lang="en-US" sz="1800" b="0" i="0" u="none" strike="noStrike" cap="none" baseline="0" dirty="0"/>
          </a:p>
          <a:p>
            <a:pPr marL="0" marR="0" lvl="1" indent="0" algn="l" rtl="0">
              <a:spcBef>
                <a:spcPts val="0"/>
              </a:spcBef>
              <a:buSzPct val="25000"/>
              <a:buFont typeface="Arial"/>
              <a:buNone/>
            </a:pPr>
            <a:r>
              <a:rPr lang="en-US" sz="1800" b="0" i="0" u="none" strike="noStrike" cap="none" baseline="0" dirty="0"/>
              <a:t>How important do you think it is for you to quit?</a:t>
            </a:r>
          </a:p>
          <a:p>
            <a:pPr marL="0" marR="0" lvl="1" indent="0" algn="l" rtl="0">
              <a:spcBef>
                <a:spcPts val="0"/>
              </a:spcBef>
              <a:buSzPct val="25000"/>
              <a:buFont typeface="Arial"/>
              <a:buNone/>
            </a:pPr>
            <a:r>
              <a:rPr lang="en-US" sz="1800" b="0" i="0" u="none" strike="noStrike" cap="none" baseline="0" dirty="0"/>
              <a:t>What may happen if you quit?</a:t>
            </a:r>
          </a:p>
          <a:p>
            <a:pPr marL="0" marR="0" lvl="1" indent="0" algn="l" rtl="0">
              <a:spcBef>
                <a:spcPts val="0"/>
              </a:spcBef>
              <a:buSzPct val="25000"/>
              <a:buFont typeface="Arial"/>
              <a:buNone/>
            </a:pPr>
            <a:r>
              <a:rPr lang="en-US" sz="1800" b="0" i="0" u="none" strike="noStrike" cap="none" baseline="0" dirty="0"/>
              <a:t>Would you like to hear about some strategies that can help address your concerns when you quit?</a:t>
            </a:r>
          </a:p>
          <a:p>
            <a:pPr marL="0" marR="0" lvl="1" indent="0" algn="l" rtl="0">
              <a:spcBef>
                <a:spcPts val="0"/>
              </a:spcBef>
              <a:buSzPct val="25000"/>
              <a:buFont typeface="Arial"/>
              <a:buNone/>
            </a:pPr>
            <a:r>
              <a:rPr lang="en-US" sz="1800" b="0" i="0" u="none" strike="noStrike" cap="none" baseline="0" dirty="0"/>
              <a:t> </a:t>
            </a:r>
          </a:p>
        </p:txBody>
      </p:sp>
      <p:sp>
        <p:nvSpPr>
          <p:cNvPr id="173" name="Shape 173"/>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17</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0" name="Shape 180"/>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marL="0" marR="0" lvl="1" indent="0" algn="l" rtl="0">
              <a:spcBef>
                <a:spcPts val="0"/>
              </a:spcBef>
              <a:buSzPct val="25000"/>
              <a:buFont typeface="Arial"/>
              <a:buNone/>
            </a:pPr>
            <a:r>
              <a:rPr lang="en-US" sz="1800" b="0" i="0" u="none" strike="noStrike" cap="none" baseline="0" dirty="0"/>
              <a:t>Some trigger situations </a:t>
            </a:r>
            <a:r>
              <a:rPr lang="en-US" sz="1800" b="0" i="0" u="none" strike="noStrike" cap="none" baseline="0" dirty="0" smtClean="0"/>
              <a:t>in which a patient </a:t>
            </a:r>
            <a:r>
              <a:rPr lang="en-US" sz="1800" b="0" i="0" u="none" strike="noStrike" cap="none" baseline="0" dirty="0"/>
              <a:t>may be tempted to smoke </a:t>
            </a:r>
            <a:r>
              <a:rPr lang="en-US" sz="1800" b="0" i="0" u="none" strike="noStrike" cap="none" baseline="0" dirty="0" smtClean="0"/>
              <a:t>include using alcohol, feeling stressed, </a:t>
            </a:r>
            <a:r>
              <a:rPr lang="en-US" sz="1800" b="0" i="0" u="none" strike="noStrike" cap="none" baseline="0" dirty="0"/>
              <a:t>and being around other smokers</a:t>
            </a:r>
            <a:r>
              <a:rPr lang="en-US" sz="1800" b="0" i="0" u="none" strike="noStrike" cap="none" baseline="0" dirty="0" smtClean="0"/>
              <a:t>. Advise your patient to try the following strategies:</a:t>
            </a:r>
            <a:endParaRPr lang="en-US" sz="1800" b="0" i="0" u="none" strike="noStrike" cap="none" baseline="0" dirty="0"/>
          </a:p>
          <a:p>
            <a:pPr marL="0" marR="0" lvl="1" indent="0" algn="l" rtl="0">
              <a:spcBef>
                <a:spcPts val="0"/>
              </a:spcBef>
              <a:buSzPct val="25000"/>
              <a:buFont typeface="Arial"/>
              <a:buNone/>
            </a:pPr>
            <a:r>
              <a:rPr lang="en-US" sz="1800" b="0" i="0" u="none" strike="noStrike" cap="none" baseline="0" dirty="0"/>
              <a:t>Change your </a:t>
            </a:r>
            <a:r>
              <a:rPr lang="en-US" sz="1800" b="0" i="0" u="none" strike="noStrike" cap="none" baseline="0" dirty="0" smtClean="0"/>
              <a:t>environment, and stay </a:t>
            </a:r>
            <a:r>
              <a:rPr lang="en-US" sz="1800" b="0" i="0" u="none" strike="noStrike" cap="none" baseline="0" dirty="0"/>
              <a:t>away from places where people are likely to be smoking.</a:t>
            </a:r>
          </a:p>
          <a:p>
            <a:pPr marL="0" marR="0" lvl="1" indent="0" algn="l" rtl="0">
              <a:spcBef>
                <a:spcPts val="0"/>
              </a:spcBef>
              <a:buSzPct val="25000"/>
              <a:buFont typeface="Arial"/>
              <a:buNone/>
            </a:pPr>
            <a:r>
              <a:rPr lang="en-US" sz="1800" b="0" i="0" u="none" strike="noStrike" cap="none" baseline="0" dirty="0"/>
              <a:t>Let others know you are trying to quit and ask them to not smoke around you.</a:t>
            </a:r>
          </a:p>
          <a:p>
            <a:pPr marL="0" marR="0" lvl="1" indent="0" algn="l" rtl="0">
              <a:spcBef>
                <a:spcPts val="0"/>
              </a:spcBef>
              <a:buSzPct val="25000"/>
              <a:buFont typeface="Arial"/>
              <a:buNone/>
            </a:pPr>
            <a:r>
              <a:rPr lang="en-US" sz="1800" b="0" i="0" u="none" strike="noStrike" cap="none" baseline="0" dirty="0"/>
              <a:t>Instead of reaching for a cigarette when tempted, drink a glass of water, chew gum, </a:t>
            </a:r>
            <a:r>
              <a:rPr lang="en-US" sz="1800" b="0" i="0" u="none" strike="noStrike" cap="none" baseline="0" dirty="0" smtClean="0"/>
              <a:t>or go </a:t>
            </a:r>
            <a:r>
              <a:rPr lang="en-US" sz="1800" b="0" i="0" u="none" strike="noStrike" cap="none" baseline="0" dirty="0"/>
              <a:t>for a walk.</a:t>
            </a:r>
          </a:p>
          <a:p>
            <a:pPr marL="0" marR="0" lvl="1" indent="0" algn="l" rtl="0">
              <a:spcBef>
                <a:spcPts val="0"/>
              </a:spcBef>
              <a:buSzPct val="25000"/>
              <a:buFont typeface="Arial"/>
              <a:buNone/>
            </a:pPr>
            <a:r>
              <a:rPr lang="en-US" sz="1800" b="0" i="0" u="none" strike="noStrike" cap="none" baseline="0" dirty="0"/>
              <a:t>Distract yourself from the urge to smoke by talking to someone or working on a task.</a:t>
            </a:r>
          </a:p>
          <a:p>
            <a:pPr marL="0" marR="0" lvl="1" indent="0" algn="l" rtl="0">
              <a:spcBef>
                <a:spcPts val="0"/>
              </a:spcBef>
              <a:buFont typeface="Arial"/>
              <a:buNone/>
            </a:pPr>
            <a:endParaRPr sz="1800" b="0" i="0" u="none" strike="noStrike" cap="none" baseline="0" dirty="0"/>
          </a:p>
          <a:p>
            <a:pPr marL="0" marR="0" lvl="0" indent="0" algn="l" rtl="0">
              <a:spcBef>
                <a:spcPts val="0"/>
              </a:spcBef>
              <a:buFont typeface="Arial"/>
              <a:buNone/>
            </a:pPr>
            <a:endParaRPr sz="1800" b="0" i="0" u="none" strike="noStrike" cap="none" baseline="0" dirty="0"/>
          </a:p>
          <a:p>
            <a:pPr>
              <a:spcBef>
                <a:spcPts val="0"/>
              </a:spcBef>
              <a:buNone/>
            </a:pPr>
            <a:endParaRPr sz="1800" b="0" i="0" u="none" strike="noStrike" cap="none" baseline="0" dirty="0"/>
          </a:p>
        </p:txBody>
      </p:sp>
      <p:sp>
        <p:nvSpPr>
          <p:cNvPr id="181" name="Shape 181"/>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18</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88" name="Shape 188"/>
          <p:cNvSpPr txBox="1">
            <a:spLocks noGrp="1"/>
          </p:cNvSpPr>
          <p:nvPr>
            <p:ph type="body" idx="1"/>
          </p:nvPr>
        </p:nvSpPr>
        <p:spPr>
          <a:xfrm>
            <a:off x="685800" y="4416425"/>
            <a:ext cx="5486399" cy="4183061"/>
          </a:xfrm>
          <a:prstGeom prst="rect">
            <a:avLst/>
          </a:prstGeom>
          <a:noFill/>
          <a:ln w="9525" cap="flat">
            <a:solidFill>
              <a:srgbClr val="000000"/>
            </a:solidFill>
            <a:prstDash val="solid"/>
            <a:miter/>
            <a:headEnd type="none" w="med" len="med"/>
            <a:tailEnd type="none" w="med" len="med"/>
          </a:ln>
        </p:spPr>
        <p:txBody>
          <a:bodyPr lIns="92825" tIns="46400" rIns="92825" bIns="46400" anchor="t" anchorCtr="0">
            <a:noAutofit/>
          </a:bodyPr>
          <a:lstStyle/>
          <a:p>
            <a:pPr>
              <a:spcBef>
                <a:spcPts val="0"/>
              </a:spcBef>
              <a:buNone/>
            </a:pPr>
            <a:endParaRPr dirty="0"/>
          </a:p>
        </p:txBody>
      </p:sp>
      <p:sp>
        <p:nvSpPr>
          <p:cNvPr id="189" name="Shape 189"/>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19</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lvl="0" indent="0">
              <a:spcBef>
                <a:spcPts val="0"/>
              </a:spcBef>
              <a:buClr>
                <a:srgbClr val="000000"/>
              </a:buClr>
              <a:buSzPct val="25000"/>
              <a:buFont typeface="Arial"/>
              <a:buNone/>
            </a:pPr>
            <a:fld id="{00000000-1234-1234-1234-123412341234}" type="slidenum">
              <a:rPr lang="en-US" smtClean="0"/>
              <a:t>2</a:t>
            </a:fld>
            <a:endParaRPr lang="en-US" dirty="0"/>
          </a:p>
        </p:txBody>
      </p:sp>
    </p:spTree>
    <p:extLst>
      <p:ext uri="{BB962C8B-B14F-4D97-AF65-F5344CB8AC3E}">
        <p14:creationId xmlns:p14="http://schemas.microsoft.com/office/powerpoint/2010/main" val="3052784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5" name="Shape 195"/>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196" name="Shape 196"/>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20</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2" name="Shape 202"/>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203" name="Shape 203"/>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21</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9" name="Shape 209"/>
          <p:cNvSpPr txBox="1">
            <a:spLocks noGrp="1"/>
          </p:cNvSpPr>
          <p:nvPr>
            <p:ph type="body" idx="1"/>
          </p:nvPr>
        </p:nvSpPr>
        <p:spPr>
          <a:xfrm>
            <a:off x="685800" y="4416425"/>
            <a:ext cx="5486399" cy="4183200"/>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210" name="Shape 210"/>
          <p:cNvSpPr txBox="1"/>
          <p:nvPr/>
        </p:nvSpPr>
        <p:spPr>
          <a:xfrm>
            <a:off x="3884612" y="8829675"/>
            <a:ext cx="2971799" cy="465000"/>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22</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6" name="Shape 216"/>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217" name="Shape 217"/>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23</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24" name="Shape 224"/>
          <p:cNvSpPr txBox="1">
            <a:spLocks noGrp="1"/>
          </p:cNvSpPr>
          <p:nvPr>
            <p:ph type="body" idx="1"/>
          </p:nvPr>
        </p:nvSpPr>
        <p:spPr>
          <a:xfrm>
            <a:off x="685800" y="4416425"/>
            <a:ext cx="5486399" cy="4183061"/>
          </a:xfrm>
          <a:prstGeom prst="rect">
            <a:avLst/>
          </a:prstGeom>
          <a:noFill/>
          <a:ln w="9525" cap="flat">
            <a:solidFill>
              <a:srgbClr val="000000"/>
            </a:solidFill>
            <a:prstDash val="solid"/>
            <a:miter/>
            <a:headEnd type="none" w="med" len="med"/>
            <a:tailEnd type="none" w="med" len="med"/>
          </a:ln>
        </p:spPr>
        <p:txBody>
          <a:bodyPr lIns="92825" tIns="46400" rIns="92825" bIns="46400" anchor="t" anchorCtr="0">
            <a:noAutofit/>
          </a:bodyPr>
          <a:lstStyle/>
          <a:p>
            <a:pPr>
              <a:spcBef>
                <a:spcPts val="0"/>
              </a:spcBef>
              <a:buNone/>
            </a:pPr>
            <a:endParaRPr dirty="0"/>
          </a:p>
        </p:txBody>
      </p:sp>
      <p:sp>
        <p:nvSpPr>
          <p:cNvPr id="225" name="Shape 225"/>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24</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32" name="Shape 232"/>
          <p:cNvSpPr txBox="1">
            <a:spLocks noGrp="1"/>
          </p:cNvSpPr>
          <p:nvPr>
            <p:ph type="body" idx="1"/>
          </p:nvPr>
        </p:nvSpPr>
        <p:spPr>
          <a:xfrm>
            <a:off x="685800" y="4416425"/>
            <a:ext cx="5486399" cy="4183061"/>
          </a:xfrm>
          <a:prstGeom prst="rect">
            <a:avLst/>
          </a:prstGeom>
          <a:noFill/>
          <a:ln w="9525" cap="flat">
            <a:solidFill>
              <a:srgbClr val="000000"/>
            </a:solidFill>
            <a:prstDash val="solid"/>
            <a:miter/>
            <a:headEnd type="none" w="med" len="med"/>
            <a:tailEnd type="none" w="med" len="med"/>
          </a:ln>
        </p:spPr>
        <p:txBody>
          <a:bodyPr lIns="92825" tIns="46400" rIns="92825" bIns="46400" anchor="t" anchorCtr="0">
            <a:noAutofit/>
          </a:bodyPr>
          <a:lstStyle/>
          <a:p>
            <a:pPr>
              <a:spcBef>
                <a:spcPts val="0"/>
              </a:spcBef>
              <a:buNone/>
            </a:pPr>
            <a:endParaRPr dirty="0"/>
          </a:p>
        </p:txBody>
      </p:sp>
      <p:sp>
        <p:nvSpPr>
          <p:cNvPr id="233" name="Shape 233"/>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25</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9" name="Shape 239"/>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240" name="Shape 240"/>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26</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6" name="Shape 246"/>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marL="0" marR="0" lvl="0" indent="0" algn="l" rtl="0">
              <a:spcBef>
                <a:spcPts val="0"/>
              </a:spcBef>
              <a:buSzPct val="25000"/>
              <a:buFont typeface="Arial"/>
              <a:buNone/>
            </a:pPr>
            <a:r>
              <a:rPr lang="en-US" sz="1800" b="0" i="0" u="none" strike="noStrike" cap="none" baseline="0" dirty="0"/>
              <a:t>Accessibility: don’t have to wait for classes to form or worry about transportation. Good for people in remote areas.</a:t>
            </a:r>
          </a:p>
        </p:txBody>
      </p:sp>
      <p:sp>
        <p:nvSpPr>
          <p:cNvPr id="247" name="Shape 247"/>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27</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4" name="Shape 254"/>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255" name="Shape 255"/>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28</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1" name="Shape 261"/>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262" name="Shape 262"/>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29</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7" name="Shape 67"/>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68" name="Shape 68"/>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3</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0" name="Shape 270"/>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271" name="Shape 271"/>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30</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8" name="Shape 278"/>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279" name="Shape 279"/>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31</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6" name="Shape 286"/>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287" name="Shape 287"/>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32</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6" name="Shape 286"/>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287" name="Shape 287"/>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33</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4" name="Shape 294"/>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295" name="Shape 295"/>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34</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4" name="Shape 294"/>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295" name="Shape 295"/>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35</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2" name="Shape 302"/>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303" name="Shape 303"/>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36</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2" name="Shape 302"/>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303" name="Shape 303"/>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37</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0" name="Shape 310"/>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311" name="Shape 311"/>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38</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8" name="Shape 318"/>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319" name="Shape 319"/>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39</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4" name="Shape 74"/>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75" name="Shape 75"/>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4</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6" name="Shape 326"/>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327" name="Shape 327"/>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40</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6" name="Shape 326"/>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327" name="Shape 327"/>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41</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4" name="Shape 334"/>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335" name="Shape 335"/>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42</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4" name="Shape 334"/>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335" name="Shape 335"/>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43</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4" name="Shape 334"/>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335" name="Shape 335"/>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44</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9" name="Shape 349"/>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350" name="Shape 350"/>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45</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57" name="Shape 357"/>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358" name="Shape 358"/>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46</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65" name="Shape 365"/>
          <p:cNvSpPr txBox="1">
            <a:spLocks noGrp="1"/>
          </p:cNvSpPr>
          <p:nvPr>
            <p:ph type="body" idx="1"/>
          </p:nvPr>
        </p:nvSpPr>
        <p:spPr>
          <a:xfrm>
            <a:off x="685800" y="4416425"/>
            <a:ext cx="5486399" cy="4183061"/>
          </a:xfrm>
          <a:prstGeom prst="rect">
            <a:avLst/>
          </a:prstGeom>
          <a:solidFill>
            <a:srgbClr val="FFFFFF"/>
          </a:solidFill>
          <a:ln w="9525" cap="flat">
            <a:solidFill>
              <a:srgbClr val="000000"/>
            </a:solidFill>
            <a:prstDash val="solid"/>
            <a:miter/>
            <a:headEnd type="none" w="med" len="med"/>
            <a:tailEnd type="none" w="med" len="med"/>
          </a:ln>
        </p:spPr>
        <p:txBody>
          <a:bodyPr lIns="92825" tIns="46400" rIns="92825" bIns="46400" anchor="t" anchorCtr="0">
            <a:noAutofit/>
          </a:bodyPr>
          <a:lstStyle/>
          <a:p>
            <a:pPr>
              <a:spcBef>
                <a:spcPts val="0"/>
              </a:spcBef>
              <a:buNone/>
            </a:pPr>
            <a:endParaRPr dirty="0"/>
          </a:p>
        </p:txBody>
      </p:sp>
      <p:sp>
        <p:nvSpPr>
          <p:cNvPr id="366" name="Shape 366"/>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47</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3" name="Shape 373"/>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374" name="Shape 374"/>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48</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1" name="Shape 381"/>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382" name="Shape 382"/>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49</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1" name="Shape 81"/>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82" name="Shape 82"/>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5</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9" name="Shape 389"/>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390" name="Shape 390"/>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50</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97" name="Shape 397"/>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398" name="Shape 398"/>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51</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04" name="Shape 404"/>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405" name="Shape 405"/>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52</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12" name="Shape 412"/>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413" name="Shape 413"/>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53</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19" name="Shape 419"/>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420" name="Shape 420"/>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54</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27" name="Shape 427"/>
          <p:cNvSpPr txBox="1">
            <a:spLocks noGrp="1"/>
          </p:cNvSpPr>
          <p:nvPr>
            <p:ph type="body" idx="1"/>
          </p:nvPr>
        </p:nvSpPr>
        <p:spPr>
          <a:xfrm>
            <a:off x="685800" y="4416425"/>
            <a:ext cx="5486399" cy="4183061"/>
          </a:xfrm>
          <a:prstGeom prst="rect">
            <a:avLst/>
          </a:prstGeom>
          <a:solidFill>
            <a:srgbClr val="FFFFFF"/>
          </a:solidFill>
          <a:ln w="9525" cap="flat">
            <a:solidFill>
              <a:srgbClr val="000000"/>
            </a:solidFill>
            <a:prstDash val="solid"/>
            <a:miter/>
            <a:headEnd type="none" w="med" len="med"/>
            <a:tailEnd type="none" w="med" len="med"/>
          </a:ln>
        </p:spPr>
        <p:txBody>
          <a:bodyPr lIns="92825" tIns="46400" rIns="92825" bIns="46400" anchor="t" anchorCtr="0">
            <a:noAutofit/>
          </a:bodyPr>
          <a:lstStyle/>
          <a:p>
            <a:pPr>
              <a:spcBef>
                <a:spcPts val="0"/>
              </a:spcBef>
              <a:buNone/>
            </a:pPr>
            <a:endParaRPr dirty="0"/>
          </a:p>
        </p:txBody>
      </p:sp>
      <p:sp>
        <p:nvSpPr>
          <p:cNvPr id="428" name="Shape 428"/>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55</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34" name="Shape 434"/>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435" name="Shape 435"/>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56</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41" name="Shape 441"/>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442" name="Shape 442"/>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57</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48" name="Shape 448"/>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449" name="Shape 449"/>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58</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5" name="Shape 455"/>
          <p:cNvSpPr txBox="1">
            <a:spLocks noGrp="1"/>
          </p:cNvSpPr>
          <p:nvPr>
            <p:ph type="body" idx="1"/>
          </p:nvPr>
        </p:nvSpPr>
        <p:spPr>
          <a:xfrm>
            <a:off x="685800" y="4416425"/>
            <a:ext cx="5486399" cy="4183200"/>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456" name="Shape 456"/>
          <p:cNvSpPr txBox="1"/>
          <p:nvPr/>
        </p:nvSpPr>
        <p:spPr>
          <a:xfrm>
            <a:off x="3884612" y="8829675"/>
            <a:ext cx="2971799" cy="465000"/>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59</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9" name="Shape 89"/>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90" name="Shape 90"/>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6</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2" name="Shape 462"/>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463" name="Shape 463"/>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60</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75" name="Shape 475"/>
          <p:cNvSpPr txBox="1">
            <a:spLocks noGrp="1"/>
          </p:cNvSpPr>
          <p:nvPr>
            <p:ph type="body" idx="1"/>
          </p:nvPr>
        </p:nvSpPr>
        <p:spPr>
          <a:xfrm>
            <a:off x="914400" y="4416425"/>
            <a:ext cx="5029199" cy="4183061"/>
          </a:xfrm>
          <a:prstGeom prst="rect">
            <a:avLst/>
          </a:prstGeom>
          <a:solidFill>
            <a:srgbClr val="FFFFFF"/>
          </a:solidFill>
          <a:ln w="9525" cap="flat">
            <a:solidFill>
              <a:srgbClr val="000000"/>
            </a:solidFill>
            <a:prstDash val="solid"/>
            <a:miter/>
            <a:headEnd type="none" w="med" len="med"/>
            <a:tailEnd type="none" w="med" len="med"/>
          </a:ln>
        </p:spPr>
        <p:txBody>
          <a:bodyPr lIns="92825" tIns="46400" rIns="92825" bIns="46400" anchor="t" anchorCtr="0">
            <a:noAutofit/>
          </a:bodyPr>
          <a:lstStyle/>
          <a:p>
            <a:pPr>
              <a:spcBef>
                <a:spcPts val="0"/>
              </a:spcBef>
              <a:buNone/>
            </a:pPr>
            <a:endParaRPr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85" name="Shape 485"/>
          <p:cNvSpPr txBox="1">
            <a:spLocks noGrp="1"/>
          </p:cNvSpPr>
          <p:nvPr>
            <p:ph type="body" idx="1"/>
          </p:nvPr>
        </p:nvSpPr>
        <p:spPr>
          <a:xfrm>
            <a:off x="914400" y="4416425"/>
            <a:ext cx="5029199" cy="4183061"/>
          </a:xfrm>
          <a:prstGeom prst="rect">
            <a:avLst/>
          </a:prstGeom>
          <a:solidFill>
            <a:srgbClr val="FFFFFF"/>
          </a:solidFill>
          <a:ln w="9525" cap="flat">
            <a:solidFill>
              <a:srgbClr val="000000"/>
            </a:solidFill>
            <a:prstDash val="solid"/>
            <a:miter/>
            <a:headEnd type="none" w="med" len="med"/>
            <a:tailEnd type="none" w="med" len="med"/>
          </a:ln>
        </p:spPr>
        <p:txBody>
          <a:bodyPr lIns="92825" tIns="46400" rIns="92825" bIns="46400" anchor="t" anchorCtr="0">
            <a:noAutofit/>
          </a:bodyPr>
          <a:lstStyle/>
          <a:p>
            <a:pPr>
              <a:spcBef>
                <a:spcPts val="0"/>
              </a:spcBef>
              <a:buNone/>
            </a:pPr>
            <a:endParaRP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95" name="Shape 495"/>
          <p:cNvSpPr txBox="1">
            <a:spLocks noGrp="1"/>
          </p:cNvSpPr>
          <p:nvPr>
            <p:ph type="body" idx="1"/>
          </p:nvPr>
        </p:nvSpPr>
        <p:spPr>
          <a:xfrm>
            <a:off x="685800" y="4416425"/>
            <a:ext cx="5486399" cy="4183061"/>
          </a:xfrm>
          <a:prstGeom prst="rect">
            <a:avLst/>
          </a:prstGeom>
          <a:solidFill>
            <a:srgbClr val="FFFFFF"/>
          </a:solidFill>
          <a:ln w="9525" cap="flat">
            <a:solidFill>
              <a:srgbClr val="000000"/>
            </a:solidFill>
            <a:prstDash val="solid"/>
            <a:miter/>
            <a:headEnd type="none" w="med" len="med"/>
            <a:tailEnd type="none" w="med" len="med"/>
          </a:ln>
        </p:spPr>
        <p:txBody>
          <a:bodyPr lIns="92825" tIns="46400" rIns="92825" bIns="46400" anchor="t" anchorCtr="0">
            <a:noAutofit/>
          </a:bodyPr>
          <a:lstStyle/>
          <a:p>
            <a:pPr marL="0" marR="0" lvl="0" indent="0" algn="l" rtl="0">
              <a:spcBef>
                <a:spcPts val="0"/>
              </a:spcBef>
              <a:buSzPct val="25000"/>
              <a:buFont typeface="Arial"/>
              <a:buNone/>
            </a:pPr>
            <a:r>
              <a:rPr lang="en-US" sz="1800" b="0" i="0" u="none" strike="noStrike" cap="none" baseline="0" dirty="0"/>
              <a:t>Patient education materials</a:t>
            </a:r>
          </a:p>
        </p:txBody>
      </p:sp>
      <p:sp>
        <p:nvSpPr>
          <p:cNvPr id="496" name="Shape 496"/>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63</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03" name="Shape 503"/>
          <p:cNvSpPr txBox="1">
            <a:spLocks noGrp="1"/>
          </p:cNvSpPr>
          <p:nvPr>
            <p:ph type="body" idx="1"/>
          </p:nvPr>
        </p:nvSpPr>
        <p:spPr>
          <a:xfrm>
            <a:off x="685800" y="4416425"/>
            <a:ext cx="5486399" cy="4183061"/>
          </a:xfrm>
          <a:prstGeom prst="rect">
            <a:avLst/>
          </a:prstGeom>
          <a:solidFill>
            <a:srgbClr val="FFFFFF"/>
          </a:solidFill>
          <a:ln w="9525" cap="flat">
            <a:solidFill>
              <a:srgbClr val="000000"/>
            </a:solidFill>
            <a:prstDash val="solid"/>
            <a:miter/>
            <a:headEnd type="none" w="med" len="med"/>
            <a:tailEnd type="none" w="med" len="med"/>
          </a:ln>
        </p:spPr>
        <p:txBody>
          <a:bodyPr lIns="92825" tIns="46400" rIns="92825" bIns="46400" anchor="t" anchorCtr="0">
            <a:noAutofit/>
          </a:bodyPr>
          <a:lstStyle/>
          <a:p>
            <a:pPr marL="0" marR="0" lvl="0" indent="0" algn="l" rtl="0">
              <a:spcBef>
                <a:spcPts val="0"/>
              </a:spcBef>
              <a:buSzPct val="25000"/>
              <a:buFont typeface="Arial"/>
              <a:buNone/>
            </a:pPr>
            <a:r>
              <a:rPr lang="en-US" sz="1800" b="0" i="0" u="none" strike="noStrike" cap="none" baseline="0" dirty="0" smtClean="0"/>
              <a:t>This product guide includes </a:t>
            </a:r>
            <a:r>
              <a:rPr lang="en-US" sz="1800" b="0" i="0" u="none" strike="noStrike" cap="none" baseline="0" dirty="0"/>
              <a:t>dosing information, pros and cons, and side effects for </a:t>
            </a:r>
            <a:r>
              <a:rPr lang="en-US" sz="1800" b="0" i="0" u="none" strike="noStrike" cap="none" baseline="0" dirty="0" smtClean="0"/>
              <a:t>nicotine replacement therapy (NRT), bupropion SR, and </a:t>
            </a:r>
            <a:r>
              <a:rPr lang="en-US" sz="1800" b="0" i="0" u="none" strike="noStrike" cap="none" baseline="0" dirty="0"/>
              <a:t>varenicline. </a:t>
            </a:r>
            <a:r>
              <a:rPr lang="en-US" sz="1800" b="0" i="0" u="none" strike="noStrike" cap="none" baseline="0" dirty="0" smtClean="0"/>
              <a:t>It was updated in 2014 to </a:t>
            </a:r>
            <a:r>
              <a:rPr lang="en-US" sz="1800" b="0" i="0" u="none" strike="noStrike" cap="none" baseline="0" dirty="0"/>
              <a:t>include </a:t>
            </a:r>
            <a:r>
              <a:rPr lang="en-US" sz="1800" b="0" i="0" u="none" strike="noStrike" cap="none" baseline="0" dirty="0" smtClean="0"/>
              <a:t>varenicline </a:t>
            </a:r>
            <a:r>
              <a:rPr lang="en-US" sz="1800" b="0" i="0" u="none" strike="noStrike" cap="none" baseline="0" dirty="0"/>
              <a:t>warnings and to update the cost per day for each medication.</a:t>
            </a:r>
          </a:p>
        </p:txBody>
      </p:sp>
      <p:sp>
        <p:nvSpPr>
          <p:cNvPr id="504" name="Shape 504"/>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64</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11" name="Shape 511"/>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512" name="Shape 512"/>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65</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6" name="Shape 96"/>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97" name="Shape 97"/>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7</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3" name="Shape 103"/>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104" name="Shape 104"/>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8</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0" name="Shape 110"/>
          <p:cNvSpPr txBox="1">
            <a:spLocks noGrp="1"/>
          </p:cNvSpPr>
          <p:nvPr>
            <p:ph type="body" idx="1"/>
          </p:nvPr>
        </p:nvSpPr>
        <p:spPr>
          <a:xfrm>
            <a:off x="685800" y="4416425"/>
            <a:ext cx="5486399" cy="4183061"/>
          </a:xfrm>
          <a:prstGeom prst="rect">
            <a:avLst/>
          </a:prstGeom>
          <a:noFill/>
          <a:ln>
            <a:noFill/>
          </a:ln>
        </p:spPr>
        <p:txBody>
          <a:bodyPr lIns="92825" tIns="46400" rIns="92825" bIns="46400" anchor="t" anchorCtr="0">
            <a:noAutofit/>
          </a:bodyPr>
          <a:lstStyle/>
          <a:p>
            <a:pPr>
              <a:spcBef>
                <a:spcPts val="0"/>
              </a:spcBef>
              <a:buNone/>
            </a:pPr>
            <a:endParaRPr dirty="0"/>
          </a:p>
        </p:txBody>
      </p:sp>
      <p:sp>
        <p:nvSpPr>
          <p:cNvPr id="111" name="Shape 111"/>
          <p:cNvSpPr txBox="1"/>
          <p:nvPr/>
        </p:nvSpPr>
        <p:spPr>
          <a:xfrm>
            <a:off x="3884612" y="8829675"/>
            <a:ext cx="2971799" cy="465137"/>
          </a:xfrm>
          <a:prstGeom prst="rect">
            <a:avLst/>
          </a:prstGeom>
          <a:noFill/>
          <a:ln>
            <a:noFill/>
          </a:ln>
        </p:spPr>
        <p:txBody>
          <a:bodyPr lIns="92825" tIns="46400" rIns="92825" bIns="464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9</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14" name="Shape 14"/>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520"/>
              </a:spcBef>
              <a:spcAft>
                <a:spcPts val="0"/>
              </a:spcAft>
              <a:buClr>
                <a:schemeClr val="lt1"/>
              </a:buClr>
              <a:buFont typeface="Garamond"/>
              <a:buNone/>
              <a:defRPr/>
            </a:lvl1pPr>
            <a:lvl2pPr marL="742950" marR="0" indent="-107950" algn="l" rtl="0">
              <a:spcBef>
                <a:spcPts val="560"/>
              </a:spcBef>
              <a:spcAft>
                <a:spcPts val="0"/>
              </a:spcAft>
              <a:buClr>
                <a:schemeClr val="dk2"/>
              </a:buClr>
              <a:buFont typeface="Arial"/>
              <a:buChar char="–"/>
              <a:defRPr/>
            </a:lvl2pPr>
            <a:lvl3pPr marL="1143000" marR="0" indent="-76200" algn="l" rtl="0">
              <a:spcBef>
                <a:spcPts val="480"/>
              </a:spcBef>
              <a:spcAft>
                <a:spcPts val="0"/>
              </a:spcAft>
              <a:buClr>
                <a:schemeClr val="dk2"/>
              </a:buClr>
              <a:buFont typeface="Arial"/>
              <a:buChar char="•"/>
              <a:defRPr/>
            </a:lvl3pPr>
            <a:lvl4pPr marL="1600200" marR="0" indent="-101600" algn="l" rtl="0">
              <a:spcBef>
                <a:spcPts val="400"/>
              </a:spcBef>
              <a:spcAft>
                <a:spcPts val="0"/>
              </a:spcAft>
              <a:buClr>
                <a:schemeClr val="dk2"/>
              </a:buClr>
              <a:buFont typeface="Arial"/>
              <a:buChar char="–"/>
              <a:defRPr/>
            </a:lvl4pPr>
            <a:lvl5pPr marL="2057400" marR="0" indent="-101600" algn="l" rtl="0">
              <a:spcBef>
                <a:spcPts val="400"/>
              </a:spcBef>
              <a:spcAft>
                <a:spcPts val="0"/>
              </a:spcAft>
              <a:buClr>
                <a:schemeClr val="dk2"/>
              </a:buClr>
              <a:buFont typeface="Arial"/>
              <a:buChar char="»"/>
              <a:defRPr/>
            </a:lvl5pPr>
            <a:lvl6pPr marL="2514600" marR="0" indent="-101600" algn="l" rtl="0">
              <a:spcBef>
                <a:spcPts val="400"/>
              </a:spcBef>
              <a:spcAft>
                <a:spcPts val="0"/>
              </a:spcAft>
              <a:buClr>
                <a:schemeClr val="dk2"/>
              </a:buClr>
              <a:buFont typeface="Arial"/>
              <a:buChar char="»"/>
              <a:defRPr/>
            </a:lvl6pPr>
            <a:lvl7pPr marL="2971800" marR="0" indent="-101600" algn="l" rtl="0">
              <a:spcBef>
                <a:spcPts val="400"/>
              </a:spcBef>
              <a:spcAft>
                <a:spcPts val="0"/>
              </a:spcAft>
              <a:buClr>
                <a:schemeClr val="dk2"/>
              </a:buClr>
              <a:buFont typeface="Arial"/>
              <a:buChar char="»"/>
              <a:defRPr/>
            </a:lvl7pPr>
            <a:lvl8pPr marL="3429000" marR="0" indent="-101600" algn="l" rtl="0">
              <a:spcBef>
                <a:spcPts val="400"/>
              </a:spcBef>
              <a:spcAft>
                <a:spcPts val="0"/>
              </a:spcAft>
              <a:buClr>
                <a:schemeClr val="dk2"/>
              </a:buClr>
              <a:buFont typeface="Arial"/>
              <a:buChar char="»"/>
              <a:defRPr/>
            </a:lvl8pPr>
            <a:lvl9pPr marL="3886200" marR="0" indent="-101600" algn="l" rtl="0">
              <a:spcBef>
                <a:spcPts val="400"/>
              </a:spcBef>
              <a:spcAft>
                <a:spcPts val="0"/>
              </a:spcAft>
              <a:buClr>
                <a:schemeClr val="dk2"/>
              </a:buClr>
              <a:buFont typeface="Arial"/>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1828800" y="274637"/>
            <a:ext cx="6858000" cy="1143000"/>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48" name="Shape 4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50" name="Shape 5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1828800" y="274637"/>
            <a:ext cx="6858000" cy="1143000"/>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53" name="Shape 53"/>
          <p:cNvSpPr txBox="1">
            <a:spLocks noGrp="1"/>
          </p:cNvSpPr>
          <p:nvPr>
            <p:ph type="body" idx="1"/>
          </p:nvPr>
        </p:nvSpPr>
        <p:spPr>
          <a:xfrm>
            <a:off x="1828800" y="1600200"/>
            <a:ext cx="33527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body" idx="2"/>
          </p:nvPr>
        </p:nvSpPr>
        <p:spPr>
          <a:xfrm>
            <a:off x="5334000" y="1600200"/>
            <a:ext cx="33527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blackWhite">
      <p:bgPr>
        <a:solidFill>
          <a:schemeClr val="bg1"/>
        </a:solidFill>
        <a:effectLst/>
      </p:bgPr>
    </p:bg>
    <p:spTree>
      <p:nvGrpSpPr>
        <p:cNvPr id="1" name=""/>
        <p:cNvGrpSpPr/>
        <p:nvPr/>
      </p:nvGrpSpPr>
      <p:grpSpPr>
        <a:xfrm>
          <a:off x="0" y="0"/>
          <a:ext cx="0" cy="0"/>
          <a:chOff x="0" y="0"/>
          <a:chExt cx="0" cy="0"/>
        </a:xfrm>
      </p:grpSpPr>
      <p:pic>
        <p:nvPicPr>
          <p:cNvPr id="3082" name="Picture 10" descr="brand ppt_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ctrTitle"/>
          </p:nvPr>
        </p:nvSpPr>
        <p:spPr>
          <a:xfrm>
            <a:off x="685800" y="2130425"/>
            <a:ext cx="7772400" cy="1470025"/>
          </a:xfrm>
        </p:spPr>
        <p:txBody>
          <a:bodyPr/>
          <a:lstStyle>
            <a:lvl1pPr>
              <a:defRPr sz="4300">
                <a:solidFill>
                  <a:schemeClr val="bg1"/>
                </a:solidFill>
              </a:defRPr>
            </a:lvl1pPr>
          </a:lstStyle>
          <a:p>
            <a:pPr lvl="0"/>
            <a:r>
              <a:rPr lang="en-US" altLang="en-US" noProof="0" smtClean="0"/>
              <a:t>Click to edit Master title style</a:t>
            </a:r>
          </a:p>
        </p:txBody>
      </p:sp>
      <p:sp>
        <p:nvSpPr>
          <p:cNvPr id="3076" name="Rectangle 4"/>
          <p:cNvSpPr>
            <a:spLocks noGrp="1" noChangeArrowheads="1"/>
          </p:cNvSpPr>
          <p:nvPr>
            <p:ph type="subTitle" idx="1"/>
          </p:nvPr>
        </p:nvSpPr>
        <p:spPr>
          <a:xfrm>
            <a:off x="1371600" y="3886200"/>
            <a:ext cx="6400800" cy="1752600"/>
          </a:xfrm>
        </p:spPr>
        <p:txBody>
          <a:bodyPr/>
          <a:lstStyle>
            <a:lvl1pPr marL="0" indent="0" algn="ctr">
              <a:buFontTx/>
              <a:buNone/>
              <a:defRPr sz="2600">
                <a:solidFill>
                  <a:schemeClr val="bg1"/>
                </a:solidFill>
                <a:latin typeface="Garamond" pitchFamily="18" charset="0"/>
              </a:defRPr>
            </a:lvl1pPr>
          </a:lstStyle>
          <a:p>
            <a:pPr lvl="0"/>
            <a:r>
              <a:rPr lang="en-US" altLang="en-US" noProof="0" smtClean="0"/>
              <a:t>Click to edit Master subtitle style</a:t>
            </a:r>
          </a:p>
        </p:txBody>
      </p:sp>
    </p:spTree>
    <p:extLst>
      <p:ext uri="{BB962C8B-B14F-4D97-AF65-F5344CB8AC3E}">
        <p14:creationId xmlns:p14="http://schemas.microsoft.com/office/powerpoint/2010/main" val="102739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C029B87-B0BE-4400-AD93-8644601F56BE}"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23832918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3E2A313-E703-42B1-84AE-D9177229446A}"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42586251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00200"/>
            <a:ext cx="4152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600200"/>
            <a:ext cx="4152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C16232A-4901-4520-A354-483053504FF7}"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41884240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C4158815-F427-4384-B155-822832C4A6C1}"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26071450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BD468A4-8537-406F-8DB3-8E51ABD41AC7}"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25990776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48EFE58-DA41-42D0-AD5F-0ED9E3545BA5}"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2259845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9"/>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415D920-B4B5-4F85-92C4-1839157B30BF}"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654466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D642524-BF03-4A25-8396-192755C3C543}"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9989056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8F9E7DA-A864-47BB-89E1-E2CF069E0A95}"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35477936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74638"/>
            <a:ext cx="21145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74638"/>
            <a:ext cx="61912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2E1A2C9-D40F-4305-BF38-4AA09942EB84}"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170402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274638"/>
            <a:ext cx="84582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152400" y="6381750"/>
            <a:ext cx="533400" cy="476250"/>
          </a:xfrm>
        </p:spPr>
        <p:txBody>
          <a:bodyPr/>
          <a:lstStyle>
            <a:lvl1pPr>
              <a:defRPr/>
            </a:lvl1pPr>
          </a:lstStyle>
          <a:p>
            <a:fld id="{EAE334CE-55A4-4C31-9EE2-3D0717169ECA}"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29993695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1828800" y="274637"/>
            <a:ext cx="6858000" cy="1143000"/>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25" name="Shape 25"/>
          <p:cNvSpPr txBox="1">
            <a:spLocks noGrp="1"/>
          </p:cNvSpPr>
          <p:nvPr>
            <p:ph type="body" idx="1"/>
          </p:nvPr>
        </p:nvSpPr>
        <p:spPr>
          <a:xfrm>
            <a:off x="1828800" y="1600200"/>
            <a:ext cx="6858000" cy="4525961"/>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2"/>
              </a:buClr>
              <a:buFont typeface="Arial"/>
              <a:buChar char="•"/>
              <a:defRPr/>
            </a:lvl1pPr>
            <a:lvl2pPr marL="742950" indent="-107950" algn="l" rtl="0">
              <a:spcBef>
                <a:spcPts val="560"/>
              </a:spcBef>
              <a:spcAft>
                <a:spcPts val="0"/>
              </a:spcAft>
              <a:buClr>
                <a:schemeClr val="dk2"/>
              </a:buClr>
              <a:buFont typeface="Arial"/>
              <a:buChar char="–"/>
              <a:defRPr/>
            </a:lvl2pPr>
            <a:lvl3pPr marL="1143000" indent="-76200" algn="l" rtl="0">
              <a:spcBef>
                <a:spcPts val="480"/>
              </a:spcBef>
              <a:spcAft>
                <a:spcPts val="0"/>
              </a:spcAft>
              <a:buClr>
                <a:schemeClr val="dk2"/>
              </a:buClr>
              <a:buFont typeface="Arial"/>
              <a:buChar char="•"/>
              <a:defRPr/>
            </a:lvl3pPr>
            <a:lvl4pPr marL="1600200" indent="-101600" algn="l" rtl="0">
              <a:spcBef>
                <a:spcPts val="400"/>
              </a:spcBef>
              <a:spcAft>
                <a:spcPts val="0"/>
              </a:spcAft>
              <a:buClr>
                <a:schemeClr val="dk2"/>
              </a:buClr>
              <a:buFont typeface="Arial"/>
              <a:buChar char="–"/>
              <a:defRPr/>
            </a:lvl4pPr>
            <a:lvl5pPr marL="2057400" indent="-101600" algn="l" rtl="0">
              <a:spcBef>
                <a:spcPts val="400"/>
              </a:spcBef>
              <a:spcAft>
                <a:spcPts val="0"/>
              </a:spcAft>
              <a:buClr>
                <a:schemeClr val="dk2"/>
              </a:buClr>
              <a:buFont typeface="Arial"/>
              <a:buChar char="»"/>
              <a:defRPr/>
            </a:lvl5pPr>
            <a:lvl6pPr marL="2514600" indent="-101600" algn="l" rtl="0">
              <a:spcBef>
                <a:spcPts val="400"/>
              </a:spcBef>
              <a:spcAft>
                <a:spcPts val="0"/>
              </a:spcAft>
              <a:buClr>
                <a:schemeClr val="dk2"/>
              </a:buClr>
              <a:buFont typeface="Arial"/>
              <a:buChar char="»"/>
              <a:defRPr/>
            </a:lvl6pPr>
            <a:lvl7pPr marL="2971800" indent="-101600" algn="l" rtl="0">
              <a:spcBef>
                <a:spcPts val="400"/>
              </a:spcBef>
              <a:spcAft>
                <a:spcPts val="0"/>
              </a:spcAft>
              <a:buClr>
                <a:schemeClr val="dk2"/>
              </a:buClr>
              <a:buFont typeface="Arial"/>
              <a:buChar char="»"/>
              <a:defRPr/>
            </a:lvl7pPr>
            <a:lvl8pPr marL="3429000" indent="-101600" algn="l" rtl="0">
              <a:spcBef>
                <a:spcPts val="400"/>
              </a:spcBef>
              <a:spcAft>
                <a:spcPts val="0"/>
              </a:spcAft>
              <a:buClr>
                <a:schemeClr val="dk2"/>
              </a:buClr>
              <a:buFont typeface="Arial"/>
              <a:buChar char="»"/>
              <a:defRPr/>
            </a:lvl8pPr>
            <a:lvl9pPr marL="3886200" indent="-101600" algn="l" rtl="0">
              <a:spcBef>
                <a:spcPts val="400"/>
              </a:spcBef>
              <a:spcAft>
                <a:spcPts val="0"/>
              </a:spcAft>
              <a:buClr>
                <a:schemeClr val="dk2"/>
              </a:buClr>
              <a:buFont typeface="Arial"/>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26"/>
        <p:cNvGrpSpPr/>
        <p:nvPr/>
      </p:nvGrpSpPr>
      <p:grpSpPr>
        <a:xfrm>
          <a:off x="0" y="0"/>
          <a:ext cx="0" cy="0"/>
          <a:chOff x="0" y="0"/>
          <a:chExt cx="0" cy="0"/>
        </a:xfrm>
      </p:grpSpPr>
      <p:sp>
        <p:nvSpPr>
          <p:cNvPr id="27" name="Shape 27"/>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28" name="Shape 28"/>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chemeClr val="dk2"/>
              </a:buClr>
              <a:buFont typeface="Arial"/>
              <a:buNone/>
              <a:defRPr/>
            </a:lvl1pPr>
            <a:lvl2pPr marL="457200" marR="0" indent="0" algn="ctr" rtl="0">
              <a:spcBef>
                <a:spcPts val="560"/>
              </a:spcBef>
              <a:spcAft>
                <a:spcPts val="0"/>
              </a:spcAft>
              <a:buClr>
                <a:schemeClr val="dk2"/>
              </a:buClr>
              <a:buFont typeface="Arial"/>
              <a:buNone/>
              <a:defRPr/>
            </a:lvl2pPr>
            <a:lvl3pPr marL="914400" marR="0" indent="0" algn="ctr" rtl="0">
              <a:spcBef>
                <a:spcPts val="480"/>
              </a:spcBef>
              <a:spcAft>
                <a:spcPts val="0"/>
              </a:spcAft>
              <a:buClr>
                <a:schemeClr val="dk2"/>
              </a:buClr>
              <a:buFont typeface="Arial"/>
              <a:buNone/>
              <a:defRPr/>
            </a:lvl3pPr>
            <a:lvl4pPr marL="1371600" marR="0" indent="0" algn="ctr" rtl="0">
              <a:spcBef>
                <a:spcPts val="400"/>
              </a:spcBef>
              <a:spcAft>
                <a:spcPts val="0"/>
              </a:spcAft>
              <a:buClr>
                <a:schemeClr val="dk2"/>
              </a:buClr>
              <a:buFont typeface="Arial"/>
              <a:buNone/>
              <a:defRPr/>
            </a:lvl4pPr>
            <a:lvl5pPr marL="1828800" marR="0" indent="0" algn="ctr" rtl="0">
              <a:spcBef>
                <a:spcPts val="400"/>
              </a:spcBef>
              <a:spcAft>
                <a:spcPts val="0"/>
              </a:spcAft>
              <a:buClr>
                <a:schemeClr val="dk2"/>
              </a:buClr>
              <a:buFont typeface="Arial"/>
              <a:buNone/>
              <a:defRPr/>
            </a:lvl5pPr>
            <a:lvl6pPr marL="2286000" marR="0" indent="0" algn="ctr" rtl="0">
              <a:spcBef>
                <a:spcPts val="400"/>
              </a:spcBef>
              <a:spcAft>
                <a:spcPts val="0"/>
              </a:spcAft>
              <a:buClr>
                <a:schemeClr val="dk2"/>
              </a:buClr>
              <a:buFont typeface="Arial"/>
              <a:buNone/>
              <a:defRPr/>
            </a:lvl6pPr>
            <a:lvl7pPr marL="2743200" marR="0" indent="0" algn="ctr" rtl="0">
              <a:spcBef>
                <a:spcPts val="400"/>
              </a:spcBef>
              <a:spcAft>
                <a:spcPts val="0"/>
              </a:spcAft>
              <a:buClr>
                <a:schemeClr val="dk2"/>
              </a:buClr>
              <a:buFont typeface="Arial"/>
              <a:buNone/>
              <a:defRPr/>
            </a:lvl7pPr>
            <a:lvl8pPr marL="3200400" marR="0" indent="0" algn="ctr" rtl="0">
              <a:spcBef>
                <a:spcPts val="400"/>
              </a:spcBef>
              <a:spcAft>
                <a:spcPts val="0"/>
              </a:spcAft>
              <a:buClr>
                <a:schemeClr val="dk2"/>
              </a:buClr>
              <a:buFont typeface="Arial"/>
              <a:buNone/>
              <a:defRPr/>
            </a:lvl8pPr>
            <a:lvl9pPr marL="3657600" marR="0" indent="0" algn="ctr" rtl="0">
              <a:spcBef>
                <a:spcPts val="400"/>
              </a:spcBef>
              <a:spcAft>
                <a:spcPts val="0"/>
              </a:spcAft>
              <a:buClr>
                <a:schemeClr val="dk2"/>
              </a:buClr>
              <a:buFont typeface="Arial"/>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rot="5400000">
            <a:off x="4903787" y="2343150"/>
            <a:ext cx="5851525" cy="1714500"/>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31" name="Shape 31"/>
          <p:cNvSpPr txBox="1">
            <a:spLocks noGrp="1"/>
          </p:cNvSpPr>
          <p:nvPr>
            <p:ph type="body" idx="1"/>
          </p:nvPr>
        </p:nvSpPr>
        <p:spPr>
          <a:xfrm rot="5400000">
            <a:off x="1398587" y="704850"/>
            <a:ext cx="5851525" cy="49910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2"/>
              </a:buClr>
              <a:buFont typeface="Arial"/>
              <a:buChar char="•"/>
              <a:defRPr/>
            </a:lvl1pPr>
            <a:lvl2pPr marL="742950" indent="-107950" algn="l" rtl="0">
              <a:spcBef>
                <a:spcPts val="560"/>
              </a:spcBef>
              <a:spcAft>
                <a:spcPts val="0"/>
              </a:spcAft>
              <a:buClr>
                <a:schemeClr val="dk2"/>
              </a:buClr>
              <a:buFont typeface="Arial"/>
              <a:buChar char="–"/>
              <a:defRPr/>
            </a:lvl2pPr>
            <a:lvl3pPr marL="1143000" indent="-76200" algn="l" rtl="0">
              <a:spcBef>
                <a:spcPts val="480"/>
              </a:spcBef>
              <a:spcAft>
                <a:spcPts val="0"/>
              </a:spcAft>
              <a:buClr>
                <a:schemeClr val="dk2"/>
              </a:buClr>
              <a:buFont typeface="Arial"/>
              <a:buChar char="•"/>
              <a:defRPr/>
            </a:lvl3pPr>
            <a:lvl4pPr marL="1600200" indent="-101600" algn="l" rtl="0">
              <a:spcBef>
                <a:spcPts val="400"/>
              </a:spcBef>
              <a:spcAft>
                <a:spcPts val="0"/>
              </a:spcAft>
              <a:buClr>
                <a:schemeClr val="dk2"/>
              </a:buClr>
              <a:buFont typeface="Arial"/>
              <a:buChar char="–"/>
              <a:defRPr/>
            </a:lvl4pPr>
            <a:lvl5pPr marL="2057400" indent="-101600" algn="l" rtl="0">
              <a:spcBef>
                <a:spcPts val="400"/>
              </a:spcBef>
              <a:spcAft>
                <a:spcPts val="0"/>
              </a:spcAft>
              <a:buClr>
                <a:schemeClr val="dk2"/>
              </a:buClr>
              <a:buFont typeface="Arial"/>
              <a:buChar char="»"/>
              <a:defRPr/>
            </a:lvl5pPr>
            <a:lvl6pPr marL="2514600" indent="-101600" algn="l" rtl="0">
              <a:spcBef>
                <a:spcPts val="400"/>
              </a:spcBef>
              <a:spcAft>
                <a:spcPts val="0"/>
              </a:spcAft>
              <a:buClr>
                <a:schemeClr val="dk2"/>
              </a:buClr>
              <a:buFont typeface="Arial"/>
              <a:buChar char="»"/>
              <a:defRPr/>
            </a:lvl6pPr>
            <a:lvl7pPr marL="2971800" indent="-101600" algn="l" rtl="0">
              <a:spcBef>
                <a:spcPts val="400"/>
              </a:spcBef>
              <a:spcAft>
                <a:spcPts val="0"/>
              </a:spcAft>
              <a:buClr>
                <a:schemeClr val="dk2"/>
              </a:buClr>
              <a:buFont typeface="Arial"/>
              <a:buChar char="»"/>
              <a:defRPr/>
            </a:lvl7pPr>
            <a:lvl8pPr marL="3429000" indent="-101600" algn="l" rtl="0">
              <a:spcBef>
                <a:spcPts val="400"/>
              </a:spcBef>
              <a:spcAft>
                <a:spcPts val="0"/>
              </a:spcAft>
              <a:buClr>
                <a:schemeClr val="dk2"/>
              </a:buClr>
              <a:buFont typeface="Arial"/>
              <a:buChar char="»"/>
              <a:defRPr/>
            </a:lvl8pPr>
            <a:lvl9pPr marL="3886200" indent="-101600" algn="l" rtl="0">
              <a:spcBef>
                <a:spcPts val="400"/>
              </a:spcBef>
              <a:spcAft>
                <a:spcPts val="0"/>
              </a:spcAft>
              <a:buClr>
                <a:schemeClr val="dk2"/>
              </a:buClr>
              <a:buFont typeface="Arial"/>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1828800" y="274637"/>
            <a:ext cx="6858000" cy="1143000"/>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34" name="Shape 34"/>
          <p:cNvSpPr txBox="1">
            <a:spLocks noGrp="1"/>
          </p:cNvSpPr>
          <p:nvPr>
            <p:ph type="body" idx="1"/>
          </p:nvPr>
        </p:nvSpPr>
        <p:spPr>
          <a:xfrm rot="5400000">
            <a:off x="2994818" y="434180"/>
            <a:ext cx="4525961" cy="68580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2"/>
              </a:buClr>
              <a:buFont typeface="Arial"/>
              <a:buChar char="•"/>
              <a:defRPr/>
            </a:lvl1pPr>
            <a:lvl2pPr marL="742950" indent="-107950" algn="l" rtl="0">
              <a:spcBef>
                <a:spcPts val="560"/>
              </a:spcBef>
              <a:spcAft>
                <a:spcPts val="0"/>
              </a:spcAft>
              <a:buClr>
                <a:schemeClr val="dk2"/>
              </a:buClr>
              <a:buFont typeface="Arial"/>
              <a:buChar char="–"/>
              <a:defRPr/>
            </a:lvl2pPr>
            <a:lvl3pPr marL="1143000" indent="-76200" algn="l" rtl="0">
              <a:spcBef>
                <a:spcPts val="480"/>
              </a:spcBef>
              <a:spcAft>
                <a:spcPts val="0"/>
              </a:spcAft>
              <a:buClr>
                <a:schemeClr val="dk2"/>
              </a:buClr>
              <a:buFont typeface="Arial"/>
              <a:buChar char="•"/>
              <a:defRPr/>
            </a:lvl3pPr>
            <a:lvl4pPr marL="1600200" indent="-101600" algn="l" rtl="0">
              <a:spcBef>
                <a:spcPts val="400"/>
              </a:spcBef>
              <a:spcAft>
                <a:spcPts val="0"/>
              </a:spcAft>
              <a:buClr>
                <a:schemeClr val="dk2"/>
              </a:buClr>
              <a:buFont typeface="Arial"/>
              <a:buChar char="–"/>
              <a:defRPr/>
            </a:lvl4pPr>
            <a:lvl5pPr marL="2057400" indent="-101600" algn="l" rtl="0">
              <a:spcBef>
                <a:spcPts val="400"/>
              </a:spcBef>
              <a:spcAft>
                <a:spcPts val="0"/>
              </a:spcAft>
              <a:buClr>
                <a:schemeClr val="dk2"/>
              </a:buClr>
              <a:buFont typeface="Arial"/>
              <a:buChar char="»"/>
              <a:defRPr/>
            </a:lvl5pPr>
            <a:lvl6pPr marL="2514600" indent="-101600" algn="l" rtl="0">
              <a:spcBef>
                <a:spcPts val="400"/>
              </a:spcBef>
              <a:spcAft>
                <a:spcPts val="0"/>
              </a:spcAft>
              <a:buClr>
                <a:schemeClr val="dk2"/>
              </a:buClr>
              <a:buFont typeface="Arial"/>
              <a:buChar char="»"/>
              <a:defRPr/>
            </a:lvl6pPr>
            <a:lvl7pPr marL="2971800" indent="-101600" algn="l" rtl="0">
              <a:spcBef>
                <a:spcPts val="400"/>
              </a:spcBef>
              <a:spcAft>
                <a:spcPts val="0"/>
              </a:spcAft>
              <a:buClr>
                <a:schemeClr val="dk2"/>
              </a:buClr>
              <a:buFont typeface="Arial"/>
              <a:buChar char="»"/>
              <a:defRPr/>
            </a:lvl7pPr>
            <a:lvl8pPr marL="3429000" indent="-101600" algn="l" rtl="0">
              <a:spcBef>
                <a:spcPts val="400"/>
              </a:spcBef>
              <a:spcAft>
                <a:spcPts val="0"/>
              </a:spcAft>
              <a:buClr>
                <a:schemeClr val="dk2"/>
              </a:buClr>
              <a:buFont typeface="Arial"/>
              <a:buChar char="»"/>
              <a:defRPr/>
            </a:lvl8pPr>
            <a:lvl9pPr marL="3886200" indent="-101600" algn="l" rtl="0">
              <a:spcBef>
                <a:spcPts val="400"/>
              </a:spcBef>
              <a:spcAft>
                <a:spcPts val="0"/>
              </a:spcAft>
              <a:buClr>
                <a:schemeClr val="dk2"/>
              </a:buClr>
              <a:buFont typeface="Arial"/>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a:spLocks noGrp="1"/>
          </p:cNvSpPr>
          <p:nvPr>
            <p:ph type="pic" idx="2"/>
          </p:nvPr>
        </p:nvSpPr>
        <p:spPr>
          <a:xfrm>
            <a:off x="1792288" y="612775"/>
            <a:ext cx="5486399" cy="4114800"/>
          </a:xfrm>
          <a:prstGeom prst="rect">
            <a:avLst/>
          </a:prstGeom>
          <a:noFill/>
          <a:ln>
            <a:noFill/>
          </a:ln>
        </p:spPr>
      </p:sp>
      <p:sp>
        <p:nvSpPr>
          <p:cNvPr id="38" name="Shape 3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pic>
        <p:nvPicPr>
          <p:cNvPr id="9" name="Shape 9"/>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0" name="Shape 10"/>
          <p:cNvSpPr txBox="1">
            <a:spLocks noGrp="1"/>
          </p:cNvSpPr>
          <p:nvPr>
            <p:ph type="title"/>
          </p:nvPr>
        </p:nvSpPr>
        <p:spPr>
          <a:xfrm>
            <a:off x="1828800" y="274637"/>
            <a:ext cx="6858000" cy="1143000"/>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11" name="Shape 11"/>
          <p:cNvSpPr txBox="1">
            <a:spLocks noGrp="1"/>
          </p:cNvSpPr>
          <p:nvPr>
            <p:ph type="body" idx="1"/>
          </p:nvPr>
        </p:nvSpPr>
        <p:spPr>
          <a:xfrm>
            <a:off x="1828800" y="1600200"/>
            <a:ext cx="6858000" cy="4525961"/>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2"/>
              </a:buClr>
              <a:buFont typeface="Arial"/>
              <a:buChar char="•"/>
              <a:defRPr/>
            </a:lvl1pPr>
            <a:lvl2pPr marL="742950" marR="0" indent="-107950" algn="l" rtl="0">
              <a:spcBef>
                <a:spcPts val="560"/>
              </a:spcBef>
              <a:spcAft>
                <a:spcPts val="0"/>
              </a:spcAft>
              <a:buClr>
                <a:schemeClr val="dk2"/>
              </a:buClr>
              <a:buFont typeface="Arial"/>
              <a:buChar char="–"/>
              <a:defRPr/>
            </a:lvl2pPr>
            <a:lvl3pPr marL="1143000" marR="0" indent="-76200" algn="l" rtl="0">
              <a:spcBef>
                <a:spcPts val="480"/>
              </a:spcBef>
              <a:spcAft>
                <a:spcPts val="0"/>
              </a:spcAft>
              <a:buClr>
                <a:schemeClr val="dk2"/>
              </a:buClr>
              <a:buFont typeface="Arial"/>
              <a:buChar char="•"/>
              <a:defRPr/>
            </a:lvl3pPr>
            <a:lvl4pPr marL="1600200" marR="0" indent="-101600" algn="l" rtl="0">
              <a:spcBef>
                <a:spcPts val="400"/>
              </a:spcBef>
              <a:spcAft>
                <a:spcPts val="0"/>
              </a:spcAft>
              <a:buClr>
                <a:schemeClr val="dk2"/>
              </a:buClr>
              <a:buFont typeface="Arial"/>
              <a:buChar char="–"/>
              <a:defRPr/>
            </a:lvl4pPr>
            <a:lvl5pPr marL="2057400" marR="0" indent="-101600" algn="l" rtl="0">
              <a:spcBef>
                <a:spcPts val="400"/>
              </a:spcBef>
              <a:spcAft>
                <a:spcPts val="0"/>
              </a:spcAft>
              <a:buClr>
                <a:schemeClr val="dk2"/>
              </a:buClr>
              <a:buFont typeface="Arial"/>
              <a:buChar char="»"/>
              <a:defRPr/>
            </a:lvl5pPr>
            <a:lvl6pPr marL="2514600" marR="0" indent="-101600" algn="l" rtl="0">
              <a:spcBef>
                <a:spcPts val="400"/>
              </a:spcBef>
              <a:spcAft>
                <a:spcPts val="0"/>
              </a:spcAft>
              <a:buClr>
                <a:schemeClr val="dk2"/>
              </a:buClr>
              <a:buFont typeface="Arial"/>
              <a:buChar char="»"/>
              <a:defRPr/>
            </a:lvl6pPr>
            <a:lvl7pPr marL="2971800" marR="0" indent="-101600" algn="l" rtl="0">
              <a:spcBef>
                <a:spcPts val="400"/>
              </a:spcBef>
              <a:spcAft>
                <a:spcPts val="0"/>
              </a:spcAft>
              <a:buClr>
                <a:schemeClr val="dk2"/>
              </a:buClr>
              <a:buFont typeface="Arial"/>
              <a:buChar char="»"/>
              <a:defRPr/>
            </a:lvl7pPr>
            <a:lvl8pPr marL="3429000" marR="0" indent="-101600" algn="l" rtl="0">
              <a:spcBef>
                <a:spcPts val="400"/>
              </a:spcBef>
              <a:spcAft>
                <a:spcPts val="0"/>
              </a:spcAft>
              <a:buClr>
                <a:schemeClr val="dk2"/>
              </a:buClr>
              <a:buFont typeface="Arial"/>
              <a:buChar char="»"/>
              <a:defRPr/>
            </a:lvl8pPr>
            <a:lvl9pPr marL="3886200" marR="0" indent="-101600" algn="l" rtl="0">
              <a:spcBef>
                <a:spcPts val="400"/>
              </a:spcBef>
              <a:spcAft>
                <a:spcPts val="0"/>
              </a:spcAft>
              <a:buClr>
                <a:schemeClr val="dk2"/>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pic>
        <p:nvPicPr>
          <p:cNvPr id="16" name="Shape 16"/>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17" name="Shape 17"/>
          <p:cNvSpPr txBox="1">
            <a:spLocks noGrp="1"/>
          </p:cNvSpPr>
          <p:nvPr>
            <p:ph type="title"/>
          </p:nvPr>
        </p:nvSpPr>
        <p:spPr>
          <a:xfrm>
            <a:off x="1828800" y="274637"/>
            <a:ext cx="6858000" cy="1143000"/>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18" name="Shape 18"/>
          <p:cNvSpPr txBox="1">
            <a:spLocks noGrp="1"/>
          </p:cNvSpPr>
          <p:nvPr>
            <p:ph type="body" idx="1"/>
          </p:nvPr>
        </p:nvSpPr>
        <p:spPr>
          <a:xfrm>
            <a:off x="1828800" y="1600200"/>
            <a:ext cx="6858000" cy="4525961"/>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2"/>
              </a:buClr>
              <a:buFont typeface="Arial"/>
              <a:buChar char="•"/>
              <a:defRPr/>
            </a:lvl1pPr>
            <a:lvl2pPr marL="742950" marR="0" indent="-107950" algn="l" rtl="0">
              <a:spcBef>
                <a:spcPts val="560"/>
              </a:spcBef>
              <a:spcAft>
                <a:spcPts val="0"/>
              </a:spcAft>
              <a:buClr>
                <a:schemeClr val="dk2"/>
              </a:buClr>
              <a:buFont typeface="Arial"/>
              <a:buChar char="–"/>
              <a:defRPr/>
            </a:lvl2pPr>
            <a:lvl3pPr marL="1143000" marR="0" indent="-76200" algn="l" rtl="0">
              <a:spcBef>
                <a:spcPts val="480"/>
              </a:spcBef>
              <a:spcAft>
                <a:spcPts val="0"/>
              </a:spcAft>
              <a:buClr>
                <a:schemeClr val="dk2"/>
              </a:buClr>
              <a:buFont typeface="Arial"/>
              <a:buChar char="•"/>
              <a:defRPr/>
            </a:lvl3pPr>
            <a:lvl4pPr marL="1600200" marR="0" indent="-101600" algn="l" rtl="0">
              <a:spcBef>
                <a:spcPts val="400"/>
              </a:spcBef>
              <a:spcAft>
                <a:spcPts val="0"/>
              </a:spcAft>
              <a:buClr>
                <a:schemeClr val="dk2"/>
              </a:buClr>
              <a:buFont typeface="Arial"/>
              <a:buChar char="–"/>
              <a:defRPr/>
            </a:lvl4pPr>
            <a:lvl5pPr marL="2057400" marR="0" indent="-101600" algn="l" rtl="0">
              <a:spcBef>
                <a:spcPts val="400"/>
              </a:spcBef>
              <a:spcAft>
                <a:spcPts val="0"/>
              </a:spcAft>
              <a:buClr>
                <a:schemeClr val="dk2"/>
              </a:buClr>
              <a:buFont typeface="Arial"/>
              <a:buChar char="»"/>
              <a:defRPr/>
            </a:lvl5pPr>
            <a:lvl6pPr marL="2514600" marR="0" indent="-101600" algn="l" rtl="0">
              <a:spcBef>
                <a:spcPts val="400"/>
              </a:spcBef>
              <a:spcAft>
                <a:spcPts val="0"/>
              </a:spcAft>
              <a:buClr>
                <a:schemeClr val="dk2"/>
              </a:buClr>
              <a:buFont typeface="Arial"/>
              <a:buChar char="»"/>
              <a:defRPr/>
            </a:lvl6pPr>
            <a:lvl7pPr marL="2971800" marR="0" indent="-101600" algn="l" rtl="0">
              <a:spcBef>
                <a:spcPts val="400"/>
              </a:spcBef>
              <a:spcAft>
                <a:spcPts val="0"/>
              </a:spcAft>
              <a:buClr>
                <a:schemeClr val="dk2"/>
              </a:buClr>
              <a:buFont typeface="Arial"/>
              <a:buChar char="»"/>
              <a:defRPr/>
            </a:lvl7pPr>
            <a:lvl8pPr marL="3429000" marR="0" indent="-101600" algn="l" rtl="0">
              <a:spcBef>
                <a:spcPts val="400"/>
              </a:spcBef>
              <a:spcAft>
                <a:spcPts val="0"/>
              </a:spcAft>
              <a:buClr>
                <a:schemeClr val="dk2"/>
              </a:buClr>
              <a:buFont typeface="Arial"/>
              <a:buChar char="»"/>
              <a:defRPr/>
            </a:lvl8pPr>
            <a:lvl9pPr marL="3886200" marR="0" indent="-101600" algn="l" rtl="0">
              <a:spcBef>
                <a:spcPts val="400"/>
              </a:spcBef>
              <a:spcAft>
                <a:spcPts val="0"/>
              </a:spcAft>
              <a:buClr>
                <a:schemeClr val="dk2"/>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brand ppt_INTERIO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228600" y="274638"/>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28600" y="1600200"/>
            <a:ext cx="8458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6" name="Rectangle 12"/>
          <p:cNvSpPr>
            <a:spLocks noGrp="1" noChangeArrowheads="1"/>
          </p:cNvSpPr>
          <p:nvPr>
            <p:ph type="sldNum" sz="quarter" idx="4"/>
          </p:nvPr>
        </p:nvSpPr>
        <p:spPr bwMode="auto">
          <a:xfrm>
            <a:off x="152400" y="6381750"/>
            <a:ext cx="533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fontAlgn="base">
              <a:spcBef>
                <a:spcPct val="0"/>
              </a:spcBef>
              <a:spcAft>
                <a:spcPct val="0"/>
              </a:spcAft>
            </a:pPr>
            <a:fld id="{5AFFF229-896E-46E8-8045-B40FBF3FCA06}" type="slidenum">
              <a:rPr lang="en-US" altLang="en-US" kern="1200">
                <a:solidFill>
                  <a:srgbClr val="FFFFFF"/>
                </a:solidFill>
                <a:latin typeface="Arial" charset="0"/>
              </a:rPr>
              <a:pPr fontAlgn="base">
                <a:spcBef>
                  <a:spcPct val="0"/>
                </a:spcBef>
                <a:spcAft>
                  <a:spcPct val="0"/>
                </a:spcAft>
              </a:pPr>
              <a:t>‹#›</a:t>
            </a:fld>
            <a:endParaRPr lang="en-US" altLang="en-US" kern="1200" dirty="0">
              <a:solidFill>
                <a:srgbClr val="FFFFFF"/>
              </a:solidFill>
              <a:latin typeface="Arial" charset="0"/>
            </a:endParaRPr>
          </a:p>
        </p:txBody>
      </p:sp>
    </p:spTree>
    <p:extLst>
      <p:ext uri="{BB962C8B-B14F-4D97-AF65-F5344CB8AC3E}">
        <p14:creationId xmlns:p14="http://schemas.microsoft.com/office/powerpoint/2010/main" val="271861922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hdr="0" ftr="0" dt="0"/>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Garamond" pitchFamily="18" charset="0"/>
        </a:defRPr>
      </a:lvl2pPr>
      <a:lvl3pPr algn="ctr" rtl="0" eaLnBrk="1" fontAlgn="base" hangingPunct="1">
        <a:spcBef>
          <a:spcPct val="0"/>
        </a:spcBef>
        <a:spcAft>
          <a:spcPct val="0"/>
        </a:spcAft>
        <a:defRPr sz="4000" b="1">
          <a:solidFill>
            <a:schemeClr val="tx2"/>
          </a:solidFill>
          <a:latin typeface="Garamond" pitchFamily="18" charset="0"/>
        </a:defRPr>
      </a:lvl3pPr>
      <a:lvl4pPr algn="ctr" rtl="0" eaLnBrk="1" fontAlgn="base" hangingPunct="1">
        <a:spcBef>
          <a:spcPct val="0"/>
        </a:spcBef>
        <a:spcAft>
          <a:spcPct val="0"/>
        </a:spcAft>
        <a:defRPr sz="4000" b="1">
          <a:solidFill>
            <a:schemeClr val="tx2"/>
          </a:solidFill>
          <a:latin typeface="Garamond" pitchFamily="18" charset="0"/>
        </a:defRPr>
      </a:lvl4pPr>
      <a:lvl5pPr algn="ctr" rtl="0" eaLnBrk="1" fontAlgn="base" hangingPunct="1">
        <a:spcBef>
          <a:spcPct val="0"/>
        </a:spcBef>
        <a:spcAft>
          <a:spcPct val="0"/>
        </a:spcAft>
        <a:defRPr sz="4000" b="1">
          <a:solidFill>
            <a:schemeClr val="tx2"/>
          </a:solidFill>
          <a:latin typeface="Garamond" pitchFamily="18" charset="0"/>
        </a:defRPr>
      </a:lvl5pPr>
      <a:lvl6pPr marL="457200" algn="ctr" rtl="0" eaLnBrk="1" fontAlgn="base" hangingPunct="1">
        <a:spcBef>
          <a:spcPct val="0"/>
        </a:spcBef>
        <a:spcAft>
          <a:spcPct val="0"/>
        </a:spcAft>
        <a:defRPr sz="4000" b="1">
          <a:solidFill>
            <a:schemeClr val="tx2"/>
          </a:solidFill>
          <a:latin typeface="Garamond" pitchFamily="18" charset="0"/>
        </a:defRPr>
      </a:lvl6pPr>
      <a:lvl7pPr marL="914400" algn="ctr" rtl="0" eaLnBrk="1" fontAlgn="base" hangingPunct="1">
        <a:spcBef>
          <a:spcPct val="0"/>
        </a:spcBef>
        <a:spcAft>
          <a:spcPct val="0"/>
        </a:spcAft>
        <a:defRPr sz="4000" b="1">
          <a:solidFill>
            <a:schemeClr val="tx2"/>
          </a:solidFill>
          <a:latin typeface="Garamond" pitchFamily="18" charset="0"/>
        </a:defRPr>
      </a:lvl7pPr>
      <a:lvl8pPr marL="1371600" algn="ctr" rtl="0" eaLnBrk="1" fontAlgn="base" hangingPunct="1">
        <a:spcBef>
          <a:spcPct val="0"/>
        </a:spcBef>
        <a:spcAft>
          <a:spcPct val="0"/>
        </a:spcAft>
        <a:defRPr sz="4000" b="1">
          <a:solidFill>
            <a:schemeClr val="tx2"/>
          </a:solidFill>
          <a:latin typeface="Garamond" pitchFamily="18" charset="0"/>
        </a:defRPr>
      </a:lvl8pPr>
      <a:lvl9pPr marL="1828800" algn="ctr" rtl="0" eaLnBrk="1" fontAlgn="base" hangingPunct="1">
        <a:spcBef>
          <a:spcPct val="0"/>
        </a:spcBef>
        <a:spcAft>
          <a:spcPct val="0"/>
        </a:spcAft>
        <a:defRPr sz="4000" b="1">
          <a:solidFill>
            <a:schemeClr val="tx2"/>
          </a:solidFill>
          <a:latin typeface="Garamond" pitchFamily="18" charset="0"/>
        </a:defRPr>
      </a:lvl9pPr>
    </p:titleStyle>
    <p:body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nf.aafp.org/shop/tobacco-prevention-cessation"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www.lung.org/cessationcoverage"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www.aafp.org/patient-care/public-health/tobacco-nicotine/ask-act.html" TargetMode="External"/><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hyperlink" Target="http://www.aafp.org/patient-care/public-health/tobacco-cessation/ask-act.html"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www.aafp.org/patient-care/public-health/tobacco-cessation/ask-act.html" TargetMode="External"/><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nf.aafp.org/Shop/tobacco-prevention-cessation/quitline-cards-spanish" TargetMode="External"/><Relationship Id="rId7"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hyperlink" Target="https://nf.aafp.org/Shop/tobacco-prevention-cessation/ask-and-act-lapel-pin" TargetMode="External"/><Relationship Id="rId4" Type="http://schemas.openxmlformats.org/officeDocument/2006/relationships/hyperlink" Target="https://nf.aafp.org/Shop/tobacco-prevention-cessation/quitline-cards" TargetMode="External"/><Relationship Id="rId9" Type="http://schemas.openxmlformats.org/officeDocument/2006/relationships/image" Target="../media/image8.jpg"/></Relationships>
</file>

<file path=ppt/slides/_rels/slide62.xml.rels><?xml version="1.0" encoding="UTF-8" standalone="yes"?>
<Relationships xmlns="http://schemas.openxmlformats.org/package/2006/relationships"><Relationship Id="rId3" Type="http://schemas.openxmlformats.org/officeDocument/2006/relationships/hyperlink" Target="https://nf.aafp.org/Shop/tobacco-prevention-cessation/ask-and-act-prescription-pad" TargetMode="External"/><Relationship Id="rId7" Type="http://schemas.openxmlformats.org/officeDocument/2006/relationships/image" Target="../media/image10.png"/><Relationship Id="rId2" Type="http://schemas.openxmlformats.org/officeDocument/2006/relationships/notesSlide" Target="../notesSlides/notesSlide62.xml"/><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hyperlink" Target="https://nf.aafp.org/Shop/tobacco-prevention-cessation/ask-and-act-wall-poster" TargetMode="External"/><Relationship Id="rId4" Type="http://schemas.openxmlformats.org/officeDocument/2006/relationships/image" Target="../media/image6.jpg"/></Relationships>
</file>

<file path=ppt/slides/_rels/slide6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3.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www.aafp.org/patient-care/public-health/tobacco-cessation/ask-act.html" TargetMode="External"/><Relationship Id="rId4" Type="http://schemas.openxmlformats.org/officeDocument/2006/relationships/image" Target="../media/image11.png"/></Relationships>
</file>

<file path=ppt/slides/_rels/slide6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5.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hyperlink" Target="http://www.aafp.org/patient-care/public-health/tobacco-nicotine/ask-act.html"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aafp.org/patient-care/public-health/tobacco-cessation/ask-act.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914400" y="2130425"/>
            <a:ext cx="7543800" cy="147002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Garamond"/>
              <a:buNone/>
            </a:pPr>
            <a:r>
              <a:rPr lang="en-US" sz="4300" b="1" i="0" u="none" strike="noStrike" cap="none" baseline="0" dirty="0">
                <a:solidFill>
                  <a:schemeClr val="lt1"/>
                </a:solidFill>
                <a:latin typeface="Garamond"/>
                <a:ea typeface="Garamond"/>
                <a:cs typeface="Garamond"/>
                <a:sym typeface="Garamond"/>
              </a:rPr>
              <a:t>Treating </a:t>
            </a:r>
            <a:r>
              <a:rPr lang="en-US" sz="4300" b="1" i="0" u="none" strike="noStrike" cap="none" baseline="0" dirty="0" smtClean="0">
                <a:solidFill>
                  <a:schemeClr val="lt1"/>
                </a:solidFill>
                <a:latin typeface="Garamond"/>
                <a:ea typeface="Garamond"/>
                <a:cs typeface="Garamond"/>
                <a:sym typeface="Garamond"/>
              </a:rPr>
              <a:t>Tobacco </a:t>
            </a:r>
            <a:r>
              <a:rPr lang="en-US" sz="4300" b="1" i="0" u="none" strike="noStrike" cap="none" baseline="0" dirty="0">
                <a:solidFill>
                  <a:schemeClr val="lt1"/>
                </a:solidFill>
                <a:latin typeface="Garamond"/>
                <a:ea typeface="Garamond"/>
                <a:cs typeface="Garamond"/>
                <a:sym typeface="Garamond"/>
              </a:rPr>
              <a:t>Dependence</a:t>
            </a:r>
          </a:p>
        </p:txBody>
      </p:sp>
      <p:sp>
        <p:nvSpPr>
          <p:cNvPr id="57" name="Shape 57"/>
          <p:cNvSpPr txBox="1">
            <a:spLocks noGrp="1"/>
          </p:cNvSpPr>
          <p:nvPr>
            <p:ph type="subTitle" idx="1"/>
          </p:nvPr>
        </p:nvSpPr>
        <p:spPr>
          <a:xfrm>
            <a:off x="1143000" y="3429000"/>
            <a:ext cx="7162799" cy="10667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Garamond"/>
              <a:buNone/>
            </a:pPr>
            <a:r>
              <a:rPr lang="en-US" sz="2600" b="0" i="0" u="none" strike="noStrike" cap="none" baseline="0" dirty="0" smtClean="0">
                <a:solidFill>
                  <a:schemeClr val="lt1"/>
                </a:solidFill>
                <a:latin typeface="Garamond"/>
                <a:ea typeface="Garamond"/>
                <a:cs typeface="Garamond"/>
                <a:sym typeface="Garamond"/>
              </a:rPr>
              <a:t>Ask </a:t>
            </a:r>
            <a:r>
              <a:rPr lang="en-US" sz="2600" b="0" i="0" u="none" strike="noStrike" cap="none" baseline="0" dirty="0">
                <a:solidFill>
                  <a:schemeClr val="lt1"/>
                </a:solidFill>
                <a:latin typeface="Garamond"/>
                <a:ea typeface="Garamond"/>
                <a:cs typeface="Garamond"/>
                <a:sym typeface="Garamond"/>
              </a:rPr>
              <a:t>your patients about tobacco use</a:t>
            </a:r>
          </a:p>
          <a:p>
            <a:pPr marL="0" marR="0" lvl="0" indent="0" algn="ctr" rtl="0">
              <a:lnSpc>
                <a:spcPct val="100000"/>
              </a:lnSpc>
              <a:spcBef>
                <a:spcPts val="520"/>
              </a:spcBef>
              <a:spcAft>
                <a:spcPts val="0"/>
              </a:spcAft>
              <a:buClr>
                <a:schemeClr val="lt1"/>
              </a:buClr>
              <a:buSzPct val="25000"/>
              <a:buFont typeface="Garamond"/>
              <a:buNone/>
            </a:pPr>
            <a:r>
              <a:rPr lang="en-US" sz="2600" b="0" i="0" u="none" strike="noStrike" cap="none" baseline="0" dirty="0" smtClean="0">
                <a:solidFill>
                  <a:schemeClr val="lt1"/>
                </a:solidFill>
                <a:latin typeface="Garamond"/>
                <a:ea typeface="Garamond"/>
                <a:cs typeface="Garamond"/>
                <a:sym typeface="Garamond"/>
              </a:rPr>
              <a:t>Act </a:t>
            </a:r>
            <a:r>
              <a:rPr lang="en-US" sz="2600" b="0" i="0" u="none" strike="noStrike" cap="none" baseline="0" dirty="0">
                <a:solidFill>
                  <a:schemeClr val="lt1"/>
                </a:solidFill>
                <a:latin typeface="Garamond"/>
                <a:ea typeface="Garamond"/>
                <a:cs typeface="Garamond"/>
                <a:sym typeface="Garamond"/>
              </a:rPr>
              <a:t>to help them quit</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762000" y="274637"/>
            <a:ext cx="79247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System Changes</a:t>
            </a:r>
          </a:p>
        </p:txBody>
      </p:sp>
      <p:sp>
        <p:nvSpPr>
          <p:cNvPr id="114" name="Shape 114"/>
          <p:cNvSpPr txBox="1">
            <a:spLocks noGrp="1"/>
          </p:cNvSpPr>
          <p:nvPr>
            <p:ph type="body" idx="1"/>
          </p:nvPr>
        </p:nvSpPr>
        <p:spPr>
          <a:xfrm>
            <a:off x="762000" y="1524000"/>
            <a:ext cx="7924799" cy="2286000"/>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Offer tobacco cessation group </a:t>
            </a:r>
            <a:r>
              <a:rPr lang="en-US" sz="3000" b="0" i="0" u="none" strike="noStrike" cap="none" baseline="0" dirty="0" smtClean="0">
                <a:solidFill>
                  <a:schemeClr val="dk2"/>
                </a:solidFill>
                <a:latin typeface="Arial"/>
                <a:ea typeface="Arial"/>
                <a:cs typeface="Arial"/>
                <a:sym typeface="Arial"/>
              </a:rPr>
              <a:t>visits</a:t>
            </a:r>
            <a:endParaRPr lang="en-US" sz="3000" b="0" i="0" u="none" strike="noStrike" cap="none" baseline="0" dirty="0">
              <a:solidFill>
                <a:schemeClr val="dk2"/>
              </a:solidFill>
              <a:latin typeface="Arial"/>
              <a:ea typeface="Arial"/>
              <a:cs typeface="Arial"/>
              <a:sym typeface="Arial"/>
            </a:endParaRP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Maintain tobacco cessation patient </a:t>
            </a:r>
            <a:r>
              <a:rPr lang="en-US" sz="3000" b="0" i="0" u="none" strike="noStrike" cap="none" baseline="0" dirty="0" smtClean="0">
                <a:solidFill>
                  <a:schemeClr val="dk2"/>
                </a:solidFill>
                <a:latin typeface="Arial"/>
                <a:ea typeface="Arial"/>
                <a:cs typeface="Arial"/>
                <a:sym typeface="Arial"/>
              </a:rPr>
              <a:t>registry</a:t>
            </a:r>
            <a:endParaRPr lang="en-US" sz="3000" b="0" i="0" u="none" strike="noStrike" cap="none" baseline="0" dirty="0">
              <a:solidFill>
                <a:schemeClr val="dk2"/>
              </a:solidFill>
              <a:latin typeface="Arial"/>
              <a:ea typeface="Arial"/>
              <a:cs typeface="Arial"/>
              <a:sym typeface="Arial"/>
            </a:endParaRP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Follow up with patients after their tobacco quit </a:t>
            </a:r>
            <a:r>
              <a:rPr lang="en-US" sz="3000" b="0" i="0" u="none" strike="noStrike" cap="none" baseline="0" dirty="0" smtClean="0">
                <a:solidFill>
                  <a:schemeClr val="dk2"/>
                </a:solidFill>
                <a:latin typeface="Arial"/>
                <a:ea typeface="Arial"/>
                <a:cs typeface="Arial"/>
                <a:sym typeface="Arial"/>
              </a:rPr>
              <a:t>date</a:t>
            </a:r>
            <a:endParaRPr lang="en-US" sz="3000" b="0" i="0" u="none" strike="noStrike" cap="none" baseline="0" dirty="0">
              <a:solidFill>
                <a:schemeClr val="dk2"/>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722312" y="4406900"/>
            <a:ext cx="7772400" cy="13620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COUNSELING</a:t>
            </a:r>
          </a:p>
        </p:txBody>
      </p:sp>
      <p:sp>
        <p:nvSpPr>
          <p:cNvPr id="3" name="Shape 100"/>
          <p:cNvSpPr txBox="1">
            <a:spLocks noGrp="1"/>
          </p:cNvSpPr>
          <p:nvPr>
            <p:ph type="body" idx="1"/>
          </p:nvPr>
        </p:nvSpPr>
        <p:spPr>
          <a:xfrm>
            <a:off x="722312" y="2906711"/>
            <a:ext cx="7772400" cy="1500187"/>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US" sz="2000" b="0" i="0" u="none" strike="noStrike" cap="none" baseline="0" dirty="0" smtClean="0">
                <a:solidFill>
                  <a:schemeClr val="dk2"/>
                </a:solidFill>
                <a:latin typeface="Arial"/>
                <a:ea typeface="Arial"/>
                <a:cs typeface="Arial"/>
                <a:sym typeface="Arial"/>
              </a:rPr>
              <a:t>Motivating Patients to Quit Tobacco Use</a:t>
            </a:r>
            <a:endParaRPr lang="en-US" sz="2000" b="0" i="0" u="none" strike="noStrike" cap="none" baseline="0" dirty="0">
              <a:solidFill>
                <a:schemeClr val="dk2"/>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685800" y="381000"/>
            <a:ext cx="80010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Reasons Patients </a:t>
            </a:r>
            <a:r>
              <a:rPr lang="en-US" sz="4000" b="1" i="0" u="none" strike="noStrike" cap="none" baseline="0" dirty="0" smtClean="0">
                <a:solidFill>
                  <a:schemeClr val="dk2"/>
                </a:solidFill>
                <a:latin typeface="Garamond"/>
                <a:ea typeface="Garamond"/>
                <a:cs typeface="Garamond"/>
                <a:sym typeface="Garamond"/>
              </a:rPr>
              <a:t>Are Unwilling to Quit Tobacco Use</a:t>
            </a:r>
            <a:endParaRPr lang="en-US" sz="4000" b="1" i="0" u="none" strike="noStrike" cap="none" baseline="0" dirty="0">
              <a:solidFill>
                <a:schemeClr val="dk2"/>
              </a:solidFill>
              <a:latin typeface="Garamond"/>
              <a:ea typeface="Garamond"/>
              <a:cs typeface="Garamond"/>
              <a:sym typeface="Garamond"/>
            </a:endParaRPr>
          </a:p>
        </p:txBody>
      </p:sp>
      <p:sp>
        <p:nvSpPr>
          <p:cNvPr id="128" name="Shape 128"/>
          <p:cNvSpPr txBox="1">
            <a:spLocks noGrp="1"/>
          </p:cNvSpPr>
          <p:nvPr>
            <p:ph type="body" idx="1"/>
          </p:nvPr>
        </p:nvSpPr>
        <p:spPr>
          <a:xfrm>
            <a:off x="533400" y="1752600"/>
            <a:ext cx="8153399" cy="2743199"/>
          </a:xfrm>
          <a:prstGeom prst="rect">
            <a:avLst/>
          </a:prstGeom>
          <a:noFill/>
          <a:ln>
            <a:noFill/>
          </a:ln>
        </p:spPr>
        <p:txBody>
          <a:bodyPr lIns="91425" tIns="45700" rIns="91425" bIns="45700" anchor="t" anchorCtr="0">
            <a:noAutofit/>
          </a:bodyPr>
          <a:lstStyle/>
          <a:p>
            <a:pPr marL="566737" marR="0" lvl="1" indent="-401637"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Lack information about harmful effects </a:t>
            </a:r>
            <a:r>
              <a:rPr lang="en-US" sz="3000" b="0" i="0" u="none" strike="noStrike" cap="none" baseline="0" dirty="0" smtClean="0">
                <a:solidFill>
                  <a:schemeClr val="dk2"/>
                </a:solidFill>
                <a:latin typeface="Arial"/>
                <a:ea typeface="Arial"/>
                <a:cs typeface="Arial"/>
                <a:sym typeface="Arial"/>
              </a:rPr>
              <a:t>of tobacco use or </a:t>
            </a:r>
            <a:r>
              <a:rPr lang="en-US" sz="3000" b="0" i="0" u="none" strike="noStrike" cap="none" baseline="0" dirty="0">
                <a:solidFill>
                  <a:schemeClr val="dk2"/>
                </a:solidFill>
                <a:latin typeface="Arial"/>
                <a:ea typeface="Arial"/>
                <a:cs typeface="Arial"/>
                <a:sym typeface="Arial"/>
              </a:rPr>
              <a:t>benefits of quitting</a:t>
            </a:r>
          </a:p>
          <a:p>
            <a:pPr marL="566737" marR="0" lvl="1" indent="-401637"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Lack financial resources</a:t>
            </a:r>
          </a:p>
          <a:p>
            <a:pPr marL="566737" marR="0" lvl="1" indent="-401637"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Have fears or concerns about quitting</a:t>
            </a:r>
          </a:p>
          <a:p>
            <a:pPr marL="566737" marR="0" lvl="1" indent="-401637"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Think they cannot quit</a:t>
            </a:r>
          </a:p>
          <a:p>
            <a:pPr marL="342900" marR="0" lvl="0" indent="-152400" algn="l" rtl="0">
              <a:spcBef>
                <a:spcPts val="600"/>
              </a:spcBef>
              <a:spcAft>
                <a:spcPts val="0"/>
              </a:spcAft>
              <a:buClr>
                <a:schemeClr val="dk2"/>
              </a:buClr>
              <a:buFont typeface="Arial"/>
              <a:buNone/>
            </a:pPr>
            <a:endParaRPr sz="3000" b="0" i="0" u="none" strike="noStrike" cap="none" baseline="0" dirty="0">
              <a:solidFill>
                <a:schemeClr val="dk2"/>
              </a:solidFill>
              <a:latin typeface="Arial"/>
              <a:ea typeface="Arial"/>
              <a:cs typeface="Arial"/>
              <a:sym typeface="Arial"/>
            </a:endParaRPr>
          </a:p>
        </p:txBody>
      </p:sp>
      <p:sp>
        <p:nvSpPr>
          <p:cNvPr id="129" name="Shape 129"/>
          <p:cNvSpPr txBox="1"/>
          <p:nvPr/>
        </p:nvSpPr>
        <p:spPr>
          <a:xfrm>
            <a:off x="1828800" y="5897562"/>
            <a:ext cx="7092949" cy="27463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USPHS </a:t>
            </a:r>
            <a:r>
              <a:rPr lang="en-US" sz="1200" b="0" i="0" u="none" strike="noStrike" cap="none" baseline="0" dirty="0">
                <a:solidFill>
                  <a:schemeClr val="dk1"/>
                </a:solidFill>
                <a:latin typeface="Arial"/>
                <a:ea typeface="Arial"/>
                <a:cs typeface="Arial"/>
                <a:sym typeface="Arial"/>
              </a:rPr>
              <a:t>Clinical Practice Guideline: </a:t>
            </a:r>
            <a:r>
              <a:rPr lang="en-US" sz="1200" b="0" i="1" u="none" strike="noStrike" cap="none" baseline="0" dirty="0">
                <a:solidFill>
                  <a:schemeClr val="dk1"/>
                </a:solidFill>
                <a:latin typeface="Arial"/>
                <a:ea typeface="Arial"/>
                <a:cs typeface="Arial"/>
                <a:sym typeface="Arial"/>
              </a:rPr>
              <a:t>Treating Tobacco Use and Dependence: 2008 Update</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762000" y="274637"/>
            <a:ext cx="76199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Brief Interventions</a:t>
            </a:r>
          </a:p>
        </p:txBody>
      </p:sp>
      <p:sp>
        <p:nvSpPr>
          <p:cNvPr id="136" name="Shape 136"/>
          <p:cNvSpPr txBox="1">
            <a:spLocks noGrp="1"/>
          </p:cNvSpPr>
          <p:nvPr>
            <p:ph type="body" idx="1"/>
          </p:nvPr>
        </p:nvSpPr>
        <p:spPr>
          <a:xfrm>
            <a:off x="762000" y="1371600"/>
            <a:ext cx="7772400" cy="3276600"/>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smtClean="0">
                <a:solidFill>
                  <a:schemeClr val="dk2"/>
                </a:solidFill>
                <a:latin typeface="Arial"/>
                <a:ea typeface="Arial"/>
                <a:cs typeface="Arial"/>
                <a:sym typeface="Arial"/>
              </a:rPr>
              <a:t>Do </a:t>
            </a:r>
            <a:r>
              <a:rPr lang="en-US" sz="3000" b="0" i="0" u="none" strike="noStrike" cap="none" baseline="0" dirty="0">
                <a:solidFill>
                  <a:schemeClr val="dk2"/>
                </a:solidFill>
                <a:latin typeface="Arial"/>
                <a:ea typeface="Arial"/>
                <a:cs typeface="Arial"/>
                <a:sym typeface="Arial"/>
              </a:rPr>
              <a:t>not have to be delivered by </a:t>
            </a:r>
            <a:r>
              <a:rPr lang="en-US" sz="3000" b="0" i="0" u="none" strike="noStrike" cap="none" baseline="0" dirty="0" smtClean="0">
                <a:solidFill>
                  <a:schemeClr val="dk2"/>
                </a:solidFill>
                <a:latin typeface="Arial"/>
                <a:ea typeface="Arial"/>
                <a:cs typeface="Arial"/>
                <a:sym typeface="Arial"/>
              </a:rPr>
              <a:t>physician</a:t>
            </a:r>
            <a:endParaRPr lang="en-US" sz="3000" b="0" i="0" u="none" strike="noStrike" cap="none" baseline="0" dirty="0">
              <a:solidFill>
                <a:schemeClr val="dk2"/>
              </a:solidFill>
              <a:latin typeface="Arial"/>
              <a:ea typeface="Arial"/>
              <a:cs typeface="Arial"/>
              <a:sym typeface="Arial"/>
            </a:endParaRP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Electronic patient databases, tobacco user registries, and real-time clinical care prompts provide opportunities to fit brief interventions into a busy </a:t>
            </a:r>
            <a:r>
              <a:rPr lang="en-US" sz="3000" b="0" i="0" u="none" strike="noStrike" cap="none" baseline="0" dirty="0" smtClean="0">
                <a:solidFill>
                  <a:schemeClr val="dk2"/>
                </a:solidFill>
                <a:latin typeface="Arial"/>
                <a:ea typeface="Arial"/>
                <a:cs typeface="Arial"/>
                <a:sym typeface="Arial"/>
              </a:rPr>
              <a:t>practice.</a:t>
            </a:r>
            <a:endParaRPr lang="en-US" sz="3000" b="0" i="0" u="none" strike="noStrike" cap="none" baseline="0" dirty="0">
              <a:solidFill>
                <a:schemeClr val="dk2"/>
              </a:solidFill>
              <a:latin typeface="Arial"/>
              <a:ea typeface="Arial"/>
              <a:cs typeface="Arial"/>
              <a:sym typeface="Arial"/>
            </a:endParaRPr>
          </a:p>
        </p:txBody>
      </p:sp>
      <p:sp>
        <p:nvSpPr>
          <p:cNvPr id="137" name="Shape 137"/>
          <p:cNvSpPr txBox="1"/>
          <p:nvPr/>
        </p:nvSpPr>
        <p:spPr>
          <a:xfrm>
            <a:off x="2209800" y="5897562"/>
            <a:ext cx="6711949" cy="27463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USPHS </a:t>
            </a:r>
            <a:r>
              <a:rPr lang="en-US" sz="1200" b="0" i="0" u="none" strike="noStrike" cap="none" baseline="0" dirty="0">
                <a:solidFill>
                  <a:schemeClr val="dk1"/>
                </a:solidFill>
                <a:latin typeface="Arial"/>
                <a:ea typeface="Arial"/>
                <a:cs typeface="Arial"/>
                <a:sym typeface="Arial"/>
              </a:rPr>
              <a:t>Clinical Practice Guideline: </a:t>
            </a:r>
            <a:r>
              <a:rPr lang="en-US" sz="1200" b="0" i="1" u="none" strike="noStrike" cap="none" baseline="0" dirty="0">
                <a:solidFill>
                  <a:schemeClr val="dk1"/>
                </a:solidFill>
                <a:latin typeface="Arial"/>
                <a:ea typeface="Arial"/>
                <a:cs typeface="Arial"/>
                <a:sym typeface="Arial"/>
              </a:rPr>
              <a:t>Treating Tobacco Use and Dependence: 2008 Update</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990600" y="274637"/>
            <a:ext cx="76961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Brief Interventions</a:t>
            </a:r>
          </a:p>
        </p:txBody>
      </p:sp>
      <p:sp>
        <p:nvSpPr>
          <p:cNvPr id="144" name="Shape 144"/>
          <p:cNvSpPr txBox="1">
            <a:spLocks noGrp="1"/>
          </p:cNvSpPr>
          <p:nvPr>
            <p:ph type="body" idx="1"/>
          </p:nvPr>
        </p:nvSpPr>
        <p:spPr>
          <a:xfrm>
            <a:off x="914400" y="1371600"/>
            <a:ext cx="7696199" cy="3733799"/>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Minimal interventions lasting less than </a:t>
            </a:r>
            <a:r>
              <a:rPr lang="en-US" sz="3000" b="0" i="0" u="none" strike="noStrike" cap="none" baseline="0" dirty="0" smtClean="0">
                <a:solidFill>
                  <a:schemeClr val="dk2"/>
                </a:solidFill>
                <a:latin typeface="Arial"/>
                <a:ea typeface="Arial"/>
                <a:cs typeface="Arial"/>
                <a:sym typeface="Arial"/>
              </a:rPr>
              <a:t>3</a:t>
            </a:r>
            <a:r>
              <a:rPr lang="en-US" sz="3000" b="0" i="0" u="none" strike="noStrike" cap="none" dirty="0" smtClean="0">
                <a:solidFill>
                  <a:schemeClr val="dk2"/>
                </a:solidFill>
                <a:latin typeface="Arial"/>
                <a:ea typeface="Arial"/>
                <a:cs typeface="Arial"/>
                <a:sym typeface="Arial"/>
              </a:rPr>
              <a:t> </a:t>
            </a:r>
            <a:r>
              <a:rPr lang="en-US" sz="3000" b="0" i="0" u="none" strike="noStrike" cap="none" baseline="0" dirty="0" smtClean="0">
                <a:solidFill>
                  <a:schemeClr val="dk2"/>
                </a:solidFill>
                <a:latin typeface="Arial"/>
                <a:ea typeface="Arial"/>
                <a:cs typeface="Arial"/>
                <a:sym typeface="Arial"/>
              </a:rPr>
              <a:t>minutes </a:t>
            </a:r>
            <a:r>
              <a:rPr lang="en-US" sz="3000" b="0" i="0" u="none" strike="noStrike" cap="none" baseline="0" dirty="0">
                <a:solidFill>
                  <a:schemeClr val="dk2"/>
                </a:solidFill>
                <a:latin typeface="Arial"/>
                <a:ea typeface="Arial"/>
                <a:cs typeface="Arial"/>
                <a:sym typeface="Arial"/>
              </a:rPr>
              <a:t>increase overall tobacco abstinence </a:t>
            </a:r>
            <a:r>
              <a:rPr lang="en-US" sz="3000" b="0" i="0" u="none" strike="noStrike" cap="none" baseline="0" dirty="0" smtClean="0">
                <a:solidFill>
                  <a:schemeClr val="dk2"/>
                </a:solidFill>
                <a:latin typeface="Arial"/>
                <a:ea typeface="Arial"/>
                <a:cs typeface="Arial"/>
                <a:sym typeface="Arial"/>
              </a:rPr>
              <a:t>rates.</a:t>
            </a:r>
            <a:endParaRPr lang="en-US" sz="3000" b="0" i="0" u="none" strike="noStrike" cap="none" baseline="0" dirty="0">
              <a:solidFill>
                <a:schemeClr val="dk2"/>
              </a:solidFill>
              <a:latin typeface="Arial"/>
              <a:ea typeface="Arial"/>
              <a:cs typeface="Arial"/>
              <a:sym typeface="Arial"/>
            </a:endParaRP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Every tobacco user should be offered minimal intervention, whether or not the </a:t>
            </a:r>
            <a:r>
              <a:rPr lang="en-US" sz="3000" b="0" i="0" u="none" strike="noStrike" cap="none" baseline="0" dirty="0" smtClean="0">
                <a:solidFill>
                  <a:schemeClr val="dk2"/>
                </a:solidFill>
                <a:latin typeface="Arial"/>
                <a:ea typeface="Arial"/>
                <a:cs typeface="Arial"/>
                <a:sym typeface="Arial"/>
              </a:rPr>
              <a:t>patient</a:t>
            </a:r>
            <a:r>
              <a:rPr lang="en-US" sz="3000" b="0" i="0" u="none" strike="noStrike" cap="none" dirty="0" smtClean="0">
                <a:solidFill>
                  <a:schemeClr val="dk2"/>
                </a:solidFill>
                <a:latin typeface="Arial"/>
                <a:ea typeface="Arial"/>
                <a:cs typeface="Arial"/>
                <a:sym typeface="Arial"/>
              </a:rPr>
              <a:t> </a:t>
            </a:r>
            <a:r>
              <a:rPr lang="en-US" sz="3000" b="0" i="0" u="none" strike="noStrike" cap="none" baseline="0" dirty="0" smtClean="0">
                <a:solidFill>
                  <a:schemeClr val="dk2"/>
                </a:solidFill>
                <a:latin typeface="Arial"/>
                <a:ea typeface="Arial"/>
                <a:cs typeface="Arial"/>
                <a:sym typeface="Arial"/>
              </a:rPr>
              <a:t>is </a:t>
            </a:r>
            <a:r>
              <a:rPr lang="en-US" sz="3000" b="0" i="0" u="none" strike="noStrike" cap="none" baseline="0" dirty="0">
                <a:solidFill>
                  <a:schemeClr val="dk2"/>
                </a:solidFill>
                <a:latin typeface="Arial"/>
                <a:ea typeface="Arial"/>
                <a:cs typeface="Arial"/>
                <a:sym typeface="Arial"/>
              </a:rPr>
              <a:t>referred to an intensive </a:t>
            </a:r>
            <a:r>
              <a:rPr lang="en-US" sz="3000" b="0" i="0" u="none" strike="noStrike" cap="none" baseline="0" dirty="0" smtClean="0">
                <a:solidFill>
                  <a:schemeClr val="dk2"/>
                </a:solidFill>
                <a:latin typeface="Arial"/>
                <a:ea typeface="Arial"/>
                <a:cs typeface="Arial"/>
                <a:sym typeface="Arial"/>
              </a:rPr>
              <a:t>intervention</a:t>
            </a:r>
            <a:r>
              <a:rPr lang="en-US" sz="3000" dirty="0" smtClean="0">
                <a:solidFill>
                  <a:schemeClr val="dk2"/>
                </a:solidFill>
              </a:rPr>
              <a:t>.</a:t>
            </a:r>
          </a:p>
          <a:p>
            <a:pPr marL="342900" marR="0" lvl="0" indent="-342900" algn="r" rtl="0">
              <a:lnSpc>
                <a:spcPct val="100000"/>
              </a:lnSpc>
              <a:spcBef>
                <a:spcPts val="1200"/>
              </a:spcBef>
              <a:spcAft>
                <a:spcPts val="0"/>
              </a:spcAft>
              <a:buClr>
                <a:schemeClr val="dk2"/>
              </a:buClr>
              <a:buSzPct val="25000"/>
              <a:buFont typeface="Arial"/>
              <a:buNone/>
            </a:pPr>
            <a:endParaRPr lang="en-US" sz="1400" b="0" i="0" u="none" strike="noStrike" cap="none" baseline="0" dirty="0">
              <a:solidFill>
                <a:schemeClr val="dk2"/>
              </a:solidFill>
              <a:latin typeface="Arial"/>
              <a:ea typeface="Arial"/>
              <a:cs typeface="Arial"/>
              <a:sym typeface="Arial"/>
            </a:endParaRPr>
          </a:p>
        </p:txBody>
      </p:sp>
      <p:sp>
        <p:nvSpPr>
          <p:cNvPr id="145" name="Shape 145"/>
          <p:cNvSpPr txBox="1"/>
          <p:nvPr/>
        </p:nvSpPr>
        <p:spPr>
          <a:xfrm>
            <a:off x="1981200" y="5902325"/>
            <a:ext cx="6711949" cy="27463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USPHS </a:t>
            </a:r>
            <a:r>
              <a:rPr lang="en-US" sz="1200" b="0" i="0" u="none" strike="noStrike" cap="none" baseline="0" dirty="0">
                <a:solidFill>
                  <a:schemeClr val="dk1"/>
                </a:solidFill>
                <a:latin typeface="Arial"/>
                <a:ea typeface="Arial"/>
                <a:cs typeface="Arial"/>
                <a:sym typeface="Arial"/>
              </a:rPr>
              <a:t>Clinical Practice Guideline: </a:t>
            </a:r>
            <a:r>
              <a:rPr lang="en-US" sz="1200" b="0" i="1" u="none" strike="noStrike" cap="none" baseline="0" dirty="0">
                <a:solidFill>
                  <a:schemeClr val="dk1"/>
                </a:solidFill>
                <a:latin typeface="Arial"/>
                <a:ea typeface="Arial"/>
                <a:cs typeface="Arial"/>
                <a:sym typeface="Arial"/>
              </a:rPr>
              <a:t>Treating Tobacco Use and Dependence: 2008 Update</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914400" y="274637"/>
            <a:ext cx="75438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Brief Interventions</a:t>
            </a:r>
          </a:p>
        </p:txBody>
      </p:sp>
      <p:sp>
        <p:nvSpPr>
          <p:cNvPr id="152" name="Shape 152"/>
          <p:cNvSpPr txBox="1">
            <a:spLocks noGrp="1"/>
          </p:cNvSpPr>
          <p:nvPr>
            <p:ph type="body" idx="1"/>
          </p:nvPr>
        </p:nvSpPr>
        <p:spPr>
          <a:xfrm>
            <a:off x="762000" y="1447800"/>
            <a:ext cx="7772400" cy="2743199"/>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Even when patients are not willing to make a quit attempt, </a:t>
            </a:r>
            <a:r>
              <a:rPr lang="en-US" sz="3000" b="0" i="0" u="none" strike="noStrike" cap="none" baseline="0" dirty="0" smtClean="0">
                <a:solidFill>
                  <a:schemeClr val="dk2"/>
                </a:solidFill>
                <a:latin typeface="Arial"/>
                <a:ea typeface="Arial"/>
                <a:cs typeface="Arial"/>
                <a:sym typeface="Arial"/>
              </a:rPr>
              <a:t>physician-delivered </a:t>
            </a:r>
            <a:r>
              <a:rPr lang="en-US" sz="3000" b="0" i="0" u="none" strike="noStrike" cap="none" baseline="0" dirty="0">
                <a:solidFill>
                  <a:schemeClr val="dk2"/>
                </a:solidFill>
                <a:latin typeface="Arial"/>
                <a:ea typeface="Arial"/>
                <a:cs typeface="Arial"/>
                <a:sym typeface="Arial"/>
              </a:rPr>
              <a:t>brief interventions enhance motivation and increase the likelihood of future quit </a:t>
            </a:r>
            <a:r>
              <a:rPr lang="en-US" sz="3000" b="0" i="0" u="none" strike="noStrike" cap="none" baseline="0" dirty="0" smtClean="0">
                <a:solidFill>
                  <a:schemeClr val="dk2"/>
                </a:solidFill>
                <a:latin typeface="Arial"/>
                <a:ea typeface="Arial"/>
                <a:cs typeface="Arial"/>
                <a:sym typeface="Arial"/>
              </a:rPr>
              <a:t>attempts.</a:t>
            </a:r>
            <a:endParaRPr lang="en-US" sz="3000" b="0" i="0" u="none" strike="noStrike" cap="none" baseline="0" dirty="0">
              <a:solidFill>
                <a:schemeClr val="dk2"/>
              </a:solidFill>
              <a:latin typeface="Arial"/>
              <a:ea typeface="Arial"/>
              <a:cs typeface="Arial"/>
              <a:sym typeface="Arial"/>
            </a:endParaRPr>
          </a:p>
        </p:txBody>
      </p:sp>
      <p:sp>
        <p:nvSpPr>
          <p:cNvPr id="153" name="Shape 153"/>
          <p:cNvSpPr txBox="1"/>
          <p:nvPr/>
        </p:nvSpPr>
        <p:spPr>
          <a:xfrm>
            <a:off x="2209800" y="5897562"/>
            <a:ext cx="6711949" cy="27463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USPHS </a:t>
            </a:r>
            <a:r>
              <a:rPr lang="en-US" sz="1200" b="0" i="0" u="none" strike="noStrike" cap="none" baseline="0" dirty="0">
                <a:solidFill>
                  <a:schemeClr val="dk1"/>
                </a:solidFill>
                <a:latin typeface="Arial"/>
                <a:ea typeface="Arial"/>
                <a:cs typeface="Arial"/>
                <a:sym typeface="Arial"/>
              </a:rPr>
              <a:t>Clinical Practice Guideline: </a:t>
            </a:r>
            <a:r>
              <a:rPr lang="en-US" sz="1200" b="0" i="1" u="none" strike="noStrike" cap="none" baseline="0" dirty="0">
                <a:solidFill>
                  <a:schemeClr val="dk1"/>
                </a:solidFill>
                <a:latin typeface="Arial"/>
                <a:ea typeface="Arial"/>
                <a:cs typeface="Arial"/>
                <a:sym typeface="Arial"/>
              </a:rPr>
              <a:t>Treating Tobacco Use and Dependence: 2008 Update</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762000" y="274637"/>
            <a:ext cx="79247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Principles for Motivational Interviewing</a:t>
            </a:r>
          </a:p>
        </p:txBody>
      </p:sp>
      <p:sp>
        <p:nvSpPr>
          <p:cNvPr id="160" name="Shape 160"/>
          <p:cNvSpPr txBox="1">
            <a:spLocks noGrp="1"/>
          </p:cNvSpPr>
          <p:nvPr>
            <p:ph type="body" idx="1"/>
          </p:nvPr>
        </p:nvSpPr>
        <p:spPr>
          <a:xfrm>
            <a:off x="762000" y="1600200"/>
            <a:ext cx="7696199" cy="3886200"/>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Express empathy</a:t>
            </a: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Develop discrepancy</a:t>
            </a: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Roll with resistance</a:t>
            </a: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Support self-efficacy</a:t>
            </a:r>
          </a:p>
          <a:p>
            <a:pPr marL="342900" marR="0" lvl="0" indent="-139700" algn="l" rtl="0">
              <a:lnSpc>
                <a:spcPct val="100000"/>
              </a:lnSpc>
              <a:spcBef>
                <a:spcPts val="640"/>
              </a:spcBef>
              <a:spcAft>
                <a:spcPts val="0"/>
              </a:spcAft>
              <a:buClr>
                <a:schemeClr val="dk2"/>
              </a:buClr>
              <a:buFont typeface="Arial"/>
              <a:buNone/>
            </a:pPr>
            <a:endParaRPr sz="3200" b="0" i="0" u="none" strike="noStrike" cap="none" baseline="0" dirty="0">
              <a:solidFill>
                <a:schemeClr val="dk2"/>
              </a:solidFill>
              <a:latin typeface="Arial"/>
              <a:ea typeface="Arial"/>
              <a:cs typeface="Arial"/>
              <a:sym typeface="Arial"/>
            </a:endParaRPr>
          </a:p>
          <a:p>
            <a:pPr marL="342900" marR="0" lvl="0" indent="-342900" algn="ctr" rtl="0">
              <a:lnSpc>
                <a:spcPct val="100000"/>
              </a:lnSpc>
              <a:spcBef>
                <a:spcPts val="480"/>
              </a:spcBef>
              <a:spcAft>
                <a:spcPts val="0"/>
              </a:spcAft>
              <a:buClr>
                <a:schemeClr val="dk2"/>
              </a:buClr>
              <a:buSzPct val="25000"/>
              <a:buFont typeface="Arial"/>
              <a:buNone/>
            </a:pPr>
            <a:r>
              <a:rPr lang="en-US" sz="2400" b="0" i="0" u="none" strike="noStrike" cap="none" baseline="0" dirty="0">
                <a:solidFill>
                  <a:schemeClr val="dk2"/>
                </a:solidFill>
                <a:latin typeface="Arial"/>
                <a:ea typeface="Arial"/>
                <a:cs typeface="Arial"/>
                <a:sym typeface="Arial"/>
              </a:rPr>
              <a:t>Motivational interviewing is effective in</a:t>
            </a:r>
          </a:p>
          <a:p>
            <a:pPr marL="1146175" marR="0" lvl="0" indent="-1146175" algn="l" rtl="0">
              <a:lnSpc>
                <a:spcPct val="100000"/>
              </a:lnSpc>
              <a:spcBef>
                <a:spcPts val="480"/>
              </a:spcBef>
              <a:spcAft>
                <a:spcPts val="0"/>
              </a:spcAft>
              <a:buClr>
                <a:schemeClr val="dk2"/>
              </a:buClr>
              <a:buSzPct val="25000"/>
              <a:buFont typeface="Arial"/>
              <a:buNone/>
            </a:pPr>
            <a:r>
              <a:rPr lang="en-US" sz="2400" b="0" i="0" u="none" strike="noStrike" cap="none" baseline="0" dirty="0" smtClean="0">
                <a:solidFill>
                  <a:schemeClr val="dk2"/>
                </a:solidFill>
                <a:latin typeface="Arial"/>
                <a:ea typeface="Arial"/>
                <a:cs typeface="Arial"/>
                <a:sym typeface="Arial"/>
              </a:rPr>
              <a:t>	increasing </a:t>
            </a:r>
            <a:r>
              <a:rPr lang="en-US" sz="2400" b="0" i="0" u="none" strike="noStrike" cap="none" baseline="0" dirty="0">
                <a:solidFill>
                  <a:schemeClr val="dk2"/>
                </a:solidFill>
                <a:latin typeface="Arial"/>
                <a:ea typeface="Arial"/>
                <a:cs typeface="Arial"/>
                <a:sym typeface="Arial"/>
              </a:rPr>
              <a:t>future quit </a:t>
            </a:r>
            <a:r>
              <a:rPr lang="en-US" sz="2400" b="0" i="0" u="none" strike="noStrike" cap="none" baseline="0" dirty="0" smtClean="0">
                <a:solidFill>
                  <a:schemeClr val="dk2"/>
                </a:solidFill>
                <a:latin typeface="Arial"/>
                <a:ea typeface="Arial"/>
                <a:cs typeface="Arial"/>
                <a:sym typeface="Arial"/>
              </a:rPr>
              <a:t>attempts.</a:t>
            </a:r>
            <a:endParaRPr lang="en-US" sz="2400" b="0" i="0" u="none" strike="noStrike" cap="none" baseline="0" dirty="0">
              <a:solidFill>
                <a:schemeClr val="dk2"/>
              </a:solidFill>
              <a:latin typeface="Arial"/>
              <a:ea typeface="Arial"/>
              <a:cs typeface="Arial"/>
              <a:sym typeface="Arial"/>
            </a:endParaRPr>
          </a:p>
        </p:txBody>
      </p:sp>
      <p:sp>
        <p:nvSpPr>
          <p:cNvPr id="161" name="Shape 161"/>
          <p:cNvSpPr txBox="1"/>
          <p:nvPr/>
        </p:nvSpPr>
        <p:spPr>
          <a:xfrm>
            <a:off x="2209800" y="5897562"/>
            <a:ext cx="6711949" cy="27463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USPHS </a:t>
            </a:r>
            <a:r>
              <a:rPr lang="en-US" sz="1200" b="0" i="0" u="none" strike="noStrike" cap="none" baseline="0" dirty="0">
                <a:solidFill>
                  <a:schemeClr val="dk1"/>
                </a:solidFill>
                <a:latin typeface="Arial"/>
                <a:ea typeface="Arial"/>
                <a:cs typeface="Arial"/>
                <a:sym typeface="Arial"/>
              </a:rPr>
              <a:t>Clinical Practice Guideline: </a:t>
            </a:r>
            <a:r>
              <a:rPr lang="en-US" sz="1200" b="0" i="1" u="none" strike="noStrike" cap="none" baseline="0" dirty="0">
                <a:solidFill>
                  <a:schemeClr val="dk1"/>
                </a:solidFill>
                <a:latin typeface="Arial"/>
                <a:ea typeface="Arial"/>
                <a:cs typeface="Arial"/>
                <a:sym typeface="Arial"/>
              </a:rPr>
              <a:t>Treating Tobacco Use and Dependence: 2008 Update</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762000" y="274637"/>
            <a:ext cx="79247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5 </a:t>
            </a:r>
            <a:r>
              <a:rPr lang="en-US" sz="4000" b="1" i="0" u="none" strike="noStrike" cap="none" baseline="0" dirty="0" smtClean="0">
                <a:solidFill>
                  <a:schemeClr val="dk2"/>
                </a:solidFill>
                <a:latin typeface="Garamond"/>
                <a:ea typeface="Garamond"/>
                <a:cs typeface="Garamond"/>
                <a:sym typeface="Garamond"/>
              </a:rPr>
              <a:t>R’s </a:t>
            </a:r>
            <a:r>
              <a:rPr lang="en-US" sz="4000" b="1" i="0" u="none" strike="noStrike" cap="none" baseline="0" dirty="0">
                <a:solidFill>
                  <a:schemeClr val="dk2"/>
                </a:solidFill>
                <a:latin typeface="Garamond"/>
                <a:ea typeface="Garamond"/>
                <a:cs typeface="Garamond"/>
                <a:sym typeface="Garamond"/>
              </a:rPr>
              <a:t>of Motivational Interviewing</a:t>
            </a:r>
          </a:p>
        </p:txBody>
      </p:sp>
      <p:sp>
        <p:nvSpPr>
          <p:cNvPr id="168" name="Shape 168"/>
          <p:cNvSpPr txBox="1">
            <a:spLocks noGrp="1"/>
          </p:cNvSpPr>
          <p:nvPr>
            <p:ph type="body" idx="1"/>
          </p:nvPr>
        </p:nvSpPr>
        <p:spPr>
          <a:xfrm>
            <a:off x="685800" y="1447800"/>
            <a:ext cx="7772400" cy="3962399"/>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2"/>
              </a:buClr>
              <a:buSzPct val="100000"/>
              <a:buFont typeface="Arial"/>
              <a:buChar char="•"/>
            </a:pPr>
            <a:r>
              <a:rPr lang="en-US" sz="3000" b="1" i="0" u="none" strike="noStrike" cap="none" baseline="0" dirty="0">
                <a:solidFill>
                  <a:schemeClr val="dk2"/>
                </a:solidFill>
                <a:latin typeface="Arial"/>
                <a:ea typeface="Arial"/>
                <a:cs typeface="Arial"/>
                <a:sym typeface="Arial"/>
              </a:rPr>
              <a:t>R</a:t>
            </a:r>
            <a:r>
              <a:rPr lang="en-US" sz="3000" b="0" i="0" u="none" strike="noStrike" cap="none" baseline="0" dirty="0">
                <a:solidFill>
                  <a:schemeClr val="dk2"/>
                </a:solidFill>
                <a:latin typeface="Arial"/>
                <a:ea typeface="Arial"/>
                <a:cs typeface="Arial"/>
                <a:sym typeface="Arial"/>
              </a:rPr>
              <a:t>elevance</a:t>
            </a:r>
          </a:p>
          <a:p>
            <a:pPr marL="342900" marR="0" lvl="0" indent="-342900" algn="l" rtl="0">
              <a:lnSpc>
                <a:spcPct val="114000"/>
              </a:lnSpc>
              <a:spcBef>
                <a:spcPts val="0"/>
              </a:spcBef>
              <a:spcAft>
                <a:spcPts val="0"/>
              </a:spcAft>
              <a:buClr>
                <a:schemeClr val="dk2"/>
              </a:buClr>
              <a:buSzPct val="100000"/>
              <a:buFont typeface="Arial"/>
              <a:buChar char="•"/>
            </a:pPr>
            <a:r>
              <a:rPr lang="en-US" sz="3000" b="1" i="0" u="none" strike="noStrike" cap="none" baseline="0" dirty="0">
                <a:solidFill>
                  <a:schemeClr val="dk2"/>
                </a:solidFill>
                <a:latin typeface="Arial"/>
                <a:ea typeface="Arial"/>
                <a:cs typeface="Arial"/>
                <a:sym typeface="Arial"/>
              </a:rPr>
              <a:t>R</a:t>
            </a:r>
            <a:r>
              <a:rPr lang="en-US" sz="3000" b="0" i="0" u="none" strike="noStrike" cap="none" baseline="0" dirty="0">
                <a:solidFill>
                  <a:schemeClr val="dk2"/>
                </a:solidFill>
                <a:latin typeface="Arial"/>
                <a:ea typeface="Arial"/>
                <a:cs typeface="Arial"/>
                <a:sym typeface="Arial"/>
              </a:rPr>
              <a:t>isks</a:t>
            </a:r>
          </a:p>
          <a:p>
            <a:pPr marL="342900" marR="0" lvl="0" indent="-342900" algn="l" rtl="0">
              <a:lnSpc>
                <a:spcPct val="114000"/>
              </a:lnSpc>
              <a:spcBef>
                <a:spcPts val="0"/>
              </a:spcBef>
              <a:spcAft>
                <a:spcPts val="0"/>
              </a:spcAft>
              <a:buClr>
                <a:schemeClr val="dk2"/>
              </a:buClr>
              <a:buSzPct val="100000"/>
              <a:buFont typeface="Arial"/>
              <a:buChar char="•"/>
            </a:pPr>
            <a:r>
              <a:rPr lang="en-US" sz="3000" b="1" i="0" u="none" strike="noStrike" cap="none" baseline="0" dirty="0">
                <a:solidFill>
                  <a:schemeClr val="dk2"/>
                </a:solidFill>
                <a:latin typeface="Arial"/>
                <a:ea typeface="Arial"/>
                <a:cs typeface="Arial"/>
                <a:sym typeface="Arial"/>
              </a:rPr>
              <a:t>R</a:t>
            </a:r>
            <a:r>
              <a:rPr lang="en-US" sz="3000" b="0" i="0" u="none" strike="noStrike" cap="none" baseline="0" dirty="0">
                <a:solidFill>
                  <a:schemeClr val="dk2"/>
                </a:solidFill>
                <a:latin typeface="Arial"/>
                <a:ea typeface="Arial"/>
                <a:cs typeface="Arial"/>
                <a:sym typeface="Arial"/>
              </a:rPr>
              <a:t>ewards</a:t>
            </a:r>
          </a:p>
          <a:p>
            <a:pPr marL="342900" marR="0" lvl="0" indent="-342900" algn="l" rtl="0">
              <a:lnSpc>
                <a:spcPct val="114000"/>
              </a:lnSpc>
              <a:spcBef>
                <a:spcPts val="0"/>
              </a:spcBef>
              <a:spcAft>
                <a:spcPts val="0"/>
              </a:spcAft>
              <a:buClr>
                <a:schemeClr val="dk2"/>
              </a:buClr>
              <a:buSzPct val="100000"/>
              <a:buFont typeface="Arial"/>
              <a:buChar char="•"/>
            </a:pPr>
            <a:r>
              <a:rPr lang="en-US" sz="3000" b="1" i="0" u="none" strike="noStrike" cap="none" baseline="0" dirty="0">
                <a:solidFill>
                  <a:schemeClr val="dk2"/>
                </a:solidFill>
                <a:latin typeface="Arial"/>
                <a:ea typeface="Arial"/>
                <a:cs typeface="Arial"/>
                <a:sym typeface="Arial"/>
              </a:rPr>
              <a:t>R</a:t>
            </a:r>
            <a:r>
              <a:rPr lang="en-US" sz="3000" b="0" i="0" u="none" strike="noStrike" cap="none" baseline="0" dirty="0">
                <a:solidFill>
                  <a:schemeClr val="dk2"/>
                </a:solidFill>
                <a:latin typeface="Arial"/>
                <a:ea typeface="Arial"/>
                <a:cs typeface="Arial"/>
                <a:sym typeface="Arial"/>
              </a:rPr>
              <a:t>oadblocks</a:t>
            </a:r>
          </a:p>
          <a:p>
            <a:pPr marL="342900" marR="0" lvl="0" indent="-342900" algn="l" rtl="0">
              <a:lnSpc>
                <a:spcPct val="114000"/>
              </a:lnSpc>
              <a:spcBef>
                <a:spcPts val="0"/>
              </a:spcBef>
              <a:spcAft>
                <a:spcPts val="0"/>
              </a:spcAft>
              <a:buClr>
                <a:schemeClr val="dk2"/>
              </a:buClr>
              <a:buSzPct val="100000"/>
              <a:buFont typeface="Arial"/>
              <a:buChar char="•"/>
            </a:pPr>
            <a:r>
              <a:rPr lang="en-US" sz="3000" b="1" i="0" u="none" strike="noStrike" cap="none" baseline="0" dirty="0">
                <a:solidFill>
                  <a:schemeClr val="dk2"/>
                </a:solidFill>
                <a:latin typeface="Arial"/>
                <a:ea typeface="Arial"/>
                <a:cs typeface="Arial"/>
                <a:sym typeface="Arial"/>
              </a:rPr>
              <a:t>R</a:t>
            </a:r>
            <a:r>
              <a:rPr lang="en-US" sz="3000" b="0" i="0" u="none" strike="noStrike" cap="none" baseline="0" dirty="0">
                <a:solidFill>
                  <a:schemeClr val="dk2"/>
                </a:solidFill>
                <a:latin typeface="Arial"/>
                <a:ea typeface="Arial"/>
                <a:cs typeface="Arial"/>
                <a:sym typeface="Arial"/>
              </a:rPr>
              <a:t>epetition</a:t>
            </a:r>
          </a:p>
          <a:p>
            <a:pPr marL="342900" marR="0" lvl="0" indent="-342900" algn="ctr" rtl="0">
              <a:lnSpc>
                <a:spcPct val="100000"/>
              </a:lnSpc>
              <a:spcBef>
                <a:spcPts val="480"/>
              </a:spcBef>
              <a:spcAft>
                <a:spcPts val="0"/>
              </a:spcAft>
              <a:buClr>
                <a:schemeClr val="dk1"/>
              </a:buClr>
              <a:buFont typeface="Arial"/>
              <a:buNone/>
            </a:pPr>
            <a:endParaRPr sz="2400" b="0" i="1" u="none" strike="noStrike" cap="none" baseline="0" dirty="0">
              <a:solidFill>
                <a:schemeClr val="dk2"/>
              </a:solidFill>
              <a:latin typeface="Arial"/>
              <a:ea typeface="Arial"/>
              <a:cs typeface="Arial"/>
              <a:sym typeface="Arial"/>
            </a:endParaRPr>
          </a:p>
          <a:p>
            <a:pPr marL="342900" marR="0" lvl="0" indent="-342900" algn="ctr" rtl="0">
              <a:lnSpc>
                <a:spcPct val="100000"/>
              </a:lnSpc>
              <a:spcBef>
                <a:spcPts val="480"/>
              </a:spcBef>
              <a:spcAft>
                <a:spcPts val="0"/>
              </a:spcAft>
              <a:buClr>
                <a:schemeClr val="dk2"/>
              </a:buClr>
              <a:buSzPct val="25000"/>
              <a:buFont typeface="Arial"/>
              <a:buNone/>
            </a:pPr>
            <a:r>
              <a:rPr lang="en-US" sz="2400" b="0" u="none" strike="noStrike" cap="none" baseline="0" dirty="0" smtClean="0">
                <a:solidFill>
                  <a:schemeClr val="dk2"/>
                </a:solidFill>
                <a:latin typeface="Arial"/>
                <a:ea typeface="Arial"/>
                <a:cs typeface="Arial"/>
                <a:sym typeface="Arial"/>
              </a:rPr>
              <a:t>The 5 </a:t>
            </a:r>
            <a:r>
              <a:rPr lang="en-US" sz="2400" b="0" u="none" strike="noStrike" cap="none" baseline="0" dirty="0">
                <a:solidFill>
                  <a:schemeClr val="dk2"/>
                </a:solidFill>
                <a:latin typeface="Arial"/>
                <a:ea typeface="Arial"/>
                <a:cs typeface="Arial"/>
                <a:sym typeface="Arial"/>
              </a:rPr>
              <a:t>R’s enhance future quit </a:t>
            </a:r>
            <a:r>
              <a:rPr lang="en-US" sz="2400" b="0" u="none" strike="noStrike" cap="none" baseline="0" dirty="0" smtClean="0">
                <a:solidFill>
                  <a:schemeClr val="dk2"/>
                </a:solidFill>
                <a:latin typeface="Arial"/>
                <a:ea typeface="Arial"/>
                <a:cs typeface="Arial"/>
                <a:sym typeface="Arial"/>
              </a:rPr>
              <a:t>attempts.</a:t>
            </a:r>
            <a:endParaRPr lang="en-US" sz="2400" b="0" u="none" strike="noStrike" cap="none" baseline="0" dirty="0">
              <a:solidFill>
                <a:schemeClr val="dk2"/>
              </a:solidFill>
              <a:latin typeface="Arial"/>
              <a:ea typeface="Arial"/>
              <a:cs typeface="Arial"/>
              <a:sym typeface="Arial"/>
            </a:endParaRPr>
          </a:p>
        </p:txBody>
      </p:sp>
      <p:sp>
        <p:nvSpPr>
          <p:cNvPr id="169" name="Shape 169"/>
          <p:cNvSpPr txBox="1"/>
          <p:nvPr/>
        </p:nvSpPr>
        <p:spPr>
          <a:xfrm>
            <a:off x="2209800" y="5897562"/>
            <a:ext cx="6711949" cy="27463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USPHS </a:t>
            </a:r>
            <a:r>
              <a:rPr lang="en-US" sz="1200" b="0" i="0" u="none" strike="noStrike" cap="none" baseline="0" dirty="0">
                <a:solidFill>
                  <a:schemeClr val="dk1"/>
                </a:solidFill>
                <a:latin typeface="Arial"/>
                <a:ea typeface="Arial"/>
                <a:cs typeface="Arial"/>
                <a:sym typeface="Arial"/>
              </a:rPr>
              <a:t>Clinical Practice Guideline: </a:t>
            </a:r>
            <a:r>
              <a:rPr lang="en-US" sz="1200" b="0" i="1" u="none" strike="noStrike" cap="none" baseline="0" dirty="0">
                <a:solidFill>
                  <a:schemeClr val="dk1"/>
                </a:solidFill>
                <a:latin typeface="Arial"/>
                <a:ea typeface="Arial"/>
                <a:cs typeface="Arial"/>
                <a:sym typeface="Arial"/>
              </a:rPr>
              <a:t>Treating Tobacco Use and Dependence: 2008 Update</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685800" y="274637"/>
            <a:ext cx="80010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Practical Counseling</a:t>
            </a:r>
          </a:p>
        </p:txBody>
      </p:sp>
      <p:sp>
        <p:nvSpPr>
          <p:cNvPr id="176" name="Shape 176"/>
          <p:cNvSpPr txBox="1">
            <a:spLocks noGrp="1"/>
          </p:cNvSpPr>
          <p:nvPr>
            <p:ph type="body" idx="1"/>
          </p:nvPr>
        </p:nvSpPr>
        <p:spPr>
          <a:xfrm>
            <a:off x="685800" y="1447800"/>
            <a:ext cx="8001000" cy="4038599"/>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2"/>
              </a:buClr>
              <a:buSzPct val="100000"/>
              <a:buFont typeface="Times New Roman"/>
              <a:buChar char="•"/>
            </a:pPr>
            <a:r>
              <a:rPr lang="en-US" sz="3000" b="0" i="0" u="none" strike="noStrike" cap="none" baseline="0" dirty="0">
                <a:solidFill>
                  <a:schemeClr val="dk2"/>
                </a:solidFill>
                <a:latin typeface="Arial"/>
                <a:ea typeface="Arial"/>
                <a:cs typeface="Arial"/>
                <a:sym typeface="Arial"/>
              </a:rPr>
              <a:t>Teach problem-solving skills</a:t>
            </a:r>
          </a:p>
          <a:p>
            <a:pPr marL="342900" marR="0" lvl="0" indent="-342900" algn="l" rtl="0">
              <a:lnSpc>
                <a:spcPct val="114000"/>
              </a:lnSpc>
              <a:spcBef>
                <a:spcPts val="0"/>
              </a:spcBef>
              <a:spcAft>
                <a:spcPts val="0"/>
              </a:spcAft>
              <a:buClr>
                <a:schemeClr val="dk2"/>
              </a:buClr>
              <a:buSzPct val="100000"/>
              <a:buFont typeface="Times New Roman"/>
              <a:buChar char="•"/>
            </a:pPr>
            <a:r>
              <a:rPr lang="en-US" sz="3000" b="0" i="0" u="none" strike="noStrike" cap="none" baseline="0" dirty="0">
                <a:solidFill>
                  <a:schemeClr val="dk2"/>
                </a:solidFill>
                <a:latin typeface="Arial"/>
                <a:ea typeface="Arial"/>
                <a:cs typeface="Arial"/>
                <a:sym typeface="Arial"/>
              </a:rPr>
              <a:t>Identify danger situations for tobacco user</a:t>
            </a:r>
          </a:p>
          <a:p>
            <a:pPr marL="342900" marR="0" lvl="0" indent="-342900" algn="l" rtl="0">
              <a:lnSpc>
                <a:spcPct val="114000"/>
              </a:lnSpc>
              <a:spcBef>
                <a:spcPts val="0"/>
              </a:spcBef>
              <a:spcAft>
                <a:spcPts val="0"/>
              </a:spcAft>
              <a:buClr>
                <a:schemeClr val="dk2"/>
              </a:buClr>
              <a:buSzPct val="100000"/>
              <a:buFont typeface="Times New Roman"/>
              <a:buChar char="•"/>
            </a:pPr>
            <a:r>
              <a:rPr lang="en-US" sz="3000" b="0" i="0" u="none" strike="noStrike" cap="none" baseline="0" dirty="0">
                <a:solidFill>
                  <a:schemeClr val="dk2"/>
                </a:solidFill>
                <a:latin typeface="Arial"/>
                <a:ea typeface="Arial"/>
                <a:cs typeface="Arial"/>
                <a:sym typeface="Arial"/>
              </a:rPr>
              <a:t>Suggest coping skills to use </a:t>
            </a:r>
            <a:r>
              <a:rPr lang="en-US" sz="3000" dirty="0" smtClean="0">
                <a:solidFill>
                  <a:schemeClr val="dk2"/>
                </a:solidFill>
              </a:rPr>
              <a:t>for</a:t>
            </a:r>
            <a:r>
              <a:rPr lang="en-US" sz="3000" b="0" i="0" u="none" strike="noStrike" cap="none" baseline="0" dirty="0" smtClean="0">
                <a:solidFill>
                  <a:schemeClr val="dk2"/>
                </a:solidFill>
                <a:latin typeface="Arial"/>
                <a:ea typeface="Arial"/>
                <a:cs typeface="Arial"/>
                <a:sym typeface="Arial"/>
              </a:rPr>
              <a:t> </a:t>
            </a:r>
            <a:r>
              <a:rPr lang="en-US" sz="3000" b="0" i="0" u="none" strike="noStrike" cap="none" baseline="0" dirty="0">
                <a:solidFill>
                  <a:schemeClr val="dk2"/>
                </a:solidFill>
                <a:latin typeface="Arial"/>
                <a:ea typeface="Arial"/>
                <a:cs typeface="Arial"/>
                <a:sym typeface="Arial"/>
              </a:rPr>
              <a:t>danger situations and </a:t>
            </a:r>
            <a:r>
              <a:rPr lang="en-US" sz="3000" b="0" i="0" u="none" strike="noStrike" cap="none" baseline="0" dirty="0" smtClean="0">
                <a:solidFill>
                  <a:schemeClr val="dk2"/>
                </a:solidFill>
                <a:latin typeface="Arial"/>
                <a:ea typeface="Arial"/>
                <a:cs typeface="Arial"/>
                <a:sym typeface="Arial"/>
              </a:rPr>
              <a:t>strategies</a:t>
            </a:r>
            <a:r>
              <a:rPr lang="en-US" sz="3000" dirty="0">
                <a:solidFill>
                  <a:schemeClr val="dk2"/>
                </a:solidFill>
              </a:rPr>
              <a:t> </a:t>
            </a:r>
            <a:r>
              <a:rPr lang="en-US" sz="3000" b="0" i="0" u="none" strike="noStrike" cap="none" baseline="0" dirty="0" smtClean="0">
                <a:solidFill>
                  <a:schemeClr val="dk2"/>
                </a:solidFill>
                <a:latin typeface="Arial"/>
                <a:ea typeface="Arial"/>
                <a:cs typeface="Arial"/>
                <a:sym typeface="Arial"/>
              </a:rPr>
              <a:t>to </a:t>
            </a:r>
            <a:r>
              <a:rPr lang="en-US" sz="3000" b="0" i="0" u="none" strike="noStrike" cap="none" baseline="0" dirty="0">
                <a:solidFill>
                  <a:schemeClr val="dk2"/>
                </a:solidFill>
                <a:latin typeface="Arial"/>
                <a:ea typeface="Arial"/>
                <a:cs typeface="Arial"/>
                <a:sym typeface="Arial"/>
              </a:rPr>
              <a:t>avoid temptation</a:t>
            </a:r>
          </a:p>
          <a:p>
            <a:pPr marL="342900" marR="0" lvl="0" indent="-342900" algn="l" rtl="0">
              <a:lnSpc>
                <a:spcPct val="114000"/>
              </a:lnSpc>
              <a:spcBef>
                <a:spcPts val="0"/>
              </a:spcBef>
              <a:spcAft>
                <a:spcPts val="0"/>
              </a:spcAft>
              <a:buClr>
                <a:schemeClr val="dk2"/>
              </a:buClr>
              <a:buSzPct val="100000"/>
              <a:buFont typeface="Times New Roman"/>
              <a:buChar char="•"/>
            </a:pPr>
            <a:r>
              <a:rPr lang="en-US" sz="3000" b="0" i="0" u="none" strike="noStrike" cap="none" baseline="0" dirty="0">
                <a:solidFill>
                  <a:schemeClr val="dk2"/>
                </a:solidFill>
                <a:latin typeface="Arial"/>
                <a:ea typeface="Arial"/>
                <a:cs typeface="Arial"/>
                <a:sym typeface="Arial"/>
              </a:rPr>
              <a:t>Provide basic information about tobacco use dangers, withdrawal </a:t>
            </a:r>
            <a:r>
              <a:rPr lang="en-US" sz="3000" b="0" i="0" u="none" strike="noStrike" cap="none" baseline="0" dirty="0" smtClean="0">
                <a:solidFill>
                  <a:schemeClr val="dk2"/>
                </a:solidFill>
                <a:latin typeface="Arial"/>
                <a:ea typeface="Arial"/>
                <a:cs typeface="Arial"/>
                <a:sym typeface="Arial"/>
              </a:rPr>
              <a:t>symptoms, </a:t>
            </a:r>
            <a:r>
              <a:rPr lang="en-US" sz="3000" b="0" i="0" u="none" strike="noStrike" cap="none" baseline="0" dirty="0">
                <a:solidFill>
                  <a:schemeClr val="dk2"/>
                </a:solidFill>
                <a:latin typeface="Arial"/>
                <a:ea typeface="Arial"/>
                <a:cs typeface="Arial"/>
                <a:sym typeface="Arial"/>
              </a:rPr>
              <a:t>and addiction</a:t>
            </a:r>
          </a:p>
        </p:txBody>
      </p:sp>
      <p:sp>
        <p:nvSpPr>
          <p:cNvPr id="177" name="Shape 177"/>
          <p:cNvSpPr txBox="1"/>
          <p:nvPr/>
        </p:nvSpPr>
        <p:spPr>
          <a:xfrm>
            <a:off x="2209800" y="5897562"/>
            <a:ext cx="6711949" cy="27463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USPHS </a:t>
            </a:r>
            <a:r>
              <a:rPr lang="en-US" sz="1200" b="0" i="0" u="none" strike="noStrike" cap="none" baseline="0" dirty="0">
                <a:solidFill>
                  <a:schemeClr val="dk1"/>
                </a:solidFill>
                <a:latin typeface="Arial"/>
                <a:ea typeface="Arial"/>
                <a:cs typeface="Arial"/>
                <a:sym typeface="Arial"/>
              </a:rPr>
              <a:t>Clinical Practice Guideline: </a:t>
            </a:r>
            <a:r>
              <a:rPr lang="en-US" sz="1200" b="0" i="1" u="none" strike="noStrike" cap="none" baseline="0" dirty="0">
                <a:solidFill>
                  <a:schemeClr val="dk1"/>
                </a:solidFill>
                <a:latin typeface="Arial"/>
                <a:ea typeface="Arial"/>
                <a:cs typeface="Arial"/>
                <a:sym typeface="Arial"/>
              </a:rPr>
              <a:t>Treating Tobacco Use and Dependence: 2008 Update</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762000" y="274637"/>
            <a:ext cx="7924799" cy="944561"/>
          </a:xfrm>
          <a:prstGeom prst="rect">
            <a:avLst/>
          </a:prstGeom>
          <a:noFill/>
          <a:ln>
            <a:noFill/>
          </a:ln>
        </p:spPr>
        <p:txBody>
          <a:bodyPr lIns="0" tIns="45700" rIns="0" bIns="0" anchor="b"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Counseling Adolescents</a:t>
            </a:r>
          </a:p>
        </p:txBody>
      </p:sp>
      <p:sp>
        <p:nvSpPr>
          <p:cNvPr id="184" name="Shape 184"/>
          <p:cNvSpPr txBox="1">
            <a:spLocks noGrp="1"/>
          </p:cNvSpPr>
          <p:nvPr>
            <p:ph type="body" idx="1"/>
          </p:nvPr>
        </p:nvSpPr>
        <p:spPr>
          <a:xfrm>
            <a:off x="685800" y="1447800"/>
            <a:ext cx="8077199" cy="2209799"/>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Tobacco cessation counseling is recommended for </a:t>
            </a:r>
            <a:r>
              <a:rPr lang="en-US" sz="3000" b="0" i="0" u="none" strike="noStrike" cap="none" baseline="0" dirty="0" smtClean="0">
                <a:solidFill>
                  <a:schemeClr val="dk2"/>
                </a:solidFill>
                <a:latin typeface="Arial"/>
                <a:ea typeface="Arial"/>
                <a:cs typeface="Arial"/>
                <a:sym typeface="Arial"/>
              </a:rPr>
              <a:t>adolescents. </a:t>
            </a:r>
            <a:endParaRPr lang="en-US" sz="3000" b="0" i="0" u="none" strike="noStrike" cap="none" baseline="0" dirty="0">
              <a:solidFill>
                <a:schemeClr val="dk2"/>
              </a:solidFill>
              <a:latin typeface="Arial"/>
              <a:ea typeface="Arial"/>
              <a:cs typeface="Arial"/>
              <a:sym typeface="Arial"/>
            </a:endParaRP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Use motivational interviewing</a:t>
            </a: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Respect privacy</a:t>
            </a:r>
            <a:br>
              <a:rPr lang="en-US" sz="3000" b="0" i="0" u="none" strike="noStrike" cap="none" baseline="0" dirty="0">
                <a:solidFill>
                  <a:schemeClr val="dk2"/>
                </a:solidFill>
                <a:latin typeface="Arial"/>
                <a:ea typeface="Arial"/>
                <a:cs typeface="Arial"/>
                <a:sym typeface="Arial"/>
              </a:rPr>
            </a:br>
            <a:endParaRPr lang="en-US" sz="3000" b="0" i="0" u="none" strike="noStrike" cap="none" baseline="0" dirty="0">
              <a:solidFill>
                <a:schemeClr val="dk2"/>
              </a:solidFill>
              <a:latin typeface="Arial"/>
              <a:ea typeface="Arial"/>
              <a:cs typeface="Arial"/>
              <a:sym typeface="Arial"/>
            </a:endParaRPr>
          </a:p>
        </p:txBody>
      </p:sp>
      <p:sp>
        <p:nvSpPr>
          <p:cNvPr id="185" name="Shape 185"/>
          <p:cNvSpPr txBox="1"/>
          <p:nvPr/>
        </p:nvSpPr>
        <p:spPr>
          <a:xfrm>
            <a:off x="2209800" y="5897562"/>
            <a:ext cx="6711949" cy="27463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USPHS </a:t>
            </a:r>
            <a:r>
              <a:rPr lang="en-US" sz="1200" b="0" i="0" u="none" strike="noStrike" cap="none" baseline="0" dirty="0">
                <a:solidFill>
                  <a:schemeClr val="dk1"/>
                </a:solidFill>
                <a:latin typeface="Arial"/>
                <a:ea typeface="Arial"/>
                <a:cs typeface="Arial"/>
                <a:sym typeface="Arial"/>
              </a:rPr>
              <a:t>Clinical Practice Guideline: </a:t>
            </a:r>
            <a:r>
              <a:rPr lang="en-US" sz="1200" b="0" i="1" u="none" strike="noStrike" cap="none" baseline="0" dirty="0">
                <a:solidFill>
                  <a:schemeClr val="dk1"/>
                </a:solidFill>
                <a:latin typeface="Arial"/>
                <a:ea typeface="Arial"/>
                <a:cs typeface="Arial"/>
                <a:sym typeface="Arial"/>
              </a:rPr>
              <a:t>Treating Tobacco Use and Dependence: 2008 Update</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lstStyle/>
          <a:p>
            <a:r>
              <a:rPr lang="en-US" dirty="0" smtClean="0"/>
              <a:t>Synopsis</a:t>
            </a:r>
            <a:endParaRPr lang="en-US" dirty="0"/>
          </a:p>
        </p:txBody>
      </p:sp>
      <p:sp>
        <p:nvSpPr>
          <p:cNvPr id="3" name="Content Placeholder 2"/>
          <p:cNvSpPr>
            <a:spLocks noGrp="1"/>
          </p:cNvSpPr>
          <p:nvPr>
            <p:ph idx="1"/>
          </p:nvPr>
        </p:nvSpPr>
        <p:spPr>
          <a:xfrm>
            <a:off x="381000" y="1371600"/>
            <a:ext cx="8305800" cy="4525963"/>
          </a:xfrm>
        </p:spPr>
        <p:txBody>
          <a:bodyPr/>
          <a:lstStyle/>
          <a:p>
            <a:r>
              <a:rPr lang="en-US" dirty="0" smtClean="0"/>
              <a:t>Tobacco use remains the leading preventable cause of disease, disability, and death.</a:t>
            </a:r>
          </a:p>
          <a:p>
            <a:r>
              <a:rPr lang="en-US" dirty="0" smtClean="0"/>
              <a:t>Emerging tobacco and nicotine products (e.g., e-cigarettes) are an increasing health concern.</a:t>
            </a:r>
          </a:p>
          <a:p>
            <a:r>
              <a:rPr lang="en-US" dirty="0" smtClean="0"/>
              <a:t>Family physicians have influence in the fight against tobacco and nicotine use.</a:t>
            </a:r>
          </a:p>
          <a:p>
            <a:endParaRPr lang="en-US" dirty="0"/>
          </a:p>
        </p:txBody>
      </p:sp>
    </p:spTree>
    <p:extLst>
      <p:ext uri="{BB962C8B-B14F-4D97-AF65-F5344CB8AC3E}">
        <p14:creationId xmlns:p14="http://schemas.microsoft.com/office/powerpoint/2010/main" val="10408123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762000" y="3048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Counseling Patients </a:t>
            </a:r>
            <a:r>
              <a:rPr lang="en-US" sz="4000" b="1" i="0" u="none" strike="noStrike" cap="none" baseline="0" dirty="0" smtClean="0">
                <a:solidFill>
                  <a:schemeClr val="dk2"/>
                </a:solidFill>
                <a:latin typeface="Garamond"/>
                <a:ea typeface="Garamond"/>
                <a:cs typeface="Garamond"/>
                <a:sym typeface="Garamond"/>
              </a:rPr>
              <a:t>Who</a:t>
            </a:r>
            <a:r>
              <a:rPr lang="en-US" sz="4000" b="1" i="0" u="none" strike="noStrike" cap="none" dirty="0" smtClean="0">
                <a:solidFill>
                  <a:schemeClr val="dk2"/>
                </a:solidFill>
                <a:latin typeface="Garamond"/>
                <a:ea typeface="Garamond"/>
                <a:cs typeface="Garamond"/>
                <a:sym typeface="Garamond"/>
              </a:rPr>
              <a:t> Have a</a:t>
            </a:r>
            <a:r>
              <a:rPr lang="en-US" sz="4000" b="1" i="0" u="none" strike="noStrike" cap="none" baseline="0" dirty="0" smtClean="0">
                <a:solidFill>
                  <a:schemeClr val="dk2"/>
                </a:solidFill>
                <a:latin typeface="Garamond"/>
                <a:ea typeface="Garamond"/>
                <a:cs typeface="Garamond"/>
                <a:sym typeface="Garamond"/>
              </a:rPr>
              <a:t> </a:t>
            </a:r>
            <a:r>
              <a:rPr lang="en-US" sz="4000" b="1" i="0" u="none" strike="noStrike" cap="none" baseline="0" dirty="0">
                <a:solidFill>
                  <a:schemeClr val="dk2"/>
                </a:solidFill>
                <a:latin typeface="Garamond"/>
                <a:ea typeface="Garamond"/>
                <a:cs typeface="Garamond"/>
                <a:sym typeface="Garamond"/>
              </a:rPr>
              <a:t>Mental </a:t>
            </a:r>
            <a:r>
              <a:rPr lang="en-US" sz="4000" b="1" dirty="0" smtClean="0">
                <a:solidFill>
                  <a:schemeClr val="dk2"/>
                </a:solidFill>
                <a:latin typeface="Garamond"/>
                <a:ea typeface="Garamond"/>
                <a:cs typeface="Garamond"/>
                <a:sym typeface="Garamond"/>
              </a:rPr>
              <a:t>Health Disorder</a:t>
            </a:r>
            <a:endParaRPr lang="en-US" sz="4000" b="1" i="0" u="none" strike="noStrike" cap="none" baseline="0" dirty="0">
              <a:solidFill>
                <a:schemeClr val="dk2"/>
              </a:solidFill>
              <a:latin typeface="Garamond"/>
              <a:ea typeface="Garamond"/>
              <a:cs typeface="Garamond"/>
              <a:sym typeface="Garamond"/>
            </a:endParaRPr>
          </a:p>
        </p:txBody>
      </p:sp>
      <p:sp>
        <p:nvSpPr>
          <p:cNvPr id="192" name="Shape 192"/>
          <p:cNvSpPr txBox="1">
            <a:spLocks noGrp="1"/>
          </p:cNvSpPr>
          <p:nvPr>
            <p:ph type="body" idx="1"/>
          </p:nvPr>
        </p:nvSpPr>
        <p:spPr>
          <a:xfrm>
            <a:off x="762000" y="1676400"/>
            <a:ext cx="7772400" cy="3352799"/>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Counseling is critical to </a:t>
            </a:r>
            <a:r>
              <a:rPr lang="en-US" sz="3000" b="0" i="0" u="none" strike="noStrike" cap="none" baseline="0" dirty="0" smtClean="0">
                <a:solidFill>
                  <a:schemeClr val="dk2"/>
                </a:solidFill>
                <a:latin typeface="Arial"/>
                <a:ea typeface="Arial"/>
                <a:cs typeface="Arial"/>
                <a:sym typeface="Arial"/>
              </a:rPr>
              <a:t>success.</a:t>
            </a:r>
          </a:p>
          <a:p>
            <a:pPr marL="342900" marR="0" lvl="0" indent="-342900" algn="l" rtl="0">
              <a:lnSpc>
                <a:spcPct val="114000"/>
              </a:lnSpc>
              <a:spcBef>
                <a:spcPts val="0"/>
              </a:spcBef>
              <a:spcAft>
                <a:spcPts val="0"/>
              </a:spcAft>
              <a:buClr>
                <a:schemeClr val="dk2"/>
              </a:buClr>
              <a:buSzPct val="100000"/>
              <a:buFont typeface="Arial"/>
              <a:buChar char="•"/>
            </a:pPr>
            <a:r>
              <a:rPr lang="en-US" sz="3000" dirty="0">
                <a:solidFill>
                  <a:schemeClr val="dk2"/>
                </a:solidFill>
              </a:rPr>
              <a:t>M</a:t>
            </a:r>
            <a:r>
              <a:rPr lang="en-US" sz="3000" b="0" i="0" u="none" strike="noStrike" cap="none" baseline="0" dirty="0" smtClean="0">
                <a:solidFill>
                  <a:schemeClr val="dk2"/>
                </a:solidFill>
                <a:latin typeface="Arial"/>
                <a:ea typeface="Arial"/>
                <a:cs typeface="Arial"/>
                <a:sym typeface="Arial"/>
              </a:rPr>
              <a:t>ore </a:t>
            </a:r>
            <a:r>
              <a:rPr lang="en-US" sz="3000" b="0" i="0" u="none" strike="noStrike" cap="none" baseline="0" dirty="0">
                <a:solidFill>
                  <a:schemeClr val="dk2"/>
                </a:solidFill>
                <a:latin typeface="Arial"/>
                <a:ea typeface="Arial"/>
                <a:cs typeface="Arial"/>
                <a:sym typeface="Arial"/>
              </a:rPr>
              <a:t>and longer sessions are often </a:t>
            </a:r>
            <a:r>
              <a:rPr lang="en-US" sz="3000" b="0" i="0" u="none" strike="noStrike" cap="none" baseline="0" dirty="0" smtClean="0">
                <a:solidFill>
                  <a:schemeClr val="dk2"/>
                </a:solidFill>
                <a:latin typeface="Arial"/>
                <a:ea typeface="Arial"/>
                <a:cs typeface="Arial"/>
                <a:sym typeface="Arial"/>
              </a:rPr>
              <a:t>necessary.</a:t>
            </a:r>
            <a:endParaRPr lang="en-US" sz="3000" b="0" i="0" u="none" strike="noStrike" cap="none" baseline="0" dirty="0">
              <a:solidFill>
                <a:schemeClr val="dk2"/>
              </a:solidFill>
              <a:latin typeface="Arial"/>
              <a:ea typeface="Arial"/>
              <a:cs typeface="Arial"/>
              <a:sym typeface="Arial"/>
            </a:endParaRP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Patients may need more time to prepare for </a:t>
            </a:r>
            <a:r>
              <a:rPr lang="en-US" sz="3000" b="0" i="0" u="none" strike="noStrike" cap="none" baseline="0" dirty="0" smtClean="0">
                <a:solidFill>
                  <a:schemeClr val="dk2"/>
                </a:solidFill>
                <a:latin typeface="Arial"/>
                <a:ea typeface="Arial"/>
                <a:cs typeface="Arial"/>
                <a:sym typeface="Arial"/>
              </a:rPr>
              <a:t>quitting.</a:t>
            </a:r>
            <a:endParaRPr lang="en-US" sz="3000" b="0" i="0" u="none" strike="noStrike" cap="none" baseline="0" dirty="0">
              <a:solidFill>
                <a:schemeClr val="dk2"/>
              </a:solidFill>
              <a:latin typeface="Arial"/>
              <a:ea typeface="Arial"/>
              <a:cs typeface="Arial"/>
              <a:sym typeface="Arial"/>
            </a:endParaRP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Quit dates should be </a:t>
            </a:r>
            <a:r>
              <a:rPr lang="en-US" sz="3000" b="0" i="0" u="none" strike="noStrike" cap="none" baseline="0" dirty="0" smtClean="0">
                <a:solidFill>
                  <a:schemeClr val="dk2"/>
                </a:solidFill>
                <a:latin typeface="Arial"/>
                <a:ea typeface="Arial"/>
                <a:cs typeface="Arial"/>
                <a:sym typeface="Arial"/>
              </a:rPr>
              <a:t>flexible.</a:t>
            </a:r>
            <a:endParaRPr lang="en-US" sz="3000" b="0" i="0" u="none" strike="noStrike" cap="none" baseline="0" dirty="0">
              <a:solidFill>
                <a:schemeClr val="dk2"/>
              </a:solidFill>
              <a:latin typeface="Arial"/>
              <a:ea typeface="Arial"/>
              <a:cs typeface="Arial"/>
              <a:sym typeface="Arial"/>
            </a:endParaRP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Include problem-solving skills </a:t>
            </a:r>
            <a:r>
              <a:rPr lang="en-US" sz="3000" b="0" i="0" u="none" strike="noStrike" cap="none" baseline="0" dirty="0" smtClean="0">
                <a:solidFill>
                  <a:schemeClr val="dk2"/>
                </a:solidFill>
                <a:latin typeface="Arial"/>
                <a:ea typeface="Arial"/>
                <a:cs typeface="Arial"/>
                <a:sym typeface="Arial"/>
              </a:rPr>
              <a:t>training.</a:t>
            </a:r>
            <a:endParaRPr lang="en-US" sz="3000" b="0" i="0" u="none" strike="noStrike" cap="none" baseline="0" dirty="0">
              <a:solidFill>
                <a:schemeClr val="dk2"/>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722312" y="4407408"/>
            <a:ext cx="7772400" cy="1828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Garamond"/>
              <a:buNone/>
            </a:pPr>
            <a:r>
              <a:rPr lang="en-US" sz="4000" b="1" dirty="0" smtClean="0">
                <a:solidFill>
                  <a:schemeClr val="dk2"/>
                </a:solidFill>
                <a:latin typeface="Garamond"/>
                <a:ea typeface="Garamond"/>
                <a:cs typeface="Garamond"/>
                <a:sym typeface="Garamond"/>
              </a:rPr>
              <a:t>QUIT PLANS AND QUITLINES</a:t>
            </a:r>
            <a:endParaRPr lang="en-US" sz="4000" b="1" i="0" u="none" strike="noStrike" cap="none" baseline="0" dirty="0">
              <a:solidFill>
                <a:schemeClr val="dk2"/>
              </a:solidFill>
              <a:latin typeface="Garamond"/>
              <a:ea typeface="Garamond"/>
              <a:cs typeface="Garamond"/>
              <a:sym typeface="Garamond"/>
            </a:endParaRPr>
          </a:p>
        </p:txBody>
      </p:sp>
      <p:sp>
        <p:nvSpPr>
          <p:cNvPr id="4" name="Shape 100"/>
          <p:cNvSpPr txBox="1">
            <a:spLocks noGrp="1"/>
          </p:cNvSpPr>
          <p:nvPr>
            <p:ph type="body" idx="1"/>
          </p:nvPr>
        </p:nvSpPr>
        <p:spPr>
          <a:xfrm>
            <a:off x="722376" y="2907792"/>
            <a:ext cx="7772400" cy="1500187"/>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US" sz="2000" dirty="0" smtClean="0">
                <a:solidFill>
                  <a:schemeClr val="dk2"/>
                </a:solidFill>
              </a:rPr>
              <a:t>Helping Patients Who Are Ready to Quit</a:t>
            </a:r>
            <a:endParaRPr lang="en-US" sz="2000" b="0" i="0" u="none" strike="noStrike" cap="none" baseline="0" dirty="0">
              <a:solidFill>
                <a:schemeClr val="dk2"/>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533400" y="274637"/>
            <a:ext cx="8153400" cy="1097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dirty="0">
                <a:solidFill>
                  <a:schemeClr val="dk2"/>
                </a:solidFill>
                <a:latin typeface="Garamond"/>
                <a:ea typeface="Garamond"/>
                <a:cs typeface="Garamond"/>
                <a:sym typeface="Garamond"/>
              </a:rPr>
              <a:t>Quitting Nicotine</a:t>
            </a:r>
          </a:p>
        </p:txBody>
      </p:sp>
      <p:sp>
        <p:nvSpPr>
          <p:cNvPr id="206" name="Shape 206"/>
          <p:cNvSpPr txBox="1">
            <a:spLocks noGrp="1"/>
          </p:cNvSpPr>
          <p:nvPr>
            <p:ph type="body" idx="1"/>
          </p:nvPr>
        </p:nvSpPr>
        <p:spPr>
          <a:xfrm>
            <a:off x="533400" y="1295400"/>
            <a:ext cx="8153400" cy="4572000"/>
          </a:xfrm>
          <a:prstGeom prst="rect">
            <a:avLst/>
          </a:prstGeom>
          <a:noFill/>
          <a:ln>
            <a:noFill/>
          </a:ln>
        </p:spPr>
        <p:txBody>
          <a:bodyPr lIns="91425" tIns="45700" rIns="91425" bIns="45700" anchor="t" anchorCtr="0">
            <a:noAutofit/>
          </a:bodyPr>
          <a:lstStyle/>
          <a:p>
            <a:pPr marL="457200" indent="-457200">
              <a:lnSpc>
                <a:spcPct val="114000"/>
              </a:lnSpc>
              <a:spcBef>
                <a:spcPts val="0"/>
              </a:spcBef>
              <a:buSzPct val="100000"/>
            </a:pPr>
            <a:r>
              <a:rPr lang="en-US" sz="3000" dirty="0">
                <a:solidFill>
                  <a:schemeClr val="dk2"/>
                </a:solidFill>
              </a:rPr>
              <a:t>Be aware of </a:t>
            </a:r>
            <a:r>
              <a:rPr lang="en-US" sz="3000" dirty="0" smtClean="0">
                <a:solidFill>
                  <a:schemeClr val="dk2"/>
                </a:solidFill>
              </a:rPr>
              <a:t>newer </a:t>
            </a:r>
            <a:r>
              <a:rPr lang="en-US" sz="3000" dirty="0">
                <a:solidFill>
                  <a:schemeClr val="dk2"/>
                </a:solidFill>
              </a:rPr>
              <a:t>popular nicotine </a:t>
            </a:r>
            <a:r>
              <a:rPr lang="en-US" sz="3000" dirty="0" smtClean="0">
                <a:solidFill>
                  <a:schemeClr val="dk2"/>
                </a:solidFill>
              </a:rPr>
              <a:t>products.</a:t>
            </a:r>
          </a:p>
          <a:p>
            <a:pPr marL="857250" lvl="1" indent="-457200">
              <a:lnSpc>
                <a:spcPct val="114000"/>
              </a:lnSpc>
              <a:spcBef>
                <a:spcPts val="0"/>
              </a:spcBef>
              <a:buSzPct val="100000"/>
            </a:pPr>
            <a:r>
              <a:rPr lang="en-US" sz="2600" dirty="0" smtClean="0">
                <a:solidFill>
                  <a:schemeClr val="dk2"/>
                </a:solidFill>
              </a:rPr>
              <a:t>E-cigarettes </a:t>
            </a:r>
            <a:r>
              <a:rPr lang="en-US" sz="2600" dirty="0">
                <a:solidFill>
                  <a:schemeClr val="dk2"/>
                </a:solidFill>
              </a:rPr>
              <a:t>and vape </a:t>
            </a:r>
            <a:r>
              <a:rPr lang="en-US" sz="2600" dirty="0" smtClean="0">
                <a:solidFill>
                  <a:schemeClr val="dk2"/>
                </a:solidFill>
              </a:rPr>
              <a:t>pens</a:t>
            </a:r>
          </a:p>
          <a:p>
            <a:pPr marL="1257300" lvl="2" indent="-457200">
              <a:lnSpc>
                <a:spcPct val="114000"/>
              </a:lnSpc>
              <a:spcBef>
                <a:spcPts val="0"/>
              </a:spcBef>
              <a:buSzPct val="100000"/>
            </a:pPr>
            <a:r>
              <a:rPr lang="en-US" sz="2200" dirty="0">
                <a:solidFill>
                  <a:schemeClr val="dk2"/>
                </a:solidFill>
              </a:rPr>
              <a:t>Unregulated, not </a:t>
            </a:r>
            <a:r>
              <a:rPr lang="en-US" sz="2200" dirty="0" smtClean="0">
                <a:solidFill>
                  <a:schemeClr val="dk2"/>
                </a:solidFill>
              </a:rPr>
              <a:t>approved by FDA</a:t>
            </a:r>
            <a:endParaRPr lang="en-US" sz="2200" dirty="0">
              <a:solidFill>
                <a:schemeClr val="dk2"/>
              </a:solidFill>
            </a:endParaRPr>
          </a:p>
          <a:p>
            <a:pPr marL="1257300" lvl="2" indent="-457200">
              <a:lnSpc>
                <a:spcPct val="114000"/>
              </a:lnSpc>
              <a:spcBef>
                <a:spcPts val="0"/>
              </a:spcBef>
              <a:buSzPct val="100000"/>
            </a:pPr>
            <a:r>
              <a:rPr lang="en-US" sz="2200" dirty="0">
                <a:solidFill>
                  <a:schemeClr val="dk2"/>
                </a:solidFill>
              </a:rPr>
              <a:t>No empirical evidence for </a:t>
            </a:r>
            <a:r>
              <a:rPr lang="en-US" sz="2200" dirty="0" smtClean="0">
                <a:solidFill>
                  <a:schemeClr val="dk2"/>
                </a:solidFill>
              </a:rPr>
              <a:t>use in tobacco cessation</a:t>
            </a:r>
          </a:p>
          <a:p>
            <a:pPr marL="857250" lvl="1" indent="-457200">
              <a:lnSpc>
                <a:spcPct val="114000"/>
              </a:lnSpc>
              <a:spcBef>
                <a:spcPts val="0"/>
              </a:spcBef>
              <a:buSzPct val="100000"/>
            </a:pPr>
            <a:r>
              <a:rPr lang="en-US" sz="2600" dirty="0">
                <a:solidFill>
                  <a:schemeClr val="dk2"/>
                </a:solidFill>
              </a:rPr>
              <a:t>Flavored smokeless tobacco </a:t>
            </a:r>
            <a:r>
              <a:rPr lang="en-US" sz="2600" dirty="0" smtClean="0">
                <a:solidFill>
                  <a:schemeClr val="dk2"/>
                </a:solidFill>
              </a:rPr>
              <a:t>(e.g., orbs</a:t>
            </a:r>
            <a:r>
              <a:rPr lang="en-US" sz="2600" dirty="0">
                <a:solidFill>
                  <a:schemeClr val="dk2"/>
                </a:solidFill>
              </a:rPr>
              <a:t>, sticks, snus, strips) </a:t>
            </a:r>
            <a:endParaRPr lang="en-US" sz="2600" dirty="0" smtClean="0">
              <a:solidFill>
                <a:schemeClr val="dk2"/>
              </a:solidFill>
            </a:endParaRPr>
          </a:p>
          <a:p>
            <a:pPr marL="457200" indent="-457200">
              <a:lnSpc>
                <a:spcPct val="114000"/>
              </a:lnSpc>
              <a:spcBef>
                <a:spcPts val="0"/>
              </a:spcBef>
              <a:buSzPct val="100000"/>
            </a:pPr>
            <a:r>
              <a:rPr lang="en-US" sz="3000" dirty="0" smtClean="0">
                <a:solidFill>
                  <a:schemeClr val="dk2"/>
                </a:solidFill>
              </a:rPr>
              <a:t>Dual </a:t>
            </a:r>
            <a:r>
              <a:rPr lang="en-US" sz="3000" dirty="0">
                <a:solidFill>
                  <a:schemeClr val="dk2"/>
                </a:solidFill>
              </a:rPr>
              <a:t>use with traditional cigarettes </a:t>
            </a:r>
            <a:r>
              <a:rPr lang="en-US" sz="3000" dirty="0" smtClean="0">
                <a:solidFill>
                  <a:schemeClr val="dk2"/>
                </a:solidFill>
              </a:rPr>
              <a:t>is common.</a:t>
            </a:r>
          </a:p>
          <a:p>
            <a:pPr marL="857250" lvl="1" indent="-457200">
              <a:lnSpc>
                <a:spcPct val="114000"/>
              </a:lnSpc>
              <a:spcBef>
                <a:spcPts val="0"/>
              </a:spcBef>
              <a:buSzPct val="100000"/>
            </a:pPr>
            <a:r>
              <a:rPr lang="en-US" sz="2600" dirty="0" smtClean="0">
                <a:solidFill>
                  <a:schemeClr val="dk2"/>
                </a:solidFill>
              </a:rPr>
              <a:t>May </a:t>
            </a:r>
            <a:r>
              <a:rPr lang="en-US" sz="2600" dirty="0">
                <a:solidFill>
                  <a:schemeClr val="dk2"/>
                </a:solidFill>
              </a:rPr>
              <a:t>contribute to nicotine dependence</a:t>
            </a: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685800" y="274637"/>
            <a:ext cx="8001000" cy="109696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Develop a Quit Plan</a:t>
            </a:r>
          </a:p>
        </p:txBody>
      </p:sp>
      <p:sp>
        <p:nvSpPr>
          <p:cNvPr id="213" name="Shape 213"/>
          <p:cNvSpPr txBox="1">
            <a:spLocks noGrp="1"/>
          </p:cNvSpPr>
          <p:nvPr>
            <p:ph type="body" idx="1"/>
          </p:nvPr>
        </p:nvSpPr>
        <p:spPr>
          <a:xfrm>
            <a:off x="685800" y="1447800"/>
            <a:ext cx="8001000" cy="2819400"/>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2"/>
              </a:buClr>
              <a:buSzPct val="100000"/>
              <a:buFont typeface="Arial"/>
              <a:buChar char="•"/>
            </a:pPr>
            <a:r>
              <a:rPr lang="en-US" sz="3000" dirty="0" smtClean="0">
                <a:solidFill>
                  <a:schemeClr val="dk2"/>
                </a:solidFill>
              </a:rPr>
              <a:t>Help patient set</a:t>
            </a:r>
            <a:r>
              <a:rPr lang="en-US" sz="3000" b="0" i="0" u="none" strike="noStrike" cap="none" baseline="0" dirty="0" smtClean="0">
                <a:solidFill>
                  <a:schemeClr val="dk2"/>
                </a:solidFill>
                <a:latin typeface="Arial"/>
                <a:ea typeface="Arial"/>
                <a:cs typeface="Arial"/>
                <a:sym typeface="Arial"/>
              </a:rPr>
              <a:t> </a:t>
            </a:r>
            <a:r>
              <a:rPr lang="en-US" sz="3000" b="0" i="0" u="none" strike="noStrike" cap="none" baseline="0" dirty="0">
                <a:solidFill>
                  <a:schemeClr val="dk2"/>
                </a:solidFill>
                <a:latin typeface="Arial"/>
                <a:ea typeface="Arial"/>
                <a:cs typeface="Arial"/>
                <a:sym typeface="Arial"/>
              </a:rPr>
              <a:t>a quit date</a:t>
            </a: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Have patient tell family and friends and </a:t>
            </a:r>
            <a:r>
              <a:rPr lang="en-US" sz="3000" b="0" i="0" u="none" strike="noStrike" cap="none" baseline="0" dirty="0" smtClean="0">
                <a:solidFill>
                  <a:schemeClr val="dk2"/>
                </a:solidFill>
                <a:latin typeface="Arial"/>
                <a:ea typeface="Arial"/>
                <a:cs typeface="Arial"/>
                <a:sym typeface="Arial"/>
              </a:rPr>
              <a:t>get rid of</a:t>
            </a:r>
            <a:r>
              <a:rPr lang="en-US" sz="3000" b="0" i="0" u="none" strike="noStrike" cap="none" dirty="0" smtClean="0">
                <a:solidFill>
                  <a:schemeClr val="dk2"/>
                </a:solidFill>
                <a:latin typeface="Arial"/>
                <a:ea typeface="Arial"/>
                <a:cs typeface="Arial"/>
                <a:sym typeface="Arial"/>
              </a:rPr>
              <a:t> </a:t>
            </a:r>
            <a:r>
              <a:rPr lang="en-US" sz="3000" b="0" i="0" u="none" strike="noStrike" cap="none" baseline="0" dirty="0" smtClean="0">
                <a:solidFill>
                  <a:schemeClr val="dk2"/>
                </a:solidFill>
                <a:latin typeface="Arial"/>
                <a:ea typeface="Arial"/>
                <a:cs typeface="Arial"/>
                <a:sym typeface="Arial"/>
              </a:rPr>
              <a:t>tobacco/nicotine products</a:t>
            </a:r>
            <a:endParaRPr lang="en-US" sz="3000" b="0" i="0" u="none" strike="noStrike" cap="none" baseline="0" dirty="0">
              <a:solidFill>
                <a:schemeClr val="dk2"/>
              </a:solidFill>
              <a:latin typeface="Arial"/>
              <a:ea typeface="Arial"/>
              <a:cs typeface="Arial"/>
              <a:sym typeface="Arial"/>
            </a:endParaRP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Identify social support</a:t>
            </a: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Prescribe medication</a:t>
            </a:r>
          </a:p>
          <a:p>
            <a:pPr marL="0" marR="0" lvl="0" indent="0" algn="l" rtl="0">
              <a:spcBef>
                <a:spcPts val="0"/>
              </a:spcBef>
              <a:buNone/>
            </a:pPr>
            <a:endParaRPr sz="3000" b="0" i="0" u="none" strike="noStrike" cap="none" baseline="0" dirty="0">
              <a:solidFill>
                <a:schemeClr val="dk2"/>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762000" y="274637"/>
            <a:ext cx="7924799" cy="868362"/>
          </a:xfrm>
          <a:prstGeom prst="rect">
            <a:avLst/>
          </a:prstGeom>
          <a:noFill/>
          <a:ln>
            <a:noFill/>
          </a:ln>
        </p:spPr>
        <p:txBody>
          <a:bodyPr lIns="0" tIns="45700" rIns="0" bIns="0" anchor="b"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Patient </a:t>
            </a:r>
            <a:r>
              <a:rPr lang="en-US" sz="4000" b="1" dirty="0">
                <a:solidFill>
                  <a:schemeClr val="dk2"/>
                </a:solidFill>
                <a:latin typeface="Garamond"/>
                <a:ea typeface="Garamond"/>
                <a:cs typeface="Garamond"/>
                <a:sym typeface="Garamond"/>
              </a:rPr>
              <a:t>i</a:t>
            </a:r>
            <a:r>
              <a:rPr lang="en-US" sz="4000" b="1" i="0" u="none" strike="noStrike" cap="none" baseline="0" dirty="0" smtClean="0">
                <a:solidFill>
                  <a:schemeClr val="dk2"/>
                </a:solidFill>
                <a:latin typeface="Garamond"/>
                <a:ea typeface="Garamond"/>
                <a:cs typeface="Garamond"/>
                <a:sym typeface="Garamond"/>
              </a:rPr>
              <a:t>s Ready </a:t>
            </a:r>
            <a:r>
              <a:rPr lang="en-US" sz="4000" b="1" i="0" u="none" strike="noStrike" cap="none" baseline="0" dirty="0">
                <a:solidFill>
                  <a:schemeClr val="dk2"/>
                </a:solidFill>
                <a:latin typeface="Garamond"/>
                <a:ea typeface="Garamond"/>
                <a:cs typeface="Garamond"/>
                <a:sym typeface="Garamond"/>
              </a:rPr>
              <a:t>to Quit</a:t>
            </a:r>
          </a:p>
        </p:txBody>
      </p:sp>
      <p:sp>
        <p:nvSpPr>
          <p:cNvPr id="220" name="Shape 220"/>
          <p:cNvSpPr txBox="1">
            <a:spLocks noGrp="1"/>
          </p:cNvSpPr>
          <p:nvPr>
            <p:ph type="body" idx="1"/>
          </p:nvPr>
        </p:nvSpPr>
        <p:spPr>
          <a:xfrm>
            <a:off x="685800" y="1447800"/>
            <a:ext cx="8001000" cy="3733800"/>
          </a:xfrm>
          <a:prstGeom prst="rect">
            <a:avLst/>
          </a:prstGeom>
          <a:noFill/>
          <a:ln>
            <a:noFill/>
          </a:ln>
        </p:spPr>
        <p:txBody>
          <a:bodyPr lIns="91425" tIns="45700" rIns="91425" bIns="45700" anchor="t" anchorCtr="0">
            <a:noAutofit/>
          </a:bodyPr>
          <a:lstStyle/>
          <a:p>
            <a:pPr marL="273050" marR="0" lvl="0" indent="-27305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Intensive tobacco dependence treatment </a:t>
            </a:r>
            <a:r>
              <a:rPr lang="en-US" sz="3000" b="0" i="0" u="none" strike="noStrike" cap="none" baseline="0" dirty="0" smtClean="0">
                <a:solidFill>
                  <a:schemeClr val="dk2"/>
                </a:solidFill>
                <a:latin typeface="Arial"/>
                <a:ea typeface="Arial"/>
                <a:cs typeface="Arial"/>
                <a:sym typeface="Arial"/>
              </a:rPr>
              <a:t>is more </a:t>
            </a:r>
            <a:r>
              <a:rPr lang="en-US" sz="3000" b="0" i="0" u="none" strike="noStrike" cap="none" baseline="0" dirty="0">
                <a:solidFill>
                  <a:schemeClr val="dk2"/>
                </a:solidFill>
                <a:latin typeface="Arial"/>
                <a:ea typeface="Arial"/>
                <a:cs typeface="Arial"/>
                <a:sym typeface="Arial"/>
              </a:rPr>
              <a:t>effective than brief </a:t>
            </a:r>
            <a:r>
              <a:rPr lang="en-US" sz="3000" b="0" i="0" u="none" strike="noStrike" cap="none" baseline="0" dirty="0" smtClean="0">
                <a:solidFill>
                  <a:schemeClr val="dk2"/>
                </a:solidFill>
                <a:latin typeface="Arial"/>
                <a:ea typeface="Arial"/>
                <a:cs typeface="Arial"/>
                <a:sym typeface="Arial"/>
              </a:rPr>
              <a:t>treatment.</a:t>
            </a:r>
            <a:endParaRPr lang="en-US" sz="3000" b="0" i="0" u="none" strike="noStrike" cap="none" baseline="0" dirty="0">
              <a:solidFill>
                <a:schemeClr val="dk2"/>
              </a:solidFill>
              <a:latin typeface="Arial"/>
              <a:ea typeface="Arial"/>
              <a:cs typeface="Arial"/>
              <a:sym typeface="Arial"/>
            </a:endParaRPr>
          </a:p>
          <a:p>
            <a:pPr marL="273050" marR="0" lvl="0" indent="-27305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Intensive </a:t>
            </a:r>
            <a:r>
              <a:rPr lang="en-US" sz="3000" b="0" i="0" u="none" strike="noStrike" cap="none" baseline="0" dirty="0" smtClean="0">
                <a:solidFill>
                  <a:schemeClr val="dk2"/>
                </a:solidFill>
                <a:latin typeface="Arial"/>
                <a:ea typeface="Arial"/>
                <a:cs typeface="Arial"/>
                <a:sym typeface="Arial"/>
              </a:rPr>
              <a:t>treatment</a:t>
            </a:r>
            <a:r>
              <a:rPr lang="en-US" sz="3000" b="0" i="0" u="none" strike="noStrike" cap="none" dirty="0" smtClean="0">
                <a:solidFill>
                  <a:schemeClr val="dk2"/>
                </a:solidFill>
                <a:latin typeface="Arial"/>
                <a:ea typeface="Arial"/>
                <a:cs typeface="Arial"/>
                <a:sym typeface="Arial"/>
              </a:rPr>
              <a:t> </a:t>
            </a:r>
            <a:r>
              <a:rPr lang="en-US" sz="3000" b="0" i="0" u="none" strike="noStrike" cap="none" baseline="0" dirty="0" smtClean="0">
                <a:solidFill>
                  <a:schemeClr val="dk2"/>
                </a:solidFill>
                <a:latin typeface="Arial"/>
                <a:ea typeface="Arial"/>
                <a:cs typeface="Arial"/>
                <a:sym typeface="Arial"/>
              </a:rPr>
              <a:t>= </a:t>
            </a:r>
            <a:r>
              <a:rPr lang="en-US" sz="3000" b="0" i="0" u="none" strike="noStrike" cap="none" baseline="0" dirty="0">
                <a:solidFill>
                  <a:schemeClr val="dk2"/>
                </a:solidFill>
                <a:latin typeface="Arial"/>
                <a:ea typeface="Arial"/>
                <a:cs typeface="Arial"/>
                <a:sym typeface="Arial"/>
              </a:rPr>
              <a:t>more comprehensive </a:t>
            </a:r>
            <a:r>
              <a:rPr lang="en-US" sz="3000" b="0" i="0" u="none" strike="noStrike" cap="none" baseline="0" dirty="0" smtClean="0">
                <a:solidFill>
                  <a:schemeClr val="dk2"/>
                </a:solidFill>
                <a:latin typeface="Arial"/>
                <a:ea typeface="Arial"/>
                <a:cs typeface="Arial"/>
                <a:sym typeface="Arial"/>
              </a:rPr>
              <a:t>treatment </a:t>
            </a:r>
            <a:r>
              <a:rPr lang="en-US" sz="3000" b="0" i="0" u="none" strike="noStrike" cap="none" baseline="0" dirty="0">
                <a:solidFill>
                  <a:schemeClr val="dk2"/>
                </a:solidFill>
                <a:latin typeface="Arial"/>
                <a:ea typeface="Arial"/>
                <a:cs typeface="Arial"/>
                <a:sym typeface="Arial"/>
              </a:rPr>
              <a:t>over multiple visits for </a:t>
            </a:r>
            <a:r>
              <a:rPr lang="en-US" sz="3000" b="0" i="0" u="none" strike="noStrike" cap="none" baseline="0" dirty="0" smtClean="0">
                <a:solidFill>
                  <a:schemeClr val="dk2"/>
                </a:solidFill>
                <a:latin typeface="Arial"/>
                <a:ea typeface="Arial"/>
                <a:cs typeface="Arial"/>
                <a:sym typeface="Arial"/>
              </a:rPr>
              <a:t>a longer period </a:t>
            </a:r>
            <a:r>
              <a:rPr lang="en-US" sz="3000" b="0" i="0" u="none" strike="noStrike" cap="none" baseline="0" dirty="0">
                <a:solidFill>
                  <a:schemeClr val="dk2"/>
                </a:solidFill>
                <a:latin typeface="Arial"/>
                <a:ea typeface="Arial"/>
                <a:cs typeface="Arial"/>
                <a:sym typeface="Arial"/>
              </a:rPr>
              <a:t>of time </a:t>
            </a:r>
          </a:p>
          <a:p>
            <a:pPr marL="273050" marR="0" lvl="0" indent="-27305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May be provided by more than one </a:t>
            </a:r>
            <a:r>
              <a:rPr lang="en-US" sz="3000" b="0" i="0" u="none" strike="noStrike" cap="none" baseline="0" dirty="0" smtClean="0">
                <a:solidFill>
                  <a:schemeClr val="dk2"/>
                </a:solidFill>
                <a:latin typeface="Arial"/>
                <a:ea typeface="Arial"/>
                <a:cs typeface="Arial"/>
                <a:sym typeface="Arial"/>
              </a:rPr>
              <a:t>health care professional, </a:t>
            </a:r>
            <a:r>
              <a:rPr lang="en-US" sz="3000" b="0" i="0" u="none" strike="noStrike" cap="none" baseline="0" dirty="0">
                <a:solidFill>
                  <a:schemeClr val="dk2"/>
                </a:solidFill>
                <a:latin typeface="Arial"/>
                <a:ea typeface="Arial"/>
                <a:cs typeface="Arial"/>
                <a:sym typeface="Arial"/>
              </a:rPr>
              <a:t>including quitline specialist</a:t>
            </a:r>
          </a:p>
        </p:txBody>
      </p:sp>
      <p:sp>
        <p:nvSpPr>
          <p:cNvPr id="221" name="Shape 221"/>
          <p:cNvSpPr txBox="1"/>
          <p:nvPr/>
        </p:nvSpPr>
        <p:spPr>
          <a:xfrm>
            <a:off x="2209800" y="5897562"/>
            <a:ext cx="6711949" cy="27463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USPHS </a:t>
            </a:r>
            <a:r>
              <a:rPr lang="en-US" sz="1200" b="0" i="0" u="none" strike="noStrike" cap="none" baseline="0" dirty="0">
                <a:solidFill>
                  <a:schemeClr val="dk1"/>
                </a:solidFill>
                <a:latin typeface="Arial"/>
                <a:ea typeface="Arial"/>
                <a:cs typeface="Arial"/>
                <a:sym typeface="Arial"/>
              </a:rPr>
              <a:t>Clinical Practice Guideline: </a:t>
            </a:r>
            <a:r>
              <a:rPr lang="en-US" sz="1200" b="0" i="1" u="none" strike="noStrike" cap="none" baseline="0" dirty="0">
                <a:solidFill>
                  <a:schemeClr val="dk1"/>
                </a:solidFill>
                <a:latin typeface="Arial"/>
                <a:ea typeface="Arial"/>
                <a:cs typeface="Arial"/>
                <a:sym typeface="Arial"/>
              </a:rPr>
              <a:t>Treating Tobacco Use and Dependence: 2008 Update</a:t>
            </a: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762000" y="274637"/>
            <a:ext cx="7924799" cy="1020762"/>
          </a:xfrm>
          <a:prstGeom prst="rect">
            <a:avLst/>
          </a:prstGeom>
          <a:noFill/>
          <a:ln>
            <a:noFill/>
          </a:ln>
        </p:spPr>
        <p:txBody>
          <a:bodyPr lIns="0" tIns="45700" rIns="0" bIns="0" anchor="b"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Intensive Treatment</a:t>
            </a:r>
          </a:p>
        </p:txBody>
      </p:sp>
      <p:sp>
        <p:nvSpPr>
          <p:cNvPr id="228" name="Shape 228"/>
          <p:cNvSpPr txBox="1">
            <a:spLocks noGrp="1"/>
          </p:cNvSpPr>
          <p:nvPr>
            <p:ph type="body" idx="1"/>
          </p:nvPr>
        </p:nvSpPr>
        <p:spPr>
          <a:xfrm>
            <a:off x="685800" y="1447800"/>
            <a:ext cx="7772400" cy="3733800"/>
          </a:xfrm>
          <a:prstGeom prst="rect">
            <a:avLst/>
          </a:prstGeom>
          <a:noFill/>
          <a:ln>
            <a:noFill/>
          </a:ln>
        </p:spPr>
        <p:txBody>
          <a:bodyPr lIns="91425" tIns="45700" rIns="91425" bIns="45700" anchor="t" anchorCtr="0">
            <a:noAutofit/>
          </a:bodyPr>
          <a:lstStyle/>
          <a:p>
            <a:pPr marL="273050" marR="0" lvl="0" indent="-27305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Especially </a:t>
            </a:r>
            <a:r>
              <a:rPr lang="en-US" sz="3000" b="0" i="0" u="none" strike="noStrike" cap="none" baseline="0" dirty="0" smtClean="0">
                <a:solidFill>
                  <a:schemeClr val="dk2"/>
                </a:solidFill>
                <a:latin typeface="Arial"/>
                <a:ea typeface="Arial"/>
                <a:cs typeface="Arial"/>
                <a:sym typeface="Arial"/>
              </a:rPr>
              <a:t>effective</a:t>
            </a:r>
            <a:endParaRPr lang="en-US" sz="3000" b="0" i="0" u="none" strike="noStrike" cap="none" baseline="0" dirty="0">
              <a:solidFill>
                <a:schemeClr val="dk2"/>
              </a:solidFill>
              <a:latin typeface="Arial"/>
              <a:ea typeface="Arial"/>
              <a:cs typeface="Arial"/>
              <a:sym typeface="Arial"/>
            </a:endParaRPr>
          </a:p>
          <a:p>
            <a:pPr marL="798512" marR="0" lvl="1" indent="-404812"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Practical counseling </a:t>
            </a:r>
            <a:r>
              <a:rPr lang="en-US" sz="3000" b="0" i="0" u="none" strike="noStrike" cap="none" baseline="0" dirty="0" smtClean="0">
                <a:solidFill>
                  <a:schemeClr val="dk2"/>
                </a:solidFill>
                <a:latin typeface="Arial"/>
                <a:ea typeface="Arial"/>
                <a:cs typeface="Arial"/>
                <a:sym typeface="Arial"/>
              </a:rPr>
              <a:t>(</a:t>
            </a:r>
            <a:r>
              <a:rPr lang="en-US" sz="3000" dirty="0" smtClean="0">
                <a:solidFill>
                  <a:schemeClr val="dk2"/>
                </a:solidFill>
              </a:rPr>
              <a:t>e.g., </a:t>
            </a:r>
            <a:r>
              <a:rPr lang="en-US" sz="3000" b="0" i="0" u="none" strike="noStrike" cap="none" baseline="0" dirty="0" smtClean="0">
                <a:solidFill>
                  <a:schemeClr val="dk2"/>
                </a:solidFill>
                <a:latin typeface="Arial"/>
                <a:ea typeface="Arial"/>
                <a:cs typeface="Arial"/>
                <a:sym typeface="Arial"/>
              </a:rPr>
              <a:t>problem-solving</a:t>
            </a:r>
            <a:r>
              <a:rPr lang="en-US" sz="3000" b="0" i="0" u="none" strike="noStrike" cap="none" dirty="0" smtClean="0">
                <a:solidFill>
                  <a:schemeClr val="dk2"/>
                </a:solidFill>
                <a:latin typeface="Arial"/>
                <a:ea typeface="Arial"/>
                <a:cs typeface="Arial"/>
                <a:sym typeface="Arial"/>
              </a:rPr>
              <a:t> </a:t>
            </a:r>
            <a:r>
              <a:rPr lang="en-US" sz="3000" b="0" i="0" u="none" strike="noStrike" cap="none" baseline="0" dirty="0" smtClean="0">
                <a:solidFill>
                  <a:schemeClr val="dk2"/>
                </a:solidFill>
                <a:latin typeface="Arial"/>
                <a:ea typeface="Arial"/>
                <a:cs typeface="Arial"/>
                <a:sym typeface="Arial"/>
              </a:rPr>
              <a:t>skills </a:t>
            </a:r>
            <a:r>
              <a:rPr lang="en-US" sz="3000" b="0" i="0" u="none" strike="noStrike" cap="none" baseline="0" dirty="0">
                <a:solidFill>
                  <a:schemeClr val="dk2"/>
                </a:solidFill>
                <a:latin typeface="Arial"/>
                <a:ea typeface="Arial"/>
                <a:cs typeface="Arial"/>
                <a:sym typeface="Arial"/>
              </a:rPr>
              <a:t>training)</a:t>
            </a:r>
          </a:p>
          <a:p>
            <a:pPr marL="798512" marR="0" lvl="1" indent="-404812"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Social </a:t>
            </a:r>
            <a:r>
              <a:rPr lang="en-US" sz="3000" b="0" i="0" u="none" strike="noStrike" cap="none" baseline="0" dirty="0" smtClean="0">
                <a:solidFill>
                  <a:schemeClr val="dk2"/>
                </a:solidFill>
                <a:latin typeface="Arial"/>
                <a:ea typeface="Arial"/>
                <a:cs typeface="Arial"/>
                <a:sym typeface="Arial"/>
              </a:rPr>
              <a:t>support</a:t>
            </a:r>
          </a:p>
          <a:p>
            <a:pPr marL="798512" marR="0" lvl="1" indent="-404812" algn="l" rtl="0">
              <a:lnSpc>
                <a:spcPct val="114000"/>
              </a:lnSpc>
              <a:spcBef>
                <a:spcPts val="0"/>
              </a:spcBef>
              <a:spcAft>
                <a:spcPts val="0"/>
              </a:spcAft>
              <a:buClr>
                <a:schemeClr val="dk2"/>
              </a:buClr>
              <a:buSzPct val="100000"/>
              <a:buFont typeface="Arial"/>
              <a:buChar char="–"/>
            </a:pPr>
            <a:r>
              <a:rPr lang="en-US" sz="3000" b="0" i="0" u="none" strike="noStrike" cap="none" baseline="0" dirty="0" smtClean="0">
                <a:solidFill>
                  <a:schemeClr val="dk2"/>
                </a:solidFill>
                <a:latin typeface="Arial"/>
                <a:ea typeface="Arial"/>
                <a:cs typeface="Arial"/>
                <a:sym typeface="Arial"/>
              </a:rPr>
              <a:t>Individual, group, and telephone counseling </a:t>
            </a:r>
            <a:r>
              <a:rPr lang="en-US" sz="2800" b="0" i="0" u="none" strike="noStrike" cap="none" baseline="0" dirty="0" smtClean="0">
                <a:solidFill>
                  <a:schemeClr val="dk2"/>
                </a:solidFill>
                <a:latin typeface="Arial"/>
                <a:ea typeface="Arial"/>
                <a:cs typeface="Arial"/>
                <a:sym typeface="Arial"/>
              </a:rPr>
              <a:t/>
            </a:r>
            <a:br>
              <a:rPr lang="en-US" sz="2800" b="0" i="0" u="none" strike="noStrike" cap="none" baseline="0" dirty="0" smtClean="0">
                <a:solidFill>
                  <a:schemeClr val="dk2"/>
                </a:solidFill>
                <a:latin typeface="Arial"/>
                <a:ea typeface="Arial"/>
                <a:cs typeface="Arial"/>
                <a:sym typeface="Arial"/>
              </a:rPr>
            </a:br>
            <a:endParaRPr lang="en-US" sz="2800" b="0" i="0" u="none" strike="noStrike" cap="none" baseline="0" dirty="0">
              <a:solidFill>
                <a:schemeClr val="dk2"/>
              </a:solidFill>
              <a:latin typeface="Arial"/>
              <a:ea typeface="Arial"/>
              <a:cs typeface="Arial"/>
              <a:sym typeface="Arial"/>
            </a:endParaRPr>
          </a:p>
        </p:txBody>
      </p:sp>
      <p:sp>
        <p:nvSpPr>
          <p:cNvPr id="229" name="Shape 229"/>
          <p:cNvSpPr txBox="1"/>
          <p:nvPr/>
        </p:nvSpPr>
        <p:spPr>
          <a:xfrm>
            <a:off x="2209800" y="5897562"/>
            <a:ext cx="6711949" cy="27463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USPHS </a:t>
            </a:r>
            <a:r>
              <a:rPr lang="en-US" sz="1200" b="0" i="0" u="none" strike="noStrike" cap="none" baseline="0" dirty="0">
                <a:solidFill>
                  <a:schemeClr val="dk1"/>
                </a:solidFill>
                <a:latin typeface="Arial"/>
                <a:ea typeface="Arial"/>
                <a:cs typeface="Arial"/>
                <a:sym typeface="Arial"/>
              </a:rPr>
              <a:t>Clinical Practice Guideline: </a:t>
            </a:r>
            <a:r>
              <a:rPr lang="en-US" sz="1200" b="0" i="1" u="none" strike="noStrike" cap="none" baseline="0" dirty="0">
                <a:solidFill>
                  <a:schemeClr val="dk1"/>
                </a:solidFill>
                <a:latin typeface="Arial"/>
                <a:ea typeface="Arial"/>
                <a:cs typeface="Arial"/>
                <a:sym typeface="Arial"/>
              </a:rPr>
              <a:t>Treating Tobacco Use and Dependence: 2008 Update</a:t>
            </a: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685800" y="274637"/>
            <a:ext cx="80010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Quitlines</a:t>
            </a:r>
          </a:p>
        </p:txBody>
      </p:sp>
      <p:sp>
        <p:nvSpPr>
          <p:cNvPr id="236" name="Shape 236"/>
          <p:cNvSpPr txBox="1">
            <a:spLocks noGrp="1"/>
          </p:cNvSpPr>
          <p:nvPr>
            <p:ph type="body" idx="1"/>
          </p:nvPr>
        </p:nvSpPr>
        <p:spPr>
          <a:xfrm>
            <a:off x="762000" y="1295400"/>
            <a:ext cx="7772400" cy="3886200"/>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1"/>
              </a:buClr>
              <a:buSzPct val="100000"/>
              <a:buFont typeface="Arial"/>
              <a:buChar char="•"/>
            </a:pPr>
            <a:r>
              <a:rPr lang="en-US" sz="3000" b="0" i="0" u="none" strike="noStrike" cap="none" baseline="0" dirty="0">
                <a:solidFill>
                  <a:schemeClr val="dk1"/>
                </a:solidFill>
                <a:latin typeface="Arial"/>
                <a:ea typeface="Arial"/>
                <a:cs typeface="Arial"/>
                <a:sym typeface="Arial"/>
              </a:rPr>
              <a:t>It only takes 30 seconds to refer a patient to a toll-free </a:t>
            </a:r>
            <a:r>
              <a:rPr lang="en-US" sz="3000" b="0" i="0" u="none" strike="noStrike" cap="none" baseline="0" dirty="0" smtClean="0">
                <a:solidFill>
                  <a:schemeClr val="dk1"/>
                </a:solidFill>
                <a:latin typeface="Arial"/>
                <a:ea typeface="Arial"/>
                <a:cs typeface="Arial"/>
                <a:sym typeface="Arial"/>
              </a:rPr>
              <a:t>tobacco</a:t>
            </a:r>
            <a:r>
              <a:rPr lang="en-US" sz="3000" b="0" i="0" u="none" strike="noStrike" cap="none" dirty="0" smtClean="0">
                <a:solidFill>
                  <a:schemeClr val="dk1"/>
                </a:solidFill>
                <a:latin typeface="Arial"/>
                <a:ea typeface="Arial"/>
                <a:cs typeface="Arial"/>
                <a:sym typeface="Arial"/>
              </a:rPr>
              <a:t> </a:t>
            </a:r>
            <a:r>
              <a:rPr lang="en-US" sz="3000" b="0" i="0" u="none" strike="noStrike" cap="none" baseline="0" dirty="0" smtClean="0">
                <a:solidFill>
                  <a:schemeClr val="dk1"/>
                </a:solidFill>
                <a:latin typeface="Arial"/>
                <a:ea typeface="Arial"/>
                <a:cs typeface="Arial"/>
                <a:sym typeface="Arial"/>
              </a:rPr>
              <a:t>cessation quitline.</a:t>
            </a:r>
            <a:endParaRPr lang="en-US" sz="3000" b="0" i="0" u="none" strike="noStrike" cap="none" baseline="0" dirty="0">
              <a:solidFill>
                <a:schemeClr val="dk1"/>
              </a:solidFill>
              <a:latin typeface="Arial"/>
              <a:ea typeface="Arial"/>
              <a:cs typeface="Arial"/>
              <a:sym typeface="Arial"/>
            </a:endParaRPr>
          </a:p>
          <a:p>
            <a:pPr marL="342900" marR="0" lvl="0" indent="-342900" algn="l" rtl="0">
              <a:lnSpc>
                <a:spcPct val="114000"/>
              </a:lnSpc>
              <a:spcBef>
                <a:spcPts val="0"/>
              </a:spcBef>
              <a:spcAft>
                <a:spcPts val="0"/>
              </a:spcAft>
              <a:buClr>
                <a:schemeClr val="dk1"/>
              </a:buClr>
              <a:buSzPct val="100000"/>
              <a:buFont typeface="Arial"/>
              <a:buChar char="•"/>
            </a:pPr>
            <a:r>
              <a:rPr lang="en-US" sz="3000" b="0" i="0" u="none" strike="noStrike" cap="none" baseline="0" dirty="0">
                <a:solidFill>
                  <a:schemeClr val="dk1"/>
                </a:solidFill>
                <a:latin typeface="Arial"/>
                <a:ea typeface="Arial"/>
                <a:cs typeface="Arial"/>
                <a:sym typeface="Arial"/>
              </a:rPr>
              <a:t>Quitlines are staffed by trained </a:t>
            </a:r>
            <a:r>
              <a:rPr lang="en-US" sz="3000" b="0" i="0" u="none" strike="noStrike" cap="none" baseline="0" dirty="0" smtClean="0">
                <a:solidFill>
                  <a:schemeClr val="dk1"/>
                </a:solidFill>
                <a:latin typeface="Arial"/>
                <a:ea typeface="Arial"/>
                <a:cs typeface="Arial"/>
                <a:sym typeface="Arial"/>
              </a:rPr>
              <a:t>specialists </a:t>
            </a:r>
            <a:r>
              <a:rPr lang="en-US" sz="3000" b="0" i="0" u="none" strike="noStrike" cap="none" baseline="0" dirty="0">
                <a:solidFill>
                  <a:schemeClr val="dk1"/>
                </a:solidFill>
                <a:latin typeface="Arial"/>
                <a:ea typeface="Arial"/>
                <a:cs typeface="Arial"/>
                <a:sym typeface="Arial"/>
              </a:rPr>
              <a:t>who tailor a plan and advice for each </a:t>
            </a:r>
            <a:r>
              <a:rPr lang="en-US" sz="3000" b="0" i="0" u="none" strike="noStrike" cap="none" baseline="0" dirty="0" smtClean="0">
                <a:solidFill>
                  <a:schemeClr val="dk1"/>
                </a:solidFill>
                <a:latin typeface="Arial"/>
                <a:ea typeface="Arial"/>
                <a:cs typeface="Arial"/>
                <a:sym typeface="Arial"/>
              </a:rPr>
              <a:t>caller.</a:t>
            </a:r>
            <a:endParaRPr lang="en-US" sz="3000" b="0" i="0" u="none" strike="noStrike" cap="none" baseline="0" dirty="0">
              <a:solidFill>
                <a:schemeClr val="dk1"/>
              </a:solidFill>
              <a:latin typeface="Arial"/>
              <a:ea typeface="Arial"/>
              <a:cs typeface="Arial"/>
              <a:sym typeface="Arial"/>
            </a:endParaRPr>
          </a:p>
          <a:p>
            <a:pPr marL="342900" marR="0" lvl="0" indent="-342900" algn="l" rtl="0">
              <a:lnSpc>
                <a:spcPct val="114000"/>
              </a:lnSpc>
              <a:spcBef>
                <a:spcPts val="0"/>
              </a:spcBef>
              <a:spcAft>
                <a:spcPts val="0"/>
              </a:spcAft>
              <a:buClr>
                <a:schemeClr val="dk1"/>
              </a:buClr>
              <a:buSzPct val="100000"/>
              <a:buFont typeface="Arial"/>
              <a:buChar char="•"/>
            </a:pPr>
            <a:r>
              <a:rPr lang="en-US" sz="3000" b="0" i="0" u="none" strike="noStrike" cap="none" baseline="0" dirty="0">
                <a:solidFill>
                  <a:schemeClr val="dk1"/>
                </a:solidFill>
                <a:latin typeface="Arial"/>
                <a:ea typeface="Arial"/>
                <a:cs typeface="Arial"/>
                <a:sym typeface="Arial"/>
              </a:rPr>
              <a:t>Calling a quitline can increase a tobacco user’s chance of successfully </a:t>
            </a:r>
            <a:r>
              <a:rPr lang="en-US" sz="3000" b="0" i="0" u="none" strike="noStrike" cap="none" baseline="0" dirty="0" smtClean="0">
                <a:solidFill>
                  <a:schemeClr val="dk1"/>
                </a:solidFill>
                <a:latin typeface="Arial"/>
                <a:ea typeface="Arial"/>
                <a:cs typeface="Arial"/>
                <a:sym typeface="Arial"/>
              </a:rPr>
              <a:t>quitting.</a:t>
            </a:r>
            <a:endParaRPr lang="en-US" sz="30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762000" y="274637"/>
            <a:ext cx="79247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Advantages of </a:t>
            </a:r>
            <a:r>
              <a:rPr lang="en-US" sz="4000" b="1" dirty="0">
                <a:solidFill>
                  <a:schemeClr val="dk2"/>
                </a:solidFill>
                <a:latin typeface="Garamond"/>
                <a:ea typeface="Garamond"/>
                <a:cs typeface="Garamond"/>
                <a:sym typeface="Garamond"/>
              </a:rPr>
              <a:t>Q</a:t>
            </a:r>
            <a:r>
              <a:rPr lang="en-US" sz="4000" b="1" i="0" u="none" strike="noStrike" cap="none" baseline="0" dirty="0" smtClean="0">
                <a:solidFill>
                  <a:schemeClr val="dk2"/>
                </a:solidFill>
                <a:latin typeface="Garamond"/>
                <a:ea typeface="Garamond"/>
                <a:cs typeface="Garamond"/>
                <a:sym typeface="Garamond"/>
              </a:rPr>
              <a:t>uitlines</a:t>
            </a:r>
            <a:endParaRPr lang="en-US" sz="4000" b="1" i="0" u="none" strike="noStrike" cap="none" baseline="0" dirty="0">
              <a:solidFill>
                <a:schemeClr val="dk2"/>
              </a:solidFill>
              <a:latin typeface="Garamond"/>
              <a:ea typeface="Garamond"/>
              <a:cs typeface="Garamond"/>
              <a:sym typeface="Garamond"/>
            </a:endParaRPr>
          </a:p>
        </p:txBody>
      </p:sp>
      <p:sp>
        <p:nvSpPr>
          <p:cNvPr id="243" name="Shape 243"/>
          <p:cNvSpPr txBox="1">
            <a:spLocks noGrp="1"/>
          </p:cNvSpPr>
          <p:nvPr>
            <p:ph type="body" idx="1"/>
          </p:nvPr>
        </p:nvSpPr>
        <p:spPr>
          <a:xfrm>
            <a:off x="762000" y="1371600"/>
            <a:ext cx="7924799" cy="4419599"/>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1"/>
              </a:buClr>
              <a:buSzPct val="100000"/>
              <a:buFont typeface="Arial"/>
              <a:buChar char="•"/>
            </a:pPr>
            <a:r>
              <a:rPr lang="en-US" sz="3000" b="0" i="0" u="none" strike="noStrike" cap="none" baseline="0" dirty="0">
                <a:solidFill>
                  <a:schemeClr val="dk1"/>
                </a:solidFill>
                <a:latin typeface="Arial"/>
                <a:ea typeface="Arial"/>
                <a:cs typeface="Arial"/>
                <a:sym typeface="Arial"/>
              </a:rPr>
              <a:t>Accessible</a:t>
            </a: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Appeal to </a:t>
            </a:r>
            <a:r>
              <a:rPr lang="en-US" sz="3000" b="0" i="0" u="none" strike="noStrike" cap="none" baseline="0" dirty="0" smtClean="0">
                <a:solidFill>
                  <a:schemeClr val="dk2"/>
                </a:solidFill>
                <a:latin typeface="Arial"/>
                <a:ea typeface="Arial"/>
                <a:cs typeface="Arial"/>
                <a:sym typeface="Arial"/>
              </a:rPr>
              <a:t>patients </a:t>
            </a:r>
            <a:r>
              <a:rPr lang="en-US" sz="3000" b="0" i="0" u="none" strike="noStrike" cap="none" baseline="0" dirty="0">
                <a:solidFill>
                  <a:schemeClr val="dk2"/>
                </a:solidFill>
                <a:latin typeface="Arial"/>
                <a:ea typeface="Arial"/>
                <a:cs typeface="Arial"/>
                <a:sym typeface="Arial"/>
              </a:rPr>
              <a:t>who are uncomfortable in a group setting</a:t>
            </a: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smtClean="0">
                <a:solidFill>
                  <a:schemeClr val="dk2"/>
                </a:solidFill>
                <a:latin typeface="Arial"/>
                <a:ea typeface="Arial"/>
                <a:cs typeface="Arial"/>
                <a:sym typeface="Arial"/>
              </a:rPr>
              <a:t>More </a:t>
            </a:r>
            <a:r>
              <a:rPr lang="en-US" sz="3000" b="0" i="0" u="none" strike="noStrike" cap="none" baseline="0" dirty="0">
                <a:solidFill>
                  <a:schemeClr val="dk2"/>
                </a:solidFill>
                <a:latin typeface="Arial"/>
                <a:ea typeface="Arial"/>
                <a:cs typeface="Arial"/>
                <a:sym typeface="Arial"/>
              </a:rPr>
              <a:t>likely to </a:t>
            </a:r>
            <a:r>
              <a:rPr lang="en-US" sz="3000" b="0" i="0" u="none" strike="noStrike" cap="none" baseline="0" dirty="0" smtClean="0">
                <a:solidFill>
                  <a:schemeClr val="dk2"/>
                </a:solidFill>
                <a:latin typeface="Arial"/>
                <a:ea typeface="Arial"/>
                <a:cs typeface="Arial"/>
                <a:sym typeface="Arial"/>
              </a:rPr>
              <a:t>be used by patients</a:t>
            </a:r>
            <a:r>
              <a:rPr lang="en-US" sz="3000" b="0" i="0" u="none" strike="noStrike" cap="none" dirty="0" smtClean="0">
                <a:solidFill>
                  <a:schemeClr val="dk2"/>
                </a:solidFill>
                <a:latin typeface="Arial"/>
                <a:ea typeface="Arial"/>
                <a:cs typeface="Arial"/>
                <a:sym typeface="Arial"/>
              </a:rPr>
              <a:t> </a:t>
            </a:r>
            <a:r>
              <a:rPr lang="en-US" sz="3000" b="0" i="0" u="none" strike="noStrike" cap="none" baseline="0" dirty="0" smtClean="0">
                <a:solidFill>
                  <a:schemeClr val="dk2"/>
                </a:solidFill>
                <a:latin typeface="Arial"/>
                <a:ea typeface="Arial"/>
                <a:cs typeface="Arial"/>
                <a:sym typeface="Arial"/>
              </a:rPr>
              <a:t>than a</a:t>
            </a:r>
            <a:r>
              <a:rPr lang="en-US" sz="3000" b="0" i="0" u="none" strike="noStrike" cap="none" dirty="0" smtClean="0">
                <a:solidFill>
                  <a:schemeClr val="dk2"/>
                </a:solidFill>
                <a:latin typeface="Arial"/>
                <a:ea typeface="Arial"/>
                <a:cs typeface="Arial"/>
                <a:sym typeface="Arial"/>
              </a:rPr>
              <a:t> </a:t>
            </a:r>
            <a:r>
              <a:rPr lang="en-US" sz="3000" b="0" i="0" u="none" strike="noStrike" cap="none" baseline="0" dirty="0" smtClean="0">
                <a:solidFill>
                  <a:schemeClr val="dk2"/>
                </a:solidFill>
                <a:latin typeface="Arial"/>
                <a:ea typeface="Arial"/>
                <a:cs typeface="Arial"/>
                <a:sym typeface="Arial"/>
              </a:rPr>
              <a:t>face-to-face </a:t>
            </a:r>
            <a:r>
              <a:rPr lang="en-US" sz="3000" b="0" i="0" u="none" strike="noStrike" cap="none" baseline="0" dirty="0">
                <a:solidFill>
                  <a:schemeClr val="dk2"/>
                </a:solidFill>
                <a:latin typeface="Arial"/>
                <a:ea typeface="Arial"/>
                <a:cs typeface="Arial"/>
                <a:sym typeface="Arial"/>
              </a:rPr>
              <a:t>program</a:t>
            </a: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No cost to patient</a:t>
            </a: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Easy intervention for </a:t>
            </a:r>
            <a:r>
              <a:rPr lang="en-US" sz="3000" b="0" i="0" u="none" strike="noStrike" cap="none" baseline="0" dirty="0" smtClean="0">
                <a:solidFill>
                  <a:schemeClr val="dk2"/>
                </a:solidFill>
                <a:latin typeface="Arial"/>
                <a:ea typeface="Arial"/>
                <a:cs typeface="Arial"/>
                <a:sym typeface="Arial"/>
              </a:rPr>
              <a:t>health care </a:t>
            </a:r>
            <a:r>
              <a:rPr lang="en-US" sz="3000" b="0" i="0" u="none" strike="noStrike" cap="none" baseline="0" dirty="0">
                <a:solidFill>
                  <a:schemeClr val="dk2"/>
                </a:solidFill>
                <a:latin typeface="Arial"/>
                <a:ea typeface="Arial"/>
                <a:cs typeface="Arial"/>
                <a:sym typeface="Arial"/>
              </a:rPr>
              <a:t>professionals</a:t>
            </a:r>
          </a:p>
          <a:p>
            <a:pPr marL="0" marR="0" lvl="0" indent="0" algn="l" rtl="0">
              <a:spcBef>
                <a:spcPts val="0"/>
              </a:spcBef>
              <a:buNone/>
            </a:pPr>
            <a:endParaRPr sz="3000" b="0" i="0" u="none" strike="noStrike" cap="none" baseline="0" dirty="0">
              <a:solidFill>
                <a:schemeClr val="dk2"/>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685800" y="274637"/>
            <a:ext cx="80010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Quitlines</a:t>
            </a:r>
          </a:p>
        </p:txBody>
      </p:sp>
      <p:sp>
        <p:nvSpPr>
          <p:cNvPr id="250" name="Shape 250"/>
          <p:cNvSpPr txBox="1">
            <a:spLocks noGrp="1"/>
          </p:cNvSpPr>
          <p:nvPr>
            <p:ph type="body" idx="1"/>
          </p:nvPr>
        </p:nvSpPr>
        <p:spPr>
          <a:xfrm>
            <a:off x="685800" y="1452562"/>
            <a:ext cx="8229600" cy="3805238"/>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1"/>
              </a:buClr>
              <a:buSzPct val="100000"/>
              <a:buFont typeface="Arial"/>
              <a:buChar char="•"/>
            </a:pPr>
            <a:r>
              <a:rPr lang="en-US" sz="3000" b="0" i="0" u="none" strike="noStrike" cap="none" baseline="0" dirty="0">
                <a:solidFill>
                  <a:schemeClr val="dk1"/>
                </a:solidFill>
                <a:latin typeface="Arial"/>
                <a:ea typeface="Arial"/>
                <a:cs typeface="Arial"/>
                <a:sym typeface="Arial"/>
              </a:rPr>
              <a:t>1-800-QUIT-NOW </a:t>
            </a:r>
            <a:br>
              <a:rPr lang="en-US" sz="3000" b="0" i="0" u="none" strike="noStrike" cap="none" baseline="0" dirty="0">
                <a:solidFill>
                  <a:schemeClr val="dk1"/>
                </a:solidFill>
                <a:latin typeface="Arial"/>
                <a:ea typeface="Arial"/>
                <a:cs typeface="Arial"/>
                <a:sym typeface="Arial"/>
              </a:rPr>
            </a:br>
            <a:r>
              <a:rPr lang="en-US" sz="3000" b="0" i="0" u="none" strike="noStrike" cap="none" baseline="0" dirty="0">
                <a:solidFill>
                  <a:schemeClr val="dk1"/>
                </a:solidFill>
                <a:latin typeface="Arial"/>
                <a:ea typeface="Arial"/>
                <a:cs typeface="Arial"/>
                <a:sym typeface="Arial"/>
              </a:rPr>
              <a:t>callers are routed </a:t>
            </a:r>
            <a:br>
              <a:rPr lang="en-US" sz="3000" b="0" i="0" u="none" strike="noStrike" cap="none" baseline="0" dirty="0">
                <a:solidFill>
                  <a:schemeClr val="dk1"/>
                </a:solidFill>
                <a:latin typeface="Arial"/>
                <a:ea typeface="Arial"/>
                <a:cs typeface="Arial"/>
                <a:sym typeface="Arial"/>
              </a:rPr>
            </a:br>
            <a:r>
              <a:rPr lang="en-US" sz="3000" b="0" i="0" u="none" strike="noStrike" cap="none" baseline="0" dirty="0">
                <a:solidFill>
                  <a:schemeClr val="dk1"/>
                </a:solidFill>
                <a:latin typeface="Arial"/>
                <a:ea typeface="Arial"/>
                <a:cs typeface="Arial"/>
                <a:sym typeface="Arial"/>
              </a:rPr>
              <a:t>to state-run quitlines or the National </a:t>
            </a:r>
            <a:br>
              <a:rPr lang="en-US" sz="3000" b="0" i="0" u="none" strike="noStrike" cap="none" baseline="0" dirty="0">
                <a:solidFill>
                  <a:schemeClr val="dk1"/>
                </a:solidFill>
                <a:latin typeface="Arial"/>
                <a:ea typeface="Arial"/>
                <a:cs typeface="Arial"/>
                <a:sym typeface="Arial"/>
              </a:rPr>
            </a:br>
            <a:r>
              <a:rPr lang="en-US" sz="3000" b="0" i="0" u="none" strike="noStrike" cap="none" baseline="0" dirty="0">
                <a:solidFill>
                  <a:schemeClr val="dk1"/>
                </a:solidFill>
                <a:latin typeface="Arial"/>
                <a:ea typeface="Arial"/>
                <a:cs typeface="Arial"/>
                <a:sym typeface="Arial"/>
              </a:rPr>
              <a:t>Cancer </a:t>
            </a:r>
            <a:r>
              <a:rPr lang="en-US" sz="3000" b="0" i="0" u="none" strike="noStrike" cap="none" baseline="0" dirty="0" smtClean="0">
                <a:solidFill>
                  <a:schemeClr val="dk1"/>
                </a:solidFill>
                <a:latin typeface="Arial"/>
                <a:ea typeface="Arial"/>
                <a:cs typeface="Arial"/>
                <a:sym typeface="Arial"/>
              </a:rPr>
              <a:t>Institute</a:t>
            </a:r>
            <a:r>
              <a:rPr lang="en-US" sz="3000" b="0" i="0" u="none" strike="noStrike" cap="none" dirty="0" smtClean="0">
                <a:solidFill>
                  <a:schemeClr val="dk1"/>
                </a:solidFill>
                <a:latin typeface="Arial"/>
                <a:ea typeface="Arial"/>
                <a:cs typeface="Arial"/>
                <a:sym typeface="Arial"/>
              </a:rPr>
              <a:t> </a:t>
            </a:r>
            <a:r>
              <a:rPr lang="en-US" sz="3000" b="0" i="0" u="none" strike="noStrike" cap="none" baseline="0" dirty="0" smtClean="0">
                <a:solidFill>
                  <a:schemeClr val="dk1"/>
                </a:solidFill>
                <a:latin typeface="Arial"/>
                <a:ea typeface="Arial"/>
                <a:cs typeface="Arial"/>
                <a:sym typeface="Arial"/>
              </a:rPr>
              <a:t>quitline.</a:t>
            </a:r>
            <a:endParaRPr lang="en-US" sz="3000" b="0" i="0" u="none" strike="noStrike" cap="none" baseline="0" dirty="0">
              <a:solidFill>
                <a:schemeClr val="dk1"/>
              </a:solidFill>
              <a:latin typeface="Arial"/>
              <a:ea typeface="Arial"/>
              <a:cs typeface="Arial"/>
              <a:sym typeface="Arial"/>
            </a:endParaRP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Quitline referral cards are available through </a:t>
            </a:r>
            <a:r>
              <a:rPr lang="en-US" sz="3000" b="0" i="0" u="none" strike="noStrike" cap="none" baseline="0" dirty="0" smtClean="0">
                <a:solidFill>
                  <a:schemeClr val="dk2"/>
                </a:solidFill>
                <a:latin typeface="Arial"/>
                <a:ea typeface="Arial"/>
                <a:cs typeface="Arial"/>
                <a:sym typeface="Arial"/>
              </a:rPr>
              <a:t>the </a:t>
            </a:r>
            <a:r>
              <a:rPr lang="en-US" sz="3000" b="0" i="0" u="none" strike="noStrike" cap="none" baseline="0" dirty="0" smtClean="0">
                <a:solidFill>
                  <a:schemeClr val="dk2"/>
                </a:solidFill>
                <a:latin typeface="Arial"/>
                <a:ea typeface="Arial"/>
                <a:cs typeface="Arial"/>
                <a:sym typeface="Arial"/>
                <a:hlinkClick r:id="rId3"/>
              </a:rPr>
              <a:t>AAFP Tobacco Prevention &amp; Cessation catalog</a:t>
            </a:r>
            <a:endParaRPr sz="3000" b="0" i="0" u="sng" strike="noStrike" cap="none" baseline="0" dirty="0">
              <a:solidFill>
                <a:schemeClr val="hlink"/>
              </a:solidFill>
              <a:latin typeface="Arial"/>
              <a:ea typeface="Arial"/>
              <a:cs typeface="Arial"/>
              <a:sym typeface="Arial"/>
              <a:hlinkClick r:id="rId3"/>
            </a:endParaRPr>
          </a:p>
        </p:txBody>
      </p:sp>
      <p:pic>
        <p:nvPicPr>
          <p:cNvPr id="251" name="Shape 251"/>
          <p:cNvPicPr preferRelativeResize="0"/>
          <p:nvPr/>
        </p:nvPicPr>
        <p:blipFill rotWithShape="1">
          <a:blip r:embed="rId4">
            <a:alphaModFix/>
          </a:blip>
          <a:srcRect/>
          <a:stretch/>
        </p:blipFill>
        <p:spPr>
          <a:xfrm>
            <a:off x="5848350" y="304800"/>
            <a:ext cx="3009899" cy="18954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722312" y="4406900"/>
            <a:ext cx="7772400" cy="13620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PHARMACOTHERAPY</a:t>
            </a:r>
          </a:p>
        </p:txBody>
      </p:sp>
      <p:sp>
        <p:nvSpPr>
          <p:cNvPr id="258" name="Shape 258"/>
          <p:cNvSpPr txBox="1">
            <a:spLocks noGrp="1"/>
          </p:cNvSpPr>
          <p:nvPr>
            <p:ph type="body" idx="1"/>
          </p:nvPr>
        </p:nvSpPr>
        <p:spPr>
          <a:xfrm>
            <a:off x="722312" y="2906711"/>
            <a:ext cx="7772400" cy="1500187"/>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US" sz="2000" b="0" i="0" u="none" strike="noStrike" cap="none" baseline="0" dirty="0">
                <a:solidFill>
                  <a:schemeClr val="dk2"/>
                </a:solidFill>
                <a:latin typeface="Arial"/>
                <a:ea typeface="Arial"/>
                <a:cs typeface="Arial"/>
                <a:sym typeface="Arial"/>
              </a:rPr>
              <a:t>Products, Precautions, and Patient Concerns</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p:nvPr/>
        </p:nvSpPr>
        <p:spPr>
          <a:xfrm>
            <a:off x="762000" y="274637"/>
            <a:ext cx="71627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Objectives</a:t>
            </a:r>
          </a:p>
        </p:txBody>
      </p:sp>
      <p:sp>
        <p:nvSpPr>
          <p:cNvPr id="64" name="Shape 64"/>
          <p:cNvSpPr txBox="1"/>
          <p:nvPr/>
        </p:nvSpPr>
        <p:spPr>
          <a:xfrm>
            <a:off x="609600" y="1600200"/>
            <a:ext cx="8001000" cy="3733800"/>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1"/>
              </a:buClr>
              <a:buSzPct val="100000"/>
              <a:buFont typeface="Arial"/>
              <a:buChar char="•"/>
            </a:pPr>
            <a:r>
              <a:rPr lang="en-US" sz="3000" b="0" i="0" u="none" strike="noStrike" cap="none" baseline="0" dirty="0">
                <a:solidFill>
                  <a:schemeClr val="dk1"/>
                </a:solidFill>
                <a:latin typeface="Arial"/>
                <a:ea typeface="Arial"/>
                <a:cs typeface="Arial"/>
                <a:sym typeface="Arial"/>
              </a:rPr>
              <a:t>Make system changes that increase intervention and tobacco cessation </a:t>
            </a:r>
            <a:r>
              <a:rPr lang="en-US" sz="3000" b="0" i="0" u="none" strike="noStrike" cap="none" baseline="0" dirty="0" smtClean="0">
                <a:solidFill>
                  <a:schemeClr val="dk1"/>
                </a:solidFill>
                <a:latin typeface="Arial"/>
                <a:ea typeface="Arial"/>
                <a:cs typeface="Arial"/>
                <a:sym typeface="Arial"/>
              </a:rPr>
              <a:t>rates.</a:t>
            </a:r>
            <a:endParaRPr lang="en-US" sz="3000" b="0" i="0" u="none" strike="noStrike" cap="none" baseline="0" dirty="0">
              <a:solidFill>
                <a:schemeClr val="dk1"/>
              </a:solidFill>
              <a:latin typeface="Arial"/>
              <a:ea typeface="Arial"/>
              <a:cs typeface="Arial"/>
              <a:sym typeface="Arial"/>
            </a:endParaRPr>
          </a:p>
          <a:p>
            <a:pPr marL="342900" marR="0" lvl="0" indent="-342900" algn="l" rtl="0">
              <a:lnSpc>
                <a:spcPct val="114000"/>
              </a:lnSpc>
              <a:spcBef>
                <a:spcPts val="0"/>
              </a:spcBef>
              <a:spcAft>
                <a:spcPts val="0"/>
              </a:spcAft>
              <a:buClr>
                <a:schemeClr val="dk1"/>
              </a:buClr>
              <a:buSzPct val="100000"/>
              <a:buFont typeface="Arial"/>
              <a:buChar char="•"/>
            </a:pPr>
            <a:r>
              <a:rPr lang="en-US" sz="3000" b="0" i="0" u="none" strike="noStrike" cap="none" baseline="0" dirty="0">
                <a:solidFill>
                  <a:schemeClr val="dk1"/>
                </a:solidFill>
                <a:latin typeface="Arial"/>
                <a:ea typeface="Arial"/>
                <a:cs typeface="Arial"/>
                <a:sym typeface="Arial"/>
              </a:rPr>
              <a:t>Conduct productive counseling </a:t>
            </a:r>
            <a:r>
              <a:rPr lang="en-US" sz="3000" b="0" i="0" u="none" strike="noStrike" cap="none" baseline="0" dirty="0" smtClean="0">
                <a:solidFill>
                  <a:schemeClr val="dk1"/>
                </a:solidFill>
                <a:latin typeface="Arial"/>
                <a:ea typeface="Arial"/>
                <a:cs typeface="Arial"/>
                <a:sym typeface="Arial"/>
              </a:rPr>
              <a:t>sessions.</a:t>
            </a:r>
            <a:endParaRPr lang="en-US" sz="3000" b="0" i="0" u="none" strike="noStrike" cap="none" baseline="0" dirty="0">
              <a:solidFill>
                <a:schemeClr val="dk1"/>
              </a:solidFill>
              <a:latin typeface="Arial"/>
              <a:ea typeface="Arial"/>
              <a:cs typeface="Arial"/>
              <a:sym typeface="Arial"/>
            </a:endParaRPr>
          </a:p>
          <a:p>
            <a:pPr marL="342900" marR="0" lvl="0" indent="-342900" algn="l" rtl="0">
              <a:lnSpc>
                <a:spcPct val="114000"/>
              </a:lnSpc>
              <a:spcBef>
                <a:spcPts val="0"/>
              </a:spcBef>
              <a:spcAft>
                <a:spcPts val="0"/>
              </a:spcAft>
              <a:buClr>
                <a:schemeClr val="dk1"/>
              </a:buClr>
              <a:buSzPct val="100000"/>
              <a:buFont typeface="Arial"/>
              <a:buChar char="•"/>
            </a:pPr>
            <a:r>
              <a:rPr lang="en-US" sz="3000" b="0" i="0" u="none" strike="noStrike" cap="none" baseline="0" dirty="0">
                <a:solidFill>
                  <a:schemeClr val="dk1"/>
                </a:solidFill>
                <a:latin typeface="Arial"/>
                <a:ea typeface="Arial"/>
                <a:cs typeface="Arial"/>
                <a:sym typeface="Arial"/>
              </a:rPr>
              <a:t>Use the most recent evidence on pharmacotherapy </a:t>
            </a:r>
            <a:r>
              <a:rPr lang="en-US" sz="3000" dirty="0" smtClean="0">
                <a:solidFill>
                  <a:schemeClr val="dk1"/>
                </a:solidFill>
              </a:rPr>
              <a:t>to treat</a:t>
            </a:r>
            <a:r>
              <a:rPr lang="en-US" sz="3000" b="0" i="0" u="none" strike="noStrike" cap="none" baseline="0" dirty="0" smtClean="0">
                <a:solidFill>
                  <a:schemeClr val="dk1"/>
                </a:solidFill>
                <a:latin typeface="Arial"/>
                <a:ea typeface="Arial"/>
                <a:cs typeface="Arial"/>
                <a:sym typeface="Arial"/>
              </a:rPr>
              <a:t> </a:t>
            </a:r>
            <a:r>
              <a:rPr lang="en-US" sz="3000" b="0" i="0" u="none" strike="noStrike" cap="none" baseline="0" dirty="0">
                <a:solidFill>
                  <a:schemeClr val="dk1"/>
                </a:solidFill>
                <a:latin typeface="Arial"/>
                <a:ea typeface="Arial"/>
                <a:cs typeface="Arial"/>
                <a:sym typeface="Arial"/>
              </a:rPr>
              <a:t>nicotine </a:t>
            </a:r>
            <a:r>
              <a:rPr lang="en-US" sz="3000" b="0" i="0" u="none" strike="noStrike" cap="none" baseline="0" dirty="0" smtClean="0">
                <a:solidFill>
                  <a:schemeClr val="dk1"/>
                </a:solidFill>
                <a:latin typeface="Arial"/>
                <a:ea typeface="Arial"/>
                <a:cs typeface="Arial"/>
                <a:sym typeface="Arial"/>
              </a:rPr>
              <a:t>dependence.</a:t>
            </a:r>
            <a:endParaRPr lang="en-US" sz="3000" b="0" i="0" u="none" strike="noStrike" cap="none" baseline="0" dirty="0">
              <a:solidFill>
                <a:schemeClr val="dk1"/>
              </a:solidFill>
              <a:latin typeface="Arial"/>
              <a:ea typeface="Arial"/>
              <a:cs typeface="Arial"/>
              <a:sym typeface="Arial"/>
            </a:endParaRPr>
          </a:p>
          <a:p>
            <a:pPr marL="342900" marR="0" lvl="0" indent="-342900" algn="l" rtl="0">
              <a:lnSpc>
                <a:spcPct val="114000"/>
              </a:lnSpc>
              <a:spcBef>
                <a:spcPts val="0"/>
              </a:spcBef>
              <a:spcAft>
                <a:spcPts val="0"/>
              </a:spcAft>
              <a:buClr>
                <a:schemeClr val="dk1"/>
              </a:buClr>
              <a:buSzPct val="100000"/>
              <a:buFont typeface="Arial"/>
              <a:buChar char="•"/>
            </a:pPr>
            <a:r>
              <a:rPr lang="en-US" sz="3000" b="0" i="0" u="none" strike="noStrike" cap="none" baseline="0" dirty="0">
                <a:solidFill>
                  <a:schemeClr val="dk1"/>
                </a:solidFill>
                <a:latin typeface="Arial"/>
                <a:ea typeface="Arial"/>
                <a:cs typeface="Arial"/>
                <a:sym typeface="Arial"/>
              </a:rPr>
              <a:t>Maximize payment for tobacco cessation treatment and </a:t>
            </a:r>
            <a:r>
              <a:rPr lang="en-US" sz="3000" b="0" i="0" u="none" strike="noStrike" cap="none" baseline="0" dirty="0" smtClean="0">
                <a:solidFill>
                  <a:schemeClr val="dk1"/>
                </a:solidFill>
                <a:latin typeface="Arial"/>
                <a:ea typeface="Arial"/>
                <a:cs typeface="Arial"/>
                <a:sym typeface="Arial"/>
              </a:rPr>
              <a:t>counseling.</a:t>
            </a:r>
            <a:endParaRPr lang="en-US" sz="30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914400" y="274637"/>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Pharmacotherapy</a:t>
            </a:r>
          </a:p>
        </p:txBody>
      </p:sp>
      <p:sp>
        <p:nvSpPr>
          <p:cNvPr id="265" name="Shape 265"/>
          <p:cNvSpPr txBox="1">
            <a:spLocks noGrp="1"/>
          </p:cNvSpPr>
          <p:nvPr>
            <p:ph type="body" idx="1"/>
          </p:nvPr>
        </p:nvSpPr>
        <p:spPr>
          <a:xfrm>
            <a:off x="533400" y="1295400"/>
            <a:ext cx="8077199" cy="4190999"/>
          </a:xfrm>
          <a:prstGeom prst="rect">
            <a:avLst/>
          </a:prstGeom>
          <a:noFill/>
          <a:ln>
            <a:noFill/>
          </a:ln>
        </p:spPr>
        <p:txBody>
          <a:bodyPr lIns="91425" tIns="45700" rIns="91425" bIns="45700" anchor="t" anchorCtr="0">
            <a:noAutofit/>
          </a:bodyPr>
          <a:lstStyle/>
          <a:p>
            <a:pPr marL="0" indent="0">
              <a:lnSpc>
                <a:spcPct val="114000"/>
              </a:lnSpc>
              <a:spcBef>
                <a:spcPts val="0"/>
              </a:spcBef>
              <a:buSzPct val="25000"/>
              <a:buNone/>
            </a:pPr>
            <a:r>
              <a:rPr lang="en-US" sz="3000" b="0" i="0" u="none" strike="noStrike" cap="none" baseline="0" dirty="0" smtClean="0">
                <a:solidFill>
                  <a:schemeClr val="dk2"/>
                </a:solidFill>
                <a:latin typeface="Arial"/>
                <a:ea typeface="Arial"/>
                <a:cs typeface="Arial"/>
                <a:sym typeface="Arial"/>
              </a:rPr>
              <a:t>Q: Who </a:t>
            </a:r>
            <a:r>
              <a:rPr lang="en-US" sz="3000" b="0" i="0" u="none" strike="noStrike" cap="none" baseline="0" dirty="0">
                <a:solidFill>
                  <a:schemeClr val="dk2"/>
                </a:solidFill>
                <a:latin typeface="Arial"/>
                <a:ea typeface="Arial"/>
                <a:cs typeface="Arial"/>
                <a:sym typeface="Arial"/>
              </a:rPr>
              <a:t>should receive </a:t>
            </a:r>
            <a:r>
              <a:rPr lang="en-US" sz="3000" dirty="0" smtClean="0">
                <a:solidFill>
                  <a:schemeClr val="dk2"/>
                </a:solidFill>
              </a:rPr>
              <a:t>medication</a:t>
            </a:r>
            <a:r>
              <a:rPr lang="en-US" sz="3000" b="0" i="0" u="none" strike="noStrike" cap="none" baseline="0" dirty="0" smtClean="0">
                <a:solidFill>
                  <a:schemeClr val="dk2"/>
                </a:solidFill>
                <a:latin typeface="Arial"/>
                <a:ea typeface="Arial"/>
                <a:cs typeface="Arial"/>
                <a:sym typeface="Arial"/>
              </a:rPr>
              <a:t>?</a:t>
            </a:r>
            <a:endParaRPr lang="en-US" sz="3000" b="0" i="0" u="none" strike="noStrike" cap="none" baseline="0" dirty="0">
              <a:solidFill>
                <a:schemeClr val="dk2"/>
              </a:solidFill>
              <a:latin typeface="Arial"/>
              <a:ea typeface="Arial"/>
              <a:cs typeface="Arial"/>
              <a:sym typeface="Arial"/>
            </a:endParaRPr>
          </a:p>
          <a:p>
            <a:pPr marL="0" marR="0" lvl="1" indent="0" algn="l" rtl="0">
              <a:lnSpc>
                <a:spcPct val="100000"/>
              </a:lnSpc>
              <a:spcBef>
                <a:spcPts val="0"/>
              </a:spcBef>
              <a:spcAft>
                <a:spcPts val="0"/>
              </a:spcAft>
              <a:buClr>
                <a:schemeClr val="dk1"/>
              </a:buClr>
              <a:buFont typeface="Arial"/>
              <a:buNone/>
            </a:pPr>
            <a:endParaRPr sz="3000" b="0" i="0" u="none" strike="noStrike" cap="none" baseline="0" dirty="0">
              <a:solidFill>
                <a:schemeClr val="dk2"/>
              </a:solidFill>
              <a:latin typeface="Arial"/>
              <a:ea typeface="Arial"/>
              <a:cs typeface="Arial"/>
              <a:sym typeface="Arial"/>
            </a:endParaRPr>
          </a:p>
          <a:p>
            <a:pPr marL="0" marR="0" lvl="1" indent="0" algn="l" rtl="0">
              <a:lnSpc>
                <a:spcPct val="114000"/>
              </a:lnSpc>
              <a:spcBef>
                <a:spcPts val="0"/>
              </a:spcBef>
              <a:spcAft>
                <a:spcPts val="0"/>
              </a:spcAft>
              <a:buClr>
                <a:schemeClr val="dk2"/>
              </a:buClr>
              <a:buSzPct val="25000"/>
              <a:buFont typeface="Arial"/>
              <a:buNone/>
            </a:pPr>
            <a:r>
              <a:rPr lang="en-US" sz="3000" dirty="0" smtClean="0">
                <a:solidFill>
                  <a:schemeClr val="dk2"/>
                </a:solidFill>
              </a:rPr>
              <a:t>A: </a:t>
            </a:r>
            <a:r>
              <a:rPr lang="en-US" sz="3000" b="0" i="0" u="none" strike="noStrike" cap="none" baseline="0" dirty="0" smtClean="0">
                <a:solidFill>
                  <a:schemeClr val="dk2"/>
                </a:solidFill>
                <a:latin typeface="Arial"/>
                <a:ea typeface="Arial"/>
                <a:cs typeface="Arial"/>
                <a:sym typeface="Arial"/>
              </a:rPr>
              <a:t>All </a:t>
            </a:r>
            <a:r>
              <a:rPr lang="en-US" sz="3000" b="0" i="0" u="none" strike="noStrike" cap="none" baseline="0" dirty="0">
                <a:solidFill>
                  <a:schemeClr val="dk2"/>
                </a:solidFill>
                <a:latin typeface="Arial"/>
                <a:ea typeface="Arial"/>
                <a:cs typeface="Arial"/>
                <a:sym typeface="Arial"/>
              </a:rPr>
              <a:t>tobacco users trying to quit, except where contraindicated or for specific populations </a:t>
            </a:r>
            <a:r>
              <a:rPr lang="en-US" sz="3000" b="0" i="0" u="none" strike="noStrike" cap="none" baseline="0" dirty="0" smtClean="0">
                <a:solidFill>
                  <a:schemeClr val="dk2"/>
                </a:solidFill>
                <a:latin typeface="Arial"/>
                <a:ea typeface="Arial"/>
                <a:cs typeface="Arial"/>
                <a:sym typeface="Arial"/>
              </a:rPr>
              <a:t>in which there </a:t>
            </a:r>
            <a:r>
              <a:rPr lang="en-US" sz="3000" b="0" i="0" u="none" strike="noStrike" cap="none" baseline="0" dirty="0">
                <a:solidFill>
                  <a:schemeClr val="dk2"/>
                </a:solidFill>
                <a:latin typeface="Arial"/>
                <a:ea typeface="Arial"/>
                <a:cs typeface="Arial"/>
                <a:sym typeface="Arial"/>
              </a:rPr>
              <a:t>is insufficient evidence of effectiveness </a:t>
            </a:r>
            <a:r>
              <a:rPr lang="en-US" sz="3000" b="0" i="0" u="none" strike="noStrike" cap="none" baseline="0" dirty="0" smtClean="0">
                <a:solidFill>
                  <a:schemeClr val="dk2"/>
                </a:solidFill>
                <a:latin typeface="Arial"/>
                <a:ea typeface="Arial"/>
                <a:cs typeface="Arial"/>
                <a:sym typeface="Arial"/>
              </a:rPr>
              <a:t>(</a:t>
            </a:r>
            <a:r>
              <a:rPr lang="en-US" sz="3000" dirty="0" smtClean="0">
                <a:solidFill>
                  <a:schemeClr val="dk2"/>
                </a:solidFill>
              </a:rPr>
              <a:t>e.g.</a:t>
            </a:r>
            <a:r>
              <a:rPr lang="en-US" sz="3000" b="0" i="0" u="none" strike="noStrike" cap="none" baseline="0" dirty="0" smtClean="0">
                <a:solidFill>
                  <a:schemeClr val="dk2"/>
                </a:solidFill>
                <a:latin typeface="Arial"/>
                <a:ea typeface="Arial"/>
                <a:cs typeface="Arial"/>
                <a:sym typeface="Arial"/>
              </a:rPr>
              <a:t>, </a:t>
            </a:r>
            <a:r>
              <a:rPr lang="en-US" sz="3000" b="0" i="0" u="none" strike="noStrike" cap="none" baseline="0" dirty="0">
                <a:solidFill>
                  <a:schemeClr val="dk2"/>
                </a:solidFill>
                <a:latin typeface="Arial"/>
                <a:ea typeface="Arial"/>
                <a:cs typeface="Arial"/>
                <a:sym typeface="Arial"/>
              </a:rPr>
              <a:t>pregnant women, smokeless tobacco users, light smokers, </a:t>
            </a:r>
            <a:r>
              <a:rPr lang="en-US" sz="3000" b="0" i="0" u="none" strike="noStrike" cap="none" baseline="0" dirty="0" smtClean="0">
                <a:solidFill>
                  <a:schemeClr val="dk2"/>
                </a:solidFill>
                <a:latin typeface="Arial"/>
                <a:ea typeface="Arial"/>
                <a:cs typeface="Arial"/>
                <a:sym typeface="Arial"/>
              </a:rPr>
              <a:t>adolescents)</a:t>
            </a:r>
            <a:r>
              <a:rPr lang="en-US" sz="2800" b="0" i="0" u="none" strike="noStrike" cap="none" baseline="0" dirty="0">
                <a:solidFill>
                  <a:schemeClr val="dk2"/>
                </a:solidFill>
                <a:latin typeface="Arial"/>
                <a:ea typeface="Arial"/>
                <a:cs typeface="Arial"/>
                <a:sym typeface="Arial"/>
              </a:rPr>
              <a:t/>
            </a:r>
            <a:br>
              <a:rPr lang="en-US" sz="2800" b="0" i="0" u="none" strike="noStrike" cap="none" baseline="0" dirty="0">
                <a:solidFill>
                  <a:schemeClr val="dk2"/>
                </a:solidFill>
                <a:latin typeface="Arial"/>
                <a:ea typeface="Arial"/>
                <a:cs typeface="Arial"/>
                <a:sym typeface="Arial"/>
              </a:rPr>
            </a:br>
            <a:endParaRPr lang="en-US" sz="2800" b="0" i="0" u="none" strike="noStrike" cap="none" baseline="0" dirty="0">
              <a:solidFill>
                <a:schemeClr val="dk2"/>
              </a:solidFill>
              <a:latin typeface="Arial"/>
              <a:ea typeface="Arial"/>
              <a:cs typeface="Arial"/>
              <a:sym typeface="Arial"/>
            </a:endParaRPr>
          </a:p>
        </p:txBody>
      </p:sp>
      <p:sp>
        <p:nvSpPr>
          <p:cNvPr id="266" name="Shape 266"/>
          <p:cNvSpPr txBox="1"/>
          <p:nvPr/>
        </p:nvSpPr>
        <p:spPr>
          <a:xfrm>
            <a:off x="2209800" y="5897562"/>
            <a:ext cx="6711949" cy="27463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USPHS </a:t>
            </a:r>
            <a:r>
              <a:rPr lang="en-US" sz="1200" b="0" i="0" u="none" strike="noStrike" cap="none" baseline="0" dirty="0">
                <a:solidFill>
                  <a:schemeClr val="dk1"/>
                </a:solidFill>
                <a:latin typeface="Arial"/>
                <a:ea typeface="Arial"/>
                <a:cs typeface="Arial"/>
                <a:sym typeface="Arial"/>
              </a:rPr>
              <a:t>Clinical Practice Guideline: </a:t>
            </a:r>
            <a:r>
              <a:rPr lang="en-US" sz="1200" b="0" i="1" u="none" strike="noStrike" cap="none" baseline="0" dirty="0">
                <a:solidFill>
                  <a:schemeClr val="dk1"/>
                </a:solidFill>
                <a:latin typeface="Arial"/>
                <a:ea typeface="Arial"/>
                <a:cs typeface="Arial"/>
                <a:sym typeface="Arial"/>
              </a:rPr>
              <a:t>Treating Tobacco Use and Dependence: 2008 Update</a:t>
            </a:r>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838200" y="274637"/>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Factors to Consider When Prescribing</a:t>
            </a:r>
          </a:p>
        </p:txBody>
      </p:sp>
      <p:sp>
        <p:nvSpPr>
          <p:cNvPr id="274" name="Shape 274"/>
          <p:cNvSpPr txBox="1">
            <a:spLocks noGrp="1"/>
          </p:cNvSpPr>
          <p:nvPr>
            <p:ph type="body" idx="1"/>
          </p:nvPr>
        </p:nvSpPr>
        <p:spPr>
          <a:xfrm>
            <a:off x="838200" y="1600200"/>
            <a:ext cx="7696199" cy="3276600"/>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smtClean="0">
                <a:solidFill>
                  <a:schemeClr val="dk2"/>
                </a:solidFill>
                <a:latin typeface="Arial"/>
                <a:ea typeface="Arial"/>
                <a:cs typeface="Arial"/>
                <a:sym typeface="Arial"/>
              </a:rPr>
              <a:t>Physician’s </a:t>
            </a:r>
            <a:r>
              <a:rPr lang="en-US" sz="3000" b="0" i="0" u="none" strike="noStrike" cap="none" baseline="0" dirty="0">
                <a:solidFill>
                  <a:schemeClr val="dk2"/>
                </a:solidFill>
                <a:latin typeface="Arial"/>
                <a:ea typeface="Arial"/>
                <a:cs typeface="Arial"/>
                <a:sym typeface="Arial"/>
              </a:rPr>
              <a:t>familiarity with medications</a:t>
            </a: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Contraindications</a:t>
            </a: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Patient preference</a:t>
            </a: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Previous patient experience</a:t>
            </a: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Patient characteristics </a:t>
            </a:r>
            <a:r>
              <a:rPr lang="en-US" sz="3000" b="0" i="0" u="none" strike="noStrike" cap="none" baseline="0" dirty="0" smtClean="0">
                <a:solidFill>
                  <a:schemeClr val="dk2"/>
                </a:solidFill>
                <a:latin typeface="Arial"/>
                <a:ea typeface="Arial"/>
                <a:cs typeface="Arial"/>
                <a:sym typeface="Arial"/>
              </a:rPr>
              <a:t>(e.g.,</a:t>
            </a:r>
            <a:r>
              <a:rPr lang="en-US" sz="3000" b="0" i="0" u="none" strike="noStrike" cap="none" dirty="0" smtClean="0">
                <a:solidFill>
                  <a:schemeClr val="dk2"/>
                </a:solidFill>
                <a:latin typeface="Arial"/>
                <a:ea typeface="Arial"/>
                <a:cs typeface="Arial"/>
                <a:sym typeface="Arial"/>
              </a:rPr>
              <a:t> </a:t>
            </a:r>
            <a:r>
              <a:rPr lang="en-US" sz="3000" b="0" i="0" u="none" strike="noStrike" cap="none" baseline="0" dirty="0" smtClean="0">
                <a:solidFill>
                  <a:schemeClr val="dk2"/>
                </a:solidFill>
                <a:latin typeface="Arial"/>
                <a:ea typeface="Arial"/>
                <a:cs typeface="Arial"/>
                <a:sym typeface="Arial"/>
              </a:rPr>
              <a:t>history </a:t>
            </a:r>
            <a:r>
              <a:rPr lang="en-US" sz="3000" b="0" i="0" u="none" strike="noStrike" cap="none" baseline="0" dirty="0">
                <a:solidFill>
                  <a:schemeClr val="dk2"/>
                </a:solidFill>
                <a:latin typeface="Arial"/>
                <a:ea typeface="Arial"/>
                <a:cs typeface="Arial"/>
                <a:sym typeface="Arial"/>
              </a:rPr>
              <a:t>of depression, weight gain </a:t>
            </a:r>
            <a:r>
              <a:rPr lang="en-US" sz="3000" b="0" i="0" u="none" strike="noStrike" cap="none" baseline="0" dirty="0" smtClean="0">
                <a:solidFill>
                  <a:schemeClr val="dk2"/>
                </a:solidFill>
                <a:latin typeface="Arial"/>
                <a:ea typeface="Arial"/>
                <a:cs typeface="Arial"/>
                <a:sym typeface="Arial"/>
              </a:rPr>
              <a:t>concerns)</a:t>
            </a:r>
            <a:endParaRPr lang="en-US" sz="3000" b="0" i="0" u="none" strike="noStrike" cap="none" baseline="0" dirty="0">
              <a:solidFill>
                <a:schemeClr val="dk2"/>
              </a:solidFill>
              <a:latin typeface="Arial"/>
              <a:ea typeface="Arial"/>
              <a:cs typeface="Arial"/>
              <a:sym typeface="Arial"/>
            </a:endParaRPr>
          </a:p>
          <a:p>
            <a:pPr marL="0" marR="0" lvl="0" indent="0" algn="l" rtl="0">
              <a:spcBef>
                <a:spcPts val="0"/>
              </a:spcBef>
              <a:buNone/>
            </a:pPr>
            <a:endParaRPr sz="3000" b="0" i="0" u="none" strike="noStrike" cap="none" baseline="0" dirty="0">
              <a:solidFill>
                <a:schemeClr val="dk2"/>
              </a:solidFill>
              <a:latin typeface="Arial"/>
              <a:ea typeface="Arial"/>
              <a:cs typeface="Arial"/>
              <a:sym typeface="Arial"/>
            </a:endParaRPr>
          </a:p>
        </p:txBody>
      </p:sp>
      <p:sp>
        <p:nvSpPr>
          <p:cNvPr id="275" name="Shape 275"/>
          <p:cNvSpPr txBox="1"/>
          <p:nvPr/>
        </p:nvSpPr>
        <p:spPr>
          <a:xfrm>
            <a:off x="2209800" y="5897562"/>
            <a:ext cx="6711949" cy="27463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USPHS </a:t>
            </a:r>
            <a:r>
              <a:rPr lang="en-US" sz="1200" b="0" i="0" u="none" strike="noStrike" cap="none" baseline="0" dirty="0">
                <a:solidFill>
                  <a:schemeClr val="dk1"/>
                </a:solidFill>
                <a:latin typeface="Arial"/>
                <a:ea typeface="Arial"/>
                <a:cs typeface="Arial"/>
                <a:sym typeface="Arial"/>
              </a:rPr>
              <a:t>Clinical Practice Guideline: </a:t>
            </a:r>
            <a:r>
              <a:rPr lang="en-US" sz="1200" b="0" i="1" u="none" strike="noStrike" cap="none" baseline="0" dirty="0">
                <a:solidFill>
                  <a:schemeClr val="dk1"/>
                </a:solidFill>
                <a:latin typeface="Arial"/>
                <a:ea typeface="Arial"/>
                <a:cs typeface="Arial"/>
                <a:sym typeface="Arial"/>
              </a:rPr>
              <a:t>Treating Tobacco Use and Dependence: 2008 Update</a:t>
            </a: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762000" y="274637"/>
            <a:ext cx="7924799" cy="94456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Bupropion </a:t>
            </a:r>
            <a:r>
              <a:rPr lang="en-US" sz="4000" b="1" i="0" u="none" strike="noStrike" cap="none" baseline="0" dirty="0" smtClean="0">
                <a:solidFill>
                  <a:schemeClr val="dk2"/>
                </a:solidFill>
                <a:latin typeface="Garamond"/>
                <a:ea typeface="Garamond"/>
                <a:cs typeface="Garamond"/>
                <a:sym typeface="Garamond"/>
              </a:rPr>
              <a:t>Sustained</a:t>
            </a:r>
            <a:r>
              <a:rPr lang="en-US" sz="4000" b="1" i="0" u="none" strike="noStrike" cap="none" dirty="0" smtClean="0">
                <a:solidFill>
                  <a:schemeClr val="dk2"/>
                </a:solidFill>
                <a:latin typeface="Garamond"/>
                <a:ea typeface="Garamond"/>
                <a:cs typeface="Garamond"/>
                <a:sym typeface="Garamond"/>
              </a:rPr>
              <a:t> Release (</a:t>
            </a:r>
            <a:r>
              <a:rPr lang="en-US" sz="4000" b="1" i="0" u="none" strike="noStrike" cap="none" baseline="0" dirty="0" smtClean="0">
                <a:solidFill>
                  <a:schemeClr val="dk2"/>
                </a:solidFill>
                <a:latin typeface="Garamond"/>
                <a:ea typeface="Garamond"/>
                <a:cs typeface="Garamond"/>
                <a:sym typeface="Garamond"/>
              </a:rPr>
              <a:t>SR)</a:t>
            </a:r>
            <a:endParaRPr lang="en-US" sz="4000" b="1" i="0" u="none" strike="noStrike" cap="none" baseline="0" dirty="0">
              <a:solidFill>
                <a:schemeClr val="dk2"/>
              </a:solidFill>
              <a:latin typeface="Garamond"/>
              <a:ea typeface="Garamond"/>
              <a:cs typeface="Garamond"/>
              <a:sym typeface="Garamond"/>
            </a:endParaRPr>
          </a:p>
        </p:txBody>
      </p:sp>
      <p:sp>
        <p:nvSpPr>
          <p:cNvPr id="282" name="Shape 282"/>
          <p:cNvSpPr txBox="1">
            <a:spLocks noGrp="1"/>
          </p:cNvSpPr>
          <p:nvPr>
            <p:ph type="body" idx="1"/>
          </p:nvPr>
        </p:nvSpPr>
        <p:spPr>
          <a:xfrm>
            <a:off x="762000" y="1371600"/>
            <a:ext cx="7848599" cy="3352800"/>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1"/>
              </a:buClr>
              <a:buSzPct val="100000"/>
              <a:buFont typeface="Arial"/>
              <a:buChar char="•"/>
            </a:pPr>
            <a:r>
              <a:rPr lang="en-US" sz="3000" b="0" i="0" u="none" strike="noStrike" cap="none" baseline="0" dirty="0">
                <a:solidFill>
                  <a:schemeClr val="dk1"/>
                </a:solidFill>
                <a:latin typeface="Arial"/>
                <a:ea typeface="Arial"/>
                <a:cs typeface="Arial"/>
                <a:sym typeface="Arial"/>
              </a:rPr>
              <a:t>$</a:t>
            </a:r>
            <a:r>
              <a:rPr lang="en-US" sz="3000" b="0" i="0" u="none" strike="noStrike" cap="none" baseline="0" dirty="0" smtClean="0">
                <a:solidFill>
                  <a:schemeClr val="dk1"/>
                </a:solidFill>
                <a:latin typeface="Arial"/>
                <a:ea typeface="Arial"/>
                <a:cs typeface="Arial"/>
                <a:sym typeface="Arial"/>
              </a:rPr>
              <a:t>2.72 </a:t>
            </a:r>
            <a:r>
              <a:rPr lang="en-US" sz="3000" dirty="0" smtClean="0">
                <a:solidFill>
                  <a:schemeClr val="dk1"/>
                </a:solidFill>
              </a:rPr>
              <a:t>to</a:t>
            </a:r>
            <a:r>
              <a:rPr lang="en-US" sz="3000" b="0" i="0" u="none" strike="noStrike" cap="none" baseline="0" dirty="0" smtClean="0">
                <a:solidFill>
                  <a:schemeClr val="dk1"/>
                </a:solidFill>
                <a:latin typeface="Arial"/>
                <a:ea typeface="Arial"/>
                <a:cs typeface="Arial"/>
                <a:sym typeface="Arial"/>
              </a:rPr>
              <a:t> </a:t>
            </a:r>
            <a:r>
              <a:rPr lang="en-US" sz="3000" b="0" i="0" u="none" strike="noStrike" cap="none" baseline="0" dirty="0">
                <a:solidFill>
                  <a:schemeClr val="dk1"/>
                </a:solidFill>
                <a:latin typeface="Arial"/>
                <a:ea typeface="Arial"/>
                <a:cs typeface="Arial"/>
                <a:sym typeface="Arial"/>
              </a:rPr>
              <a:t>$6.22 </a:t>
            </a:r>
            <a:r>
              <a:rPr lang="en-US" sz="3000" b="0" i="0" u="none" strike="noStrike" cap="none" baseline="0" dirty="0" smtClean="0">
                <a:solidFill>
                  <a:schemeClr val="dk1"/>
                </a:solidFill>
                <a:latin typeface="Arial"/>
                <a:ea typeface="Arial"/>
                <a:cs typeface="Arial"/>
                <a:sym typeface="Arial"/>
              </a:rPr>
              <a:t>for </a:t>
            </a:r>
            <a:r>
              <a:rPr lang="en-US" sz="3000" dirty="0" smtClean="0">
                <a:solidFill>
                  <a:schemeClr val="dk1"/>
                </a:solidFill>
              </a:rPr>
              <a:t>2 tablets </a:t>
            </a:r>
            <a:r>
              <a:rPr lang="en-US" sz="3000" b="0" i="0" u="none" strike="noStrike" cap="none" baseline="0" dirty="0" smtClean="0">
                <a:solidFill>
                  <a:schemeClr val="dk1"/>
                </a:solidFill>
                <a:latin typeface="Arial"/>
                <a:ea typeface="Arial"/>
                <a:cs typeface="Arial"/>
                <a:sym typeface="Arial"/>
              </a:rPr>
              <a:t>per day </a:t>
            </a:r>
            <a:endParaRPr lang="en-US" sz="3000" b="0" i="0" u="none" strike="noStrike" cap="none" baseline="0" dirty="0">
              <a:solidFill>
                <a:schemeClr val="dk1"/>
              </a:solidFill>
              <a:latin typeface="Arial"/>
              <a:ea typeface="Arial"/>
              <a:cs typeface="Arial"/>
              <a:sym typeface="Arial"/>
            </a:endParaRPr>
          </a:p>
          <a:p>
            <a:pPr indent="-342900">
              <a:lnSpc>
                <a:spcPct val="114000"/>
              </a:lnSpc>
              <a:spcBef>
                <a:spcPts val="0"/>
              </a:spcBef>
              <a:buClr>
                <a:schemeClr val="dk1"/>
              </a:buClr>
              <a:buSzPct val="100000"/>
            </a:pPr>
            <a:r>
              <a:rPr lang="en-US" sz="3000" dirty="0">
                <a:solidFill>
                  <a:schemeClr val="dk1"/>
                </a:solidFill>
              </a:rPr>
              <a:t>Plan quit date 1</a:t>
            </a:r>
            <a:r>
              <a:rPr lang="en-US" sz="3000" dirty="0" smtClean="0">
                <a:solidFill>
                  <a:schemeClr val="dk1"/>
                </a:solidFill>
              </a:rPr>
              <a:t> </a:t>
            </a:r>
            <a:r>
              <a:rPr lang="en-US" sz="3000" dirty="0">
                <a:solidFill>
                  <a:schemeClr val="dk1"/>
                </a:solidFill>
              </a:rPr>
              <a:t>to </a:t>
            </a:r>
            <a:r>
              <a:rPr lang="en-US" sz="3000" dirty="0" smtClean="0">
                <a:solidFill>
                  <a:schemeClr val="dk1"/>
                </a:solidFill>
              </a:rPr>
              <a:t>2 </a:t>
            </a:r>
            <a:r>
              <a:rPr lang="en-US" sz="3000" dirty="0">
                <a:solidFill>
                  <a:schemeClr val="dk1"/>
                </a:solidFill>
              </a:rPr>
              <a:t>weeks after start of </a:t>
            </a:r>
            <a:r>
              <a:rPr lang="en-US" sz="3000" dirty="0" smtClean="0">
                <a:solidFill>
                  <a:schemeClr val="dk1"/>
                </a:solidFill>
              </a:rPr>
              <a:t>treatment.</a:t>
            </a:r>
            <a:endParaRPr lang="en-US" sz="3000" dirty="0">
              <a:solidFill>
                <a:schemeClr val="dk1"/>
              </a:solidFill>
            </a:endParaRPr>
          </a:p>
          <a:p>
            <a:pPr marL="342900" marR="0" lvl="0" indent="-342900" algn="l" rtl="0">
              <a:lnSpc>
                <a:spcPct val="114000"/>
              </a:lnSpc>
              <a:spcBef>
                <a:spcPts val="0"/>
              </a:spcBef>
              <a:spcAft>
                <a:spcPts val="0"/>
              </a:spcAft>
              <a:buClr>
                <a:schemeClr val="dk1"/>
              </a:buClr>
              <a:buSzPct val="100000"/>
              <a:buFont typeface="Arial"/>
              <a:buChar char="•"/>
            </a:pPr>
            <a:r>
              <a:rPr lang="en-US" sz="3000" b="0" i="0" u="none" strike="noStrike" cap="none" baseline="0" dirty="0" smtClean="0">
                <a:solidFill>
                  <a:schemeClr val="dk1"/>
                </a:solidFill>
                <a:latin typeface="Arial"/>
                <a:ea typeface="Arial"/>
                <a:cs typeface="Arial"/>
                <a:sym typeface="Arial"/>
              </a:rPr>
              <a:t>Start with 150 </a:t>
            </a:r>
            <a:r>
              <a:rPr lang="en-US" sz="3000" b="0" i="0" u="none" strike="noStrike" cap="none" baseline="0" dirty="0">
                <a:solidFill>
                  <a:schemeClr val="dk1"/>
                </a:solidFill>
                <a:latin typeface="Arial"/>
                <a:ea typeface="Arial"/>
                <a:cs typeface="Arial"/>
                <a:sym typeface="Arial"/>
              </a:rPr>
              <a:t>mg once daily for </a:t>
            </a:r>
            <a:r>
              <a:rPr lang="en-US" sz="3000" b="0" i="0" u="none" strike="noStrike" cap="none" baseline="0" dirty="0" smtClean="0">
                <a:solidFill>
                  <a:schemeClr val="dk1"/>
                </a:solidFill>
                <a:latin typeface="Arial"/>
                <a:ea typeface="Arial"/>
                <a:cs typeface="Arial"/>
                <a:sym typeface="Arial"/>
              </a:rPr>
              <a:t>3 </a:t>
            </a:r>
            <a:r>
              <a:rPr lang="en-US" sz="3000" b="0" i="0" u="none" strike="noStrike" cap="none" baseline="0" dirty="0">
                <a:solidFill>
                  <a:schemeClr val="dk1"/>
                </a:solidFill>
                <a:latin typeface="Arial"/>
                <a:ea typeface="Arial"/>
                <a:cs typeface="Arial"/>
                <a:sym typeface="Arial"/>
              </a:rPr>
              <a:t>days, then </a:t>
            </a:r>
            <a:r>
              <a:rPr lang="en-US" sz="3000" b="0" i="0" u="none" strike="noStrike" cap="none" baseline="0" dirty="0" smtClean="0">
                <a:solidFill>
                  <a:schemeClr val="dk1"/>
                </a:solidFill>
                <a:latin typeface="Arial"/>
                <a:ea typeface="Arial"/>
                <a:cs typeface="Arial"/>
                <a:sym typeface="Arial"/>
              </a:rPr>
              <a:t>increase to 150 mg twice </a:t>
            </a:r>
            <a:r>
              <a:rPr lang="en-US" sz="3000" b="0" i="0" u="none" strike="noStrike" cap="none" baseline="0" dirty="0">
                <a:solidFill>
                  <a:schemeClr val="dk1"/>
                </a:solidFill>
                <a:latin typeface="Arial"/>
                <a:ea typeface="Arial"/>
                <a:cs typeface="Arial"/>
                <a:sym typeface="Arial"/>
              </a:rPr>
              <a:t>per day for 7 to 12 </a:t>
            </a:r>
            <a:r>
              <a:rPr lang="en-US" sz="3000" b="0" i="0" u="none" strike="noStrike" cap="none" baseline="0" dirty="0" smtClean="0">
                <a:solidFill>
                  <a:schemeClr val="dk1"/>
                </a:solidFill>
                <a:latin typeface="Arial"/>
                <a:ea typeface="Arial"/>
                <a:cs typeface="Arial"/>
                <a:sym typeface="Arial"/>
              </a:rPr>
              <a:t>weeks. </a:t>
            </a:r>
          </a:p>
          <a:p>
            <a:pPr marL="342900" marR="0" lvl="0" indent="-342900" algn="l" rtl="0">
              <a:lnSpc>
                <a:spcPct val="114000"/>
              </a:lnSpc>
              <a:spcBef>
                <a:spcPts val="0"/>
              </a:spcBef>
              <a:spcAft>
                <a:spcPts val="0"/>
              </a:spcAft>
              <a:buClr>
                <a:schemeClr val="dk1"/>
              </a:buClr>
              <a:buSzPct val="100000"/>
              <a:buFont typeface="Arial"/>
              <a:buChar char="•"/>
            </a:pPr>
            <a:r>
              <a:rPr lang="en-US" sz="3000" b="0" i="0" u="none" strike="noStrike" cap="none" baseline="0" dirty="0" smtClean="0">
                <a:solidFill>
                  <a:schemeClr val="dk1"/>
                </a:solidFill>
                <a:latin typeface="Arial"/>
                <a:ea typeface="Arial"/>
                <a:cs typeface="Arial"/>
                <a:sym typeface="Arial"/>
              </a:rPr>
              <a:t>Common </a:t>
            </a:r>
            <a:r>
              <a:rPr lang="en-US" sz="3000" b="0" i="0" u="none" strike="noStrike" cap="none" baseline="0" dirty="0">
                <a:solidFill>
                  <a:schemeClr val="dk1"/>
                </a:solidFill>
                <a:latin typeface="Arial"/>
                <a:ea typeface="Arial"/>
                <a:cs typeface="Arial"/>
                <a:sym typeface="Arial"/>
              </a:rPr>
              <a:t>side effects include insomnia and dry </a:t>
            </a:r>
            <a:r>
              <a:rPr lang="en-US" sz="3000" b="0" i="0" u="none" strike="noStrike" cap="none" baseline="0" dirty="0" smtClean="0">
                <a:solidFill>
                  <a:schemeClr val="dk1"/>
                </a:solidFill>
                <a:latin typeface="Arial"/>
                <a:ea typeface="Arial"/>
                <a:cs typeface="Arial"/>
                <a:sym typeface="Arial"/>
              </a:rPr>
              <a:t>mouth.</a:t>
            </a:r>
          </a:p>
          <a:p>
            <a:pPr marL="0" marR="0" lvl="0" indent="0" algn="l" rtl="0">
              <a:spcBef>
                <a:spcPts val="0"/>
              </a:spcBef>
              <a:buNone/>
            </a:pPr>
            <a:endParaRPr sz="3000" b="0" i="0" u="none" strike="noStrike" cap="none" baseline="0" dirty="0">
              <a:solidFill>
                <a:schemeClr val="dk1"/>
              </a:solidFill>
              <a:latin typeface="Arial"/>
              <a:ea typeface="Arial"/>
              <a:cs typeface="Arial"/>
              <a:sym typeface="Arial"/>
            </a:endParaRPr>
          </a:p>
        </p:txBody>
      </p:sp>
      <p:sp>
        <p:nvSpPr>
          <p:cNvPr id="283" name="Shape 283"/>
          <p:cNvSpPr txBox="1"/>
          <p:nvPr/>
        </p:nvSpPr>
        <p:spPr>
          <a:xfrm>
            <a:off x="2209800" y="5897562"/>
            <a:ext cx="6711949" cy="27463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200" b="0" i="0" u="none" strike="noStrike" cap="none" baseline="0" dirty="0">
                <a:solidFill>
                  <a:schemeClr val="dk1"/>
                </a:solidFill>
                <a:latin typeface="Arial"/>
                <a:ea typeface="Arial"/>
                <a:cs typeface="Arial"/>
                <a:sym typeface="Arial"/>
              </a:rPr>
              <a:t>Rx for Change Pharmacologic Product Guide</a:t>
            </a:r>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762000" y="274637"/>
            <a:ext cx="7924799" cy="94456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Bupropion SR</a:t>
            </a:r>
          </a:p>
        </p:txBody>
      </p:sp>
      <p:sp>
        <p:nvSpPr>
          <p:cNvPr id="282" name="Shape 282"/>
          <p:cNvSpPr txBox="1">
            <a:spLocks noGrp="1"/>
          </p:cNvSpPr>
          <p:nvPr>
            <p:ph type="body" idx="1"/>
          </p:nvPr>
        </p:nvSpPr>
        <p:spPr>
          <a:xfrm>
            <a:off x="762000" y="1143000"/>
            <a:ext cx="7848599" cy="3352800"/>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1"/>
              </a:buClr>
              <a:buSzPct val="100000"/>
              <a:buFont typeface="Arial"/>
              <a:buChar char="•"/>
            </a:pPr>
            <a:r>
              <a:rPr lang="en-US" sz="3000" dirty="0" smtClean="0">
                <a:solidFill>
                  <a:schemeClr val="dk1"/>
                </a:solidFill>
              </a:rPr>
              <a:t>Monitor for neuropsychiatric symptoms</a:t>
            </a:r>
          </a:p>
          <a:p>
            <a:pPr marL="342900" marR="0" lvl="0" indent="-342900" algn="l" rtl="0">
              <a:lnSpc>
                <a:spcPct val="114000"/>
              </a:lnSpc>
              <a:spcBef>
                <a:spcPts val="0"/>
              </a:spcBef>
              <a:spcAft>
                <a:spcPts val="0"/>
              </a:spcAft>
              <a:buClr>
                <a:schemeClr val="dk1"/>
              </a:buClr>
              <a:buSzPct val="100000"/>
              <a:buFont typeface="Arial"/>
              <a:buChar char="•"/>
            </a:pPr>
            <a:r>
              <a:rPr lang="en-US" sz="3000" dirty="0">
                <a:solidFill>
                  <a:schemeClr val="dk1"/>
                </a:solidFill>
              </a:rPr>
              <a:t>C</a:t>
            </a:r>
            <a:r>
              <a:rPr lang="en-US" sz="3000" b="0" i="0" u="none" strike="noStrike" cap="none" baseline="0" dirty="0" smtClean="0">
                <a:solidFill>
                  <a:schemeClr val="dk1"/>
                </a:solidFill>
                <a:latin typeface="Arial"/>
                <a:ea typeface="Arial"/>
                <a:cs typeface="Arial"/>
                <a:sym typeface="Arial"/>
              </a:rPr>
              <a:t>ontraindicate</a:t>
            </a:r>
            <a:r>
              <a:rPr lang="en-US" sz="3000" dirty="0" smtClean="0">
                <a:solidFill>
                  <a:schemeClr val="dk1"/>
                </a:solidFill>
              </a:rPr>
              <a:t>d in patients who have a history of seizure disorders</a:t>
            </a:r>
          </a:p>
          <a:p>
            <a:pPr marL="342900" marR="0" lvl="0" indent="-342900" algn="l" rtl="0">
              <a:lnSpc>
                <a:spcPct val="114000"/>
              </a:lnSpc>
              <a:spcBef>
                <a:spcPts val="0"/>
              </a:spcBef>
              <a:spcAft>
                <a:spcPts val="0"/>
              </a:spcAft>
              <a:buClr>
                <a:schemeClr val="dk1"/>
              </a:buClr>
              <a:buSzPct val="100000"/>
              <a:buFont typeface="Arial"/>
              <a:buChar char="•"/>
            </a:pPr>
            <a:r>
              <a:rPr lang="en-US" sz="3000" dirty="0">
                <a:solidFill>
                  <a:schemeClr val="dk1"/>
                </a:solidFill>
              </a:rPr>
              <a:t>C</a:t>
            </a:r>
            <a:r>
              <a:rPr lang="en-US" sz="3000" b="0" i="0" u="none" strike="noStrike" cap="none" dirty="0" smtClean="0">
                <a:solidFill>
                  <a:schemeClr val="dk1"/>
                </a:solidFill>
                <a:latin typeface="Arial"/>
                <a:ea typeface="Arial"/>
                <a:cs typeface="Arial"/>
                <a:sym typeface="Arial"/>
              </a:rPr>
              <a:t>ontraindicated in patients who have a history of anorexia or bulimia</a:t>
            </a:r>
            <a:endParaRPr lang="en-US" sz="3000" b="0" i="0" u="none" strike="noStrike" cap="none" baseline="0" dirty="0">
              <a:solidFill>
                <a:schemeClr val="dk1"/>
              </a:solidFill>
              <a:latin typeface="Arial"/>
              <a:ea typeface="Arial"/>
              <a:cs typeface="Arial"/>
              <a:sym typeface="Arial"/>
            </a:endParaRPr>
          </a:p>
          <a:p>
            <a:pPr marL="342900" marR="0" lvl="0" indent="-342900" algn="l" rtl="0">
              <a:lnSpc>
                <a:spcPct val="114000"/>
              </a:lnSpc>
              <a:spcBef>
                <a:spcPts val="0"/>
              </a:spcBef>
              <a:spcAft>
                <a:spcPts val="0"/>
              </a:spcAft>
              <a:buClr>
                <a:schemeClr val="dk1"/>
              </a:buClr>
              <a:buSzPct val="100000"/>
              <a:buFont typeface="Arial"/>
              <a:buChar char="•"/>
            </a:pPr>
            <a:r>
              <a:rPr lang="en-US" sz="3000" b="0" i="0" u="none" strike="noStrike" cap="none" baseline="0" dirty="0" smtClean="0">
                <a:solidFill>
                  <a:schemeClr val="dk1"/>
                </a:solidFill>
                <a:latin typeface="Arial"/>
                <a:ea typeface="Arial"/>
                <a:cs typeface="Arial"/>
                <a:sym typeface="Arial"/>
              </a:rPr>
              <a:t>Selectively inhibits </a:t>
            </a:r>
            <a:r>
              <a:rPr lang="en-US" sz="3000" b="0" i="0" u="none" strike="noStrike" cap="none" baseline="0" dirty="0">
                <a:solidFill>
                  <a:schemeClr val="dk1"/>
                </a:solidFill>
                <a:latin typeface="Arial"/>
                <a:ea typeface="Arial"/>
                <a:cs typeface="Arial"/>
                <a:sym typeface="Arial"/>
              </a:rPr>
              <a:t>neuronal </a:t>
            </a:r>
            <a:r>
              <a:rPr lang="en-US" sz="3000" b="0" i="0" u="none" strike="noStrike" cap="none" baseline="0" dirty="0" smtClean="0">
                <a:solidFill>
                  <a:schemeClr val="dk1"/>
                </a:solidFill>
                <a:latin typeface="Arial"/>
                <a:ea typeface="Arial"/>
                <a:cs typeface="Arial"/>
                <a:sym typeface="Arial"/>
              </a:rPr>
              <a:t>reuptake of dopamine</a:t>
            </a:r>
            <a:endParaRPr lang="en-US" sz="3000" b="0" i="0" u="none" strike="noStrike" cap="none" baseline="0" dirty="0">
              <a:solidFill>
                <a:schemeClr val="dk1"/>
              </a:solidFill>
              <a:latin typeface="Arial"/>
              <a:ea typeface="Arial"/>
              <a:cs typeface="Arial"/>
              <a:sym typeface="Arial"/>
            </a:endParaRPr>
          </a:p>
          <a:p>
            <a:pPr marL="0" marR="0" lvl="0" indent="0" algn="l" rtl="0">
              <a:spcBef>
                <a:spcPts val="0"/>
              </a:spcBef>
              <a:buNone/>
            </a:pPr>
            <a:endParaRPr sz="30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43989807"/>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685800" y="274637"/>
            <a:ext cx="8001000" cy="10207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Varenicline</a:t>
            </a:r>
          </a:p>
        </p:txBody>
      </p:sp>
      <p:sp>
        <p:nvSpPr>
          <p:cNvPr id="290" name="Shape 290"/>
          <p:cNvSpPr txBox="1">
            <a:spLocks noGrp="1"/>
          </p:cNvSpPr>
          <p:nvPr>
            <p:ph type="body" idx="1"/>
          </p:nvPr>
        </p:nvSpPr>
        <p:spPr>
          <a:xfrm>
            <a:off x="685800" y="1219201"/>
            <a:ext cx="8001000" cy="2438400"/>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1"/>
              </a:buClr>
              <a:buSzPct val="100000"/>
              <a:buFont typeface="Arial"/>
              <a:buChar char="•"/>
            </a:pPr>
            <a:r>
              <a:rPr lang="en-US" sz="3000" b="0" i="0" u="none" strike="noStrike" cap="none" baseline="0" dirty="0" smtClean="0">
                <a:solidFill>
                  <a:schemeClr val="dk1"/>
                </a:solidFill>
                <a:latin typeface="Arial"/>
                <a:ea typeface="Arial"/>
                <a:cs typeface="Arial"/>
                <a:sym typeface="Arial"/>
              </a:rPr>
              <a:t>$8.24 for </a:t>
            </a:r>
            <a:r>
              <a:rPr lang="en-US" sz="3000" dirty="0" smtClean="0">
                <a:solidFill>
                  <a:schemeClr val="dk1"/>
                </a:solidFill>
              </a:rPr>
              <a:t>2</a:t>
            </a:r>
            <a:r>
              <a:rPr lang="en-US" sz="3000" b="0" i="0" u="none" strike="noStrike" cap="none" baseline="0" dirty="0" smtClean="0">
                <a:solidFill>
                  <a:schemeClr val="dk1"/>
                </a:solidFill>
                <a:latin typeface="Arial"/>
                <a:ea typeface="Arial"/>
                <a:cs typeface="Arial"/>
                <a:sym typeface="Arial"/>
              </a:rPr>
              <a:t> tablets per </a:t>
            </a:r>
            <a:r>
              <a:rPr lang="en-US" sz="3000" b="0" i="0" u="none" strike="noStrike" cap="none" baseline="0" dirty="0">
                <a:solidFill>
                  <a:schemeClr val="dk1"/>
                </a:solidFill>
                <a:latin typeface="Arial"/>
                <a:ea typeface="Arial"/>
                <a:cs typeface="Arial"/>
                <a:sym typeface="Arial"/>
              </a:rPr>
              <a:t>day </a:t>
            </a:r>
          </a:p>
          <a:p>
            <a:pPr indent="-342900">
              <a:lnSpc>
                <a:spcPct val="114000"/>
              </a:lnSpc>
              <a:spcBef>
                <a:spcPts val="0"/>
              </a:spcBef>
              <a:buClr>
                <a:schemeClr val="dk1"/>
              </a:buClr>
              <a:buSzPct val="100000"/>
            </a:pPr>
            <a:r>
              <a:rPr lang="en-US" sz="3000" dirty="0">
                <a:solidFill>
                  <a:schemeClr val="dk1"/>
                </a:solidFill>
              </a:rPr>
              <a:t>Plan quit date </a:t>
            </a:r>
            <a:r>
              <a:rPr lang="en-US" sz="3000" dirty="0" smtClean="0">
                <a:solidFill>
                  <a:schemeClr val="dk1"/>
                </a:solidFill>
              </a:rPr>
              <a:t>1 week </a:t>
            </a:r>
            <a:r>
              <a:rPr lang="en-US" sz="3000" dirty="0">
                <a:solidFill>
                  <a:schemeClr val="dk1"/>
                </a:solidFill>
              </a:rPr>
              <a:t>after start of </a:t>
            </a:r>
            <a:r>
              <a:rPr lang="en-US" sz="3000" dirty="0" smtClean="0">
                <a:solidFill>
                  <a:schemeClr val="dk1"/>
                </a:solidFill>
              </a:rPr>
              <a:t>treatment.</a:t>
            </a:r>
            <a:endParaRPr lang="en-US" sz="3000" dirty="0">
              <a:solidFill>
                <a:schemeClr val="dk1"/>
              </a:solidFill>
            </a:endParaRPr>
          </a:p>
          <a:p>
            <a:pPr lvl="0" indent="-342900">
              <a:lnSpc>
                <a:spcPct val="114000"/>
              </a:lnSpc>
              <a:spcBef>
                <a:spcPts val="0"/>
              </a:spcBef>
              <a:buClr>
                <a:schemeClr val="dk1"/>
              </a:buClr>
              <a:buSzPct val="100000"/>
            </a:pPr>
            <a:r>
              <a:rPr lang="en-US" sz="3000" b="0" i="0" u="none" strike="noStrike" cap="none" baseline="0" dirty="0" smtClean="0">
                <a:solidFill>
                  <a:schemeClr val="dk1"/>
                </a:solidFill>
                <a:latin typeface="Arial"/>
                <a:ea typeface="Arial"/>
                <a:cs typeface="Arial"/>
                <a:sym typeface="Arial"/>
              </a:rPr>
              <a:t>Start with 0.5 </a:t>
            </a:r>
            <a:r>
              <a:rPr lang="en-US" sz="3000" b="0" i="0" u="none" strike="noStrike" cap="none" baseline="0" dirty="0">
                <a:solidFill>
                  <a:schemeClr val="dk1"/>
                </a:solidFill>
                <a:latin typeface="Arial"/>
                <a:ea typeface="Arial"/>
                <a:cs typeface="Arial"/>
                <a:sym typeface="Arial"/>
              </a:rPr>
              <a:t>mg daily for </a:t>
            </a:r>
            <a:r>
              <a:rPr lang="en-US" sz="3000" dirty="0" smtClean="0">
                <a:solidFill>
                  <a:schemeClr val="dk1"/>
                </a:solidFill>
              </a:rPr>
              <a:t>3</a:t>
            </a:r>
            <a:r>
              <a:rPr lang="en-US" sz="3000" b="0" i="0" u="none" strike="noStrike" cap="none" baseline="0" dirty="0" smtClean="0">
                <a:solidFill>
                  <a:schemeClr val="dk1"/>
                </a:solidFill>
                <a:latin typeface="Arial"/>
                <a:ea typeface="Arial"/>
                <a:cs typeface="Arial"/>
                <a:sym typeface="Arial"/>
              </a:rPr>
              <a:t> </a:t>
            </a:r>
            <a:r>
              <a:rPr lang="en-US" sz="3000" b="0" i="0" u="none" strike="noStrike" cap="none" baseline="0" dirty="0">
                <a:solidFill>
                  <a:schemeClr val="dk1"/>
                </a:solidFill>
                <a:latin typeface="Arial"/>
                <a:ea typeface="Arial"/>
                <a:cs typeface="Arial"/>
                <a:sym typeface="Arial"/>
              </a:rPr>
              <a:t>days, then increase to </a:t>
            </a:r>
            <a:r>
              <a:rPr lang="en-US" sz="3000" b="0" i="0" u="none" strike="noStrike" cap="none" baseline="0" dirty="0" smtClean="0">
                <a:solidFill>
                  <a:schemeClr val="dk1"/>
                </a:solidFill>
                <a:latin typeface="Arial"/>
                <a:ea typeface="Arial"/>
                <a:cs typeface="Arial"/>
                <a:sym typeface="Arial"/>
              </a:rPr>
              <a:t>0.5 mg twice </a:t>
            </a:r>
            <a:r>
              <a:rPr lang="en-US" sz="3000" b="0" i="0" u="none" strike="noStrike" cap="none" baseline="0" dirty="0">
                <a:solidFill>
                  <a:schemeClr val="dk1"/>
                </a:solidFill>
                <a:latin typeface="Arial"/>
                <a:ea typeface="Arial"/>
                <a:cs typeface="Arial"/>
                <a:sym typeface="Arial"/>
              </a:rPr>
              <a:t>daily for </a:t>
            </a:r>
            <a:r>
              <a:rPr lang="en-US" sz="3000" dirty="0" smtClean="0">
                <a:solidFill>
                  <a:schemeClr val="dk1"/>
                </a:solidFill>
              </a:rPr>
              <a:t>4</a:t>
            </a:r>
            <a:r>
              <a:rPr lang="en-US" sz="3000" b="0" i="0" u="none" strike="noStrike" cap="none" baseline="0" dirty="0" smtClean="0">
                <a:solidFill>
                  <a:schemeClr val="dk1"/>
                </a:solidFill>
                <a:latin typeface="Arial"/>
                <a:ea typeface="Arial"/>
                <a:cs typeface="Arial"/>
                <a:sym typeface="Arial"/>
              </a:rPr>
              <a:t> days. </a:t>
            </a:r>
          </a:p>
          <a:p>
            <a:pPr lvl="0" indent="-342900">
              <a:lnSpc>
                <a:spcPct val="114000"/>
              </a:lnSpc>
              <a:spcBef>
                <a:spcPts val="0"/>
              </a:spcBef>
              <a:buClr>
                <a:schemeClr val="dk1"/>
              </a:buClr>
              <a:buSzPct val="100000"/>
            </a:pPr>
            <a:r>
              <a:rPr lang="en-US" sz="3000" dirty="0">
                <a:solidFill>
                  <a:schemeClr val="dk1"/>
                </a:solidFill>
              </a:rPr>
              <a:t>O</a:t>
            </a:r>
            <a:r>
              <a:rPr lang="en-US" sz="3000" dirty="0" smtClean="0">
                <a:solidFill>
                  <a:schemeClr val="dk1"/>
                </a:solidFill>
              </a:rPr>
              <a:t>n </a:t>
            </a:r>
            <a:r>
              <a:rPr lang="en-US" sz="3000" dirty="0">
                <a:solidFill>
                  <a:schemeClr val="dk1"/>
                </a:solidFill>
              </a:rPr>
              <a:t>quit </a:t>
            </a:r>
            <a:r>
              <a:rPr lang="en-US" sz="3000" dirty="0" smtClean="0">
                <a:solidFill>
                  <a:schemeClr val="dk1"/>
                </a:solidFill>
              </a:rPr>
              <a:t>date, increase </a:t>
            </a:r>
            <a:r>
              <a:rPr lang="en-US" sz="3000" b="0" i="0" u="none" strike="noStrike" cap="none" baseline="0" dirty="0">
                <a:solidFill>
                  <a:schemeClr val="dk1"/>
                </a:solidFill>
                <a:latin typeface="Arial"/>
                <a:ea typeface="Arial"/>
                <a:cs typeface="Arial"/>
                <a:sym typeface="Arial"/>
              </a:rPr>
              <a:t>to 1 mg twice daily </a:t>
            </a:r>
            <a:r>
              <a:rPr lang="en-US" sz="3000" b="0" i="0" u="none" strike="noStrike" cap="none" baseline="0" dirty="0" smtClean="0">
                <a:solidFill>
                  <a:schemeClr val="dk1"/>
                </a:solidFill>
                <a:latin typeface="Arial"/>
                <a:ea typeface="Arial"/>
                <a:cs typeface="Arial"/>
                <a:sym typeface="Arial"/>
              </a:rPr>
              <a:t>for 12 weeks.</a:t>
            </a:r>
            <a:endParaRPr lang="en-US" sz="3000" b="0" i="0" u="none" strike="noStrike" cap="none" baseline="0" dirty="0">
              <a:solidFill>
                <a:schemeClr val="dk1"/>
              </a:solidFill>
              <a:latin typeface="Arial"/>
              <a:ea typeface="Arial"/>
              <a:cs typeface="Arial"/>
              <a:sym typeface="Arial"/>
            </a:endParaRPr>
          </a:p>
          <a:p>
            <a:pPr marL="0" marR="0" lvl="0" indent="0" algn="l" rtl="0">
              <a:spcBef>
                <a:spcPts val="0"/>
              </a:spcBef>
              <a:buNone/>
            </a:pPr>
            <a:endParaRPr sz="3000" b="0" i="0" u="none" strike="noStrike" cap="none" baseline="0" dirty="0">
              <a:solidFill>
                <a:schemeClr val="dk1"/>
              </a:solidFill>
              <a:latin typeface="Arial"/>
              <a:ea typeface="Arial"/>
              <a:cs typeface="Arial"/>
              <a:sym typeface="Arial"/>
            </a:endParaRPr>
          </a:p>
        </p:txBody>
      </p:sp>
      <p:sp>
        <p:nvSpPr>
          <p:cNvPr id="291" name="Shape 291"/>
          <p:cNvSpPr txBox="1"/>
          <p:nvPr/>
        </p:nvSpPr>
        <p:spPr>
          <a:xfrm>
            <a:off x="2209800" y="5897562"/>
            <a:ext cx="6711949" cy="27463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200" b="0" i="0" u="none" strike="noStrike" cap="none" baseline="0" dirty="0">
                <a:solidFill>
                  <a:schemeClr val="dk1"/>
                </a:solidFill>
                <a:latin typeface="Arial"/>
                <a:ea typeface="Arial"/>
                <a:cs typeface="Arial"/>
                <a:sym typeface="Arial"/>
              </a:rPr>
              <a:t>Rx for Change Pharmacologic Product Guide</a:t>
            </a:r>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685800" y="274637"/>
            <a:ext cx="8001000" cy="10207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Varenicline</a:t>
            </a:r>
          </a:p>
        </p:txBody>
      </p:sp>
      <p:sp>
        <p:nvSpPr>
          <p:cNvPr id="290" name="Shape 290"/>
          <p:cNvSpPr txBox="1">
            <a:spLocks noGrp="1"/>
          </p:cNvSpPr>
          <p:nvPr>
            <p:ph type="body" idx="1"/>
          </p:nvPr>
        </p:nvSpPr>
        <p:spPr>
          <a:xfrm>
            <a:off x="685800" y="1219201"/>
            <a:ext cx="7924800" cy="3429000"/>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1"/>
              </a:buClr>
              <a:buSzPct val="100000"/>
              <a:buFont typeface="Arial"/>
              <a:buChar char="•"/>
            </a:pPr>
            <a:r>
              <a:rPr lang="en-US" sz="3000" b="0" i="0" u="none" strike="noStrike" cap="none" baseline="0" dirty="0" smtClean="0">
                <a:solidFill>
                  <a:schemeClr val="dk1"/>
                </a:solidFill>
                <a:latin typeface="Arial"/>
                <a:ea typeface="Arial"/>
                <a:cs typeface="Arial"/>
                <a:sym typeface="Arial"/>
              </a:rPr>
              <a:t>Most </a:t>
            </a:r>
            <a:r>
              <a:rPr lang="en-US" sz="3000" b="0" i="0" u="none" strike="noStrike" cap="none" baseline="0" dirty="0">
                <a:solidFill>
                  <a:schemeClr val="dk1"/>
                </a:solidFill>
                <a:latin typeface="Arial"/>
                <a:ea typeface="Arial"/>
                <a:cs typeface="Arial"/>
                <a:sym typeface="Arial"/>
              </a:rPr>
              <a:t>common side effects are </a:t>
            </a:r>
            <a:r>
              <a:rPr lang="en-US" sz="3000" b="0" i="0" u="none" strike="noStrike" cap="none" baseline="0" dirty="0" smtClean="0">
                <a:solidFill>
                  <a:schemeClr val="dk1"/>
                </a:solidFill>
                <a:latin typeface="Arial"/>
                <a:ea typeface="Arial"/>
                <a:cs typeface="Arial"/>
                <a:sym typeface="Arial"/>
              </a:rPr>
              <a:t>nausea, insomnia, </a:t>
            </a:r>
            <a:r>
              <a:rPr lang="en-US" sz="3000" b="0" i="0" u="none" strike="noStrike" cap="none" baseline="0" dirty="0">
                <a:solidFill>
                  <a:schemeClr val="dk1"/>
                </a:solidFill>
                <a:latin typeface="Arial"/>
                <a:ea typeface="Arial"/>
                <a:cs typeface="Arial"/>
                <a:sym typeface="Arial"/>
              </a:rPr>
              <a:t>and vivid dreams. </a:t>
            </a:r>
            <a:endParaRPr lang="en-US" sz="3000" b="0" i="0" u="none" strike="noStrike" cap="none" baseline="0" dirty="0" smtClean="0">
              <a:solidFill>
                <a:schemeClr val="dk1"/>
              </a:solidFill>
              <a:latin typeface="Arial"/>
              <a:ea typeface="Arial"/>
              <a:cs typeface="Arial"/>
              <a:sym typeface="Arial"/>
            </a:endParaRPr>
          </a:p>
          <a:p>
            <a:pPr marL="342900" marR="0" lvl="0" indent="-342900" algn="l" rtl="0">
              <a:lnSpc>
                <a:spcPct val="114000"/>
              </a:lnSpc>
              <a:spcBef>
                <a:spcPts val="0"/>
              </a:spcBef>
              <a:spcAft>
                <a:spcPts val="0"/>
              </a:spcAft>
              <a:buClr>
                <a:schemeClr val="dk1"/>
              </a:buClr>
              <a:buSzPct val="100000"/>
              <a:buFont typeface="Arial"/>
              <a:buChar char="•"/>
            </a:pPr>
            <a:r>
              <a:rPr lang="en-US" sz="3000" b="0" i="0" u="none" strike="noStrike" cap="none" baseline="0" dirty="0" smtClean="0">
                <a:solidFill>
                  <a:schemeClr val="dk1"/>
                </a:solidFill>
                <a:latin typeface="Arial"/>
                <a:ea typeface="Arial"/>
                <a:cs typeface="Arial"/>
                <a:sym typeface="Arial"/>
              </a:rPr>
              <a:t>Monitor </a:t>
            </a:r>
            <a:r>
              <a:rPr lang="en-US" sz="3000" b="0" i="0" u="none" strike="noStrike" cap="none" baseline="0" dirty="0">
                <a:solidFill>
                  <a:schemeClr val="dk1"/>
                </a:solidFill>
                <a:latin typeface="Arial"/>
                <a:ea typeface="Arial"/>
                <a:cs typeface="Arial"/>
                <a:sym typeface="Arial"/>
              </a:rPr>
              <a:t>for </a:t>
            </a:r>
            <a:r>
              <a:rPr lang="en-US" sz="3000" b="0" i="0" u="none" strike="noStrike" cap="none" baseline="0" dirty="0" smtClean="0">
                <a:solidFill>
                  <a:schemeClr val="dk1"/>
                </a:solidFill>
                <a:latin typeface="Arial"/>
                <a:ea typeface="Arial"/>
                <a:cs typeface="Arial"/>
                <a:sym typeface="Arial"/>
              </a:rPr>
              <a:t>neuropsychiatric symptoms.</a:t>
            </a:r>
          </a:p>
          <a:p>
            <a:pPr marL="342900" marR="0" lvl="0" indent="-342900" algn="l" rtl="0">
              <a:lnSpc>
                <a:spcPct val="114000"/>
              </a:lnSpc>
              <a:spcBef>
                <a:spcPts val="0"/>
              </a:spcBef>
              <a:spcAft>
                <a:spcPts val="0"/>
              </a:spcAft>
              <a:buClr>
                <a:schemeClr val="dk1"/>
              </a:buClr>
              <a:buSzPct val="100000"/>
              <a:buFont typeface="Arial"/>
              <a:buChar char="•"/>
            </a:pPr>
            <a:r>
              <a:rPr lang="en-US" sz="3000" b="0" i="0" u="none" strike="noStrike" cap="none" baseline="0" dirty="0" smtClean="0">
                <a:solidFill>
                  <a:schemeClr val="dk1"/>
                </a:solidFill>
                <a:latin typeface="Arial"/>
                <a:ea typeface="Arial"/>
                <a:cs typeface="Arial"/>
                <a:sym typeface="Arial"/>
              </a:rPr>
              <a:t>Take with food to avoid nausea.</a:t>
            </a:r>
            <a:endParaRPr lang="en-US" sz="3000" b="0" i="0" u="none" strike="noStrike" cap="none" baseline="0" dirty="0">
              <a:solidFill>
                <a:schemeClr val="dk1"/>
              </a:solidFill>
              <a:latin typeface="Arial"/>
              <a:ea typeface="Arial"/>
              <a:cs typeface="Arial"/>
              <a:sym typeface="Arial"/>
            </a:endParaRPr>
          </a:p>
          <a:p>
            <a:pPr marL="342900" marR="0" lvl="0" indent="-342900" algn="l" rtl="0">
              <a:lnSpc>
                <a:spcPct val="114000"/>
              </a:lnSpc>
              <a:spcBef>
                <a:spcPts val="0"/>
              </a:spcBef>
              <a:spcAft>
                <a:spcPts val="0"/>
              </a:spcAft>
              <a:buClr>
                <a:schemeClr val="dk1"/>
              </a:buClr>
              <a:buSzPct val="100000"/>
              <a:buFont typeface="Arial"/>
              <a:buChar char="•"/>
            </a:pPr>
            <a:r>
              <a:rPr lang="en-US" sz="3000" dirty="0" smtClean="0">
                <a:solidFill>
                  <a:schemeClr val="dk1"/>
                </a:solidFill>
              </a:rPr>
              <a:t>Partial a</a:t>
            </a:r>
            <a:r>
              <a:rPr lang="en-US" sz="3000" b="0" i="0" u="none" strike="noStrike" cap="none" baseline="0" dirty="0" smtClean="0">
                <a:solidFill>
                  <a:schemeClr val="dk1"/>
                </a:solidFill>
                <a:latin typeface="Arial"/>
                <a:ea typeface="Arial"/>
                <a:cs typeface="Arial"/>
                <a:sym typeface="Arial"/>
              </a:rPr>
              <a:t>gonist at alpha4-beta2 neuronal</a:t>
            </a:r>
            <a:r>
              <a:rPr lang="en-US" sz="3000" b="0" i="0" u="none" strike="noStrike" cap="none" dirty="0" smtClean="0">
                <a:solidFill>
                  <a:schemeClr val="dk1"/>
                </a:solidFill>
                <a:latin typeface="Arial"/>
                <a:ea typeface="Arial"/>
                <a:cs typeface="Arial"/>
                <a:sym typeface="Arial"/>
              </a:rPr>
              <a:t> </a:t>
            </a:r>
            <a:r>
              <a:rPr lang="en-US" sz="3000" b="0" i="0" u="none" strike="noStrike" cap="none" baseline="0" dirty="0" smtClean="0">
                <a:solidFill>
                  <a:schemeClr val="dk1"/>
                </a:solidFill>
                <a:latin typeface="Arial"/>
                <a:ea typeface="Arial"/>
                <a:cs typeface="Arial"/>
                <a:sym typeface="Arial"/>
              </a:rPr>
              <a:t>nicotinic </a:t>
            </a:r>
            <a:r>
              <a:rPr lang="en-US" sz="3000" b="0" i="0" u="none" strike="noStrike" cap="none" baseline="0" dirty="0">
                <a:solidFill>
                  <a:schemeClr val="dk1"/>
                </a:solidFill>
                <a:latin typeface="Arial"/>
                <a:ea typeface="Arial"/>
                <a:cs typeface="Arial"/>
                <a:sym typeface="Arial"/>
              </a:rPr>
              <a:t>acetylcholine </a:t>
            </a:r>
            <a:r>
              <a:rPr lang="en-US" sz="3000" b="0" i="0" u="none" strike="noStrike" cap="none" baseline="0" dirty="0" smtClean="0">
                <a:solidFill>
                  <a:schemeClr val="dk1"/>
                </a:solidFill>
                <a:latin typeface="Arial"/>
                <a:ea typeface="Arial"/>
                <a:cs typeface="Arial"/>
                <a:sym typeface="Arial"/>
              </a:rPr>
              <a:t>receptors.</a:t>
            </a:r>
            <a:endParaRPr lang="en-US" sz="3000" b="0" i="0" u="none" strike="noStrike" cap="none" baseline="0" dirty="0">
              <a:solidFill>
                <a:schemeClr val="dk1"/>
              </a:solidFill>
              <a:latin typeface="Arial"/>
              <a:ea typeface="Arial"/>
              <a:cs typeface="Arial"/>
              <a:sym typeface="Arial"/>
            </a:endParaRPr>
          </a:p>
          <a:p>
            <a:pPr marL="0" marR="0" lvl="0" indent="0" algn="l" rtl="0">
              <a:spcBef>
                <a:spcPts val="0"/>
              </a:spcBef>
              <a:buNone/>
            </a:pPr>
            <a:endParaRPr sz="30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41510621"/>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609600" y="274637"/>
            <a:ext cx="8077199" cy="10207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Nicotine Gum</a:t>
            </a:r>
          </a:p>
        </p:txBody>
      </p:sp>
      <p:sp>
        <p:nvSpPr>
          <p:cNvPr id="298" name="Shape 298"/>
          <p:cNvSpPr txBox="1">
            <a:spLocks noGrp="1"/>
          </p:cNvSpPr>
          <p:nvPr>
            <p:ph type="body" idx="1"/>
          </p:nvPr>
        </p:nvSpPr>
        <p:spPr>
          <a:xfrm>
            <a:off x="609600" y="1143000"/>
            <a:ext cx="8077199" cy="4754562"/>
          </a:xfrm>
          <a:prstGeom prst="rect">
            <a:avLst/>
          </a:prstGeom>
          <a:noFill/>
          <a:ln>
            <a:noFill/>
          </a:ln>
        </p:spPr>
        <p:txBody>
          <a:bodyPr lIns="91425" tIns="45700" rIns="91425" bIns="45700" anchor="t" anchorCtr="0">
            <a:noAutofit/>
          </a:bodyPr>
          <a:lstStyle/>
          <a:p>
            <a:pPr lvl="0" indent="-342900">
              <a:lnSpc>
                <a:spcPct val="114000"/>
              </a:lnSpc>
              <a:spcBef>
                <a:spcPts val="0"/>
              </a:spcBef>
              <a:buClr>
                <a:schemeClr val="dk1"/>
              </a:buClr>
              <a:buSzPct val="100000"/>
            </a:pPr>
            <a:r>
              <a:rPr lang="en-US" sz="3000" dirty="0">
                <a:solidFill>
                  <a:schemeClr val="dk1"/>
                </a:solidFill>
              </a:rPr>
              <a:t>$1.90 to $3.70 per day (9 pieces)</a:t>
            </a:r>
          </a:p>
          <a:p>
            <a:pPr lvl="0" indent="-342900">
              <a:lnSpc>
                <a:spcPct val="114000"/>
              </a:lnSpc>
              <a:spcBef>
                <a:spcPts val="0"/>
              </a:spcBef>
              <a:buClr>
                <a:schemeClr val="dk1"/>
              </a:buClr>
              <a:buSzPct val="100000"/>
            </a:pPr>
            <a:r>
              <a:rPr lang="en-US" sz="3000" dirty="0">
                <a:solidFill>
                  <a:schemeClr val="dk1"/>
                </a:solidFill>
              </a:rPr>
              <a:t>Available in 2 mg or 4 </a:t>
            </a:r>
            <a:r>
              <a:rPr lang="en-US" sz="3000" dirty="0" smtClean="0">
                <a:solidFill>
                  <a:schemeClr val="dk1"/>
                </a:solidFill>
              </a:rPr>
              <a:t>mg.</a:t>
            </a:r>
            <a:endParaRPr lang="en-US" sz="3000" dirty="0">
              <a:solidFill>
                <a:schemeClr val="dk1"/>
              </a:solidFill>
            </a:endParaRPr>
          </a:p>
          <a:p>
            <a:pPr lvl="0" indent="-342900">
              <a:lnSpc>
                <a:spcPct val="114000"/>
              </a:lnSpc>
              <a:spcBef>
                <a:spcPts val="0"/>
              </a:spcBef>
              <a:buClr>
                <a:schemeClr val="dk1"/>
              </a:buClr>
              <a:buSzPct val="100000"/>
            </a:pPr>
            <a:r>
              <a:rPr lang="en-US" sz="3000" dirty="0">
                <a:solidFill>
                  <a:schemeClr val="dk1"/>
                </a:solidFill>
              </a:rPr>
              <a:t>4 mg is recommended for patients who have first cigarette within 30 minutes of </a:t>
            </a:r>
            <a:r>
              <a:rPr lang="en-US" sz="3000" dirty="0" smtClean="0">
                <a:solidFill>
                  <a:schemeClr val="dk1"/>
                </a:solidFill>
              </a:rPr>
              <a:t>waking.</a:t>
            </a:r>
            <a:endParaRPr lang="en-US" sz="3000" dirty="0">
              <a:solidFill>
                <a:schemeClr val="dk1"/>
              </a:solidFill>
            </a:endParaRPr>
          </a:p>
          <a:p>
            <a:pPr lvl="0" indent="-342900">
              <a:lnSpc>
                <a:spcPct val="114000"/>
              </a:lnSpc>
              <a:spcBef>
                <a:spcPts val="0"/>
              </a:spcBef>
              <a:buClr>
                <a:schemeClr val="dk1"/>
              </a:buClr>
              <a:buSzPct val="100000"/>
            </a:pPr>
            <a:r>
              <a:rPr lang="en-US" sz="3000" dirty="0">
                <a:solidFill>
                  <a:schemeClr val="dk1"/>
                </a:solidFill>
              </a:rPr>
              <a:t>Weeks 1-6: 1 piece every </a:t>
            </a:r>
            <a:r>
              <a:rPr lang="en-US" sz="3000" dirty="0" smtClean="0">
                <a:solidFill>
                  <a:schemeClr val="dk1"/>
                </a:solidFill>
              </a:rPr>
              <a:t>1 to 2 </a:t>
            </a:r>
            <a:r>
              <a:rPr lang="en-US" sz="3000" dirty="0">
                <a:solidFill>
                  <a:schemeClr val="dk1"/>
                </a:solidFill>
              </a:rPr>
              <a:t>hours</a:t>
            </a:r>
            <a:br>
              <a:rPr lang="en-US" sz="3000" dirty="0">
                <a:solidFill>
                  <a:schemeClr val="dk1"/>
                </a:solidFill>
              </a:rPr>
            </a:br>
            <a:r>
              <a:rPr lang="en-US" sz="3000" dirty="0">
                <a:solidFill>
                  <a:schemeClr val="dk1"/>
                </a:solidFill>
              </a:rPr>
              <a:t>Weeks 7-9: 1 piece every </a:t>
            </a:r>
            <a:r>
              <a:rPr lang="en-US" sz="3000" dirty="0" smtClean="0">
                <a:solidFill>
                  <a:schemeClr val="dk1"/>
                </a:solidFill>
              </a:rPr>
              <a:t>2 to 4 </a:t>
            </a:r>
            <a:r>
              <a:rPr lang="en-US" sz="3000" dirty="0">
                <a:solidFill>
                  <a:schemeClr val="dk1"/>
                </a:solidFill>
              </a:rPr>
              <a:t>hours</a:t>
            </a:r>
            <a:br>
              <a:rPr lang="en-US" sz="3000" dirty="0">
                <a:solidFill>
                  <a:schemeClr val="dk1"/>
                </a:solidFill>
              </a:rPr>
            </a:br>
            <a:r>
              <a:rPr lang="en-US" sz="3000" dirty="0">
                <a:solidFill>
                  <a:schemeClr val="dk1"/>
                </a:solidFill>
              </a:rPr>
              <a:t>Weeks 10-12: 1 piece every </a:t>
            </a:r>
            <a:r>
              <a:rPr lang="en-US" sz="3000" dirty="0" smtClean="0">
                <a:solidFill>
                  <a:schemeClr val="dk1"/>
                </a:solidFill>
              </a:rPr>
              <a:t>4 to 8 </a:t>
            </a:r>
            <a:r>
              <a:rPr lang="en-US" sz="3000" dirty="0">
                <a:solidFill>
                  <a:schemeClr val="dk1"/>
                </a:solidFill>
              </a:rPr>
              <a:t>hours</a:t>
            </a:r>
          </a:p>
          <a:p>
            <a:pPr lvl="0" indent="-342900">
              <a:lnSpc>
                <a:spcPct val="114000"/>
              </a:lnSpc>
              <a:spcBef>
                <a:spcPts val="0"/>
              </a:spcBef>
              <a:buClr>
                <a:schemeClr val="dk1"/>
              </a:buClr>
              <a:buSzPct val="100000"/>
            </a:pPr>
            <a:r>
              <a:rPr lang="en-US" sz="3000" dirty="0">
                <a:solidFill>
                  <a:schemeClr val="dk1"/>
                </a:solidFill>
              </a:rPr>
              <a:t>Maximum = 24 pieces per day</a:t>
            </a:r>
          </a:p>
        </p:txBody>
      </p:sp>
      <p:sp>
        <p:nvSpPr>
          <p:cNvPr id="299" name="Shape 299"/>
          <p:cNvSpPr txBox="1"/>
          <p:nvPr/>
        </p:nvSpPr>
        <p:spPr>
          <a:xfrm>
            <a:off x="2209800" y="5897562"/>
            <a:ext cx="6711949" cy="27463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200" b="0" i="0" u="none" strike="noStrike" cap="none" baseline="0" dirty="0">
                <a:solidFill>
                  <a:schemeClr val="dk1"/>
                </a:solidFill>
                <a:latin typeface="Arial"/>
                <a:ea typeface="Arial"/>
                <a:cs typeface="Arial"/>
                <a:sym typeface="Arial"/>
              </a:rPr>
              <a:t>Rx for Change Pharmacologic Product Guide</a:t>
            </a:r>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609600" y="274637"/>
            <a:ext cx="8077199" cy="10207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Nicotine Gum</a:t>
            </a:r>
          </a:p>
        </p:txBody>
      </p:sp>
      <p:sp>
        <p:nvSpPr>
          <p:cNvPr id="298" name="Shape 298"/>
          <p:cNvSpPr txBox="1">
            <a:spLocks noGrp="1"/>
          </p:cNvSpPr>
          <p:nvPr>
            <p:ph type="body" idx="1"/>
          </p:nvPr>
        </p:nvSpPr>
        <p:spPr>
          <a:xfrm>
            <a:off x="609600" y="1143000"/>
            <a:ext cx="8077199" cy="2362200"/>
          </a:xfrm>
          <a:prstGeom prst="rect">
            <a:avLst/>
          </a:prstGeom>
          <a:noFill/>
          <a:ln>
            <a:noFill/>
          </a:ln>
        </p:spPr>
        <p:txBody>
          <a:bodyPr lIns="91425" tIns="45700" rIns="91425" bIns="45700" anchor="t" anchorCtr="0">
            <a:noAutofit/>
          </a:bodyPr>
          <a:lstStyle/>
          <a:p>
            <a:pPr lvl="0" indent="-342900">
              <a:lnSpc>
                <a:spcPct val="114000"/>
              </a:lnSpc>
              <a:spcBef>
                <a:spcPts val="0"/>
              </a:spcBef>
              <a:buClr>
                <a:schemeClr val="dk1"/>
              </a:buClr>
              <a:buSzPct val="100000"/>
            </a:pPr>
            <a:r>
              <a:rPr lang="en-US" sz="3000" dirty="0" smtClean="0">
                <a:solidFill>
                  <a:schemeClr val="dk1"/>
                </a:solidFill>
              </a:rPr>
              <a:t>Common </a:t>
            </a:r>
            <a:r>
              <a:rPr lang="en-US" sz="3000" dirty="0">
                <a:solidFill>
                  <a:schemeClr val="dk1"/>
                </a:solidFill>
              </a:rPr>
              <a:t>side effects are jaw pain and mouth soreness.</a:t>
            </a:r>
          </a:p>
          <a:p>
            <a:pPr indent="-342900">
              <a:lnSpc>
                <a:spcPct val="114000"/>
              </a:lnSpc>
              <a:spcBef>
                <a:spcPts val="0"/>
              </a:spcBef>
              <a:buClr>
                <a:schemeClr val="dk1"/>
              </a:buClr>
              <a:buSzPct val="100000"/>
            </a:pPr>
            <a:r>
              <a:rPr lang="en-US" sz="3000" dirty="0">
                <a:solidFill>
                  <a:schemeClr val="dk1"/>
                </a:solidFill>
              </a:rPr>
              <a:t>OTC medication </a:t>
            </a:r>
          </a:p>
          <a:p>
            <a:pPr lvl="0" indent="-342900">
              <a:lnSpc>
                <a:spcPct val="114000"/>
              </a:lnSpc>
              <a:spcBef>
                <a:spcPts val="0"/>
              </a:spcBef>
              <a:buClr>
                <a:schemeClr val="dk1"/>
              </a:buClr>
              <a:buSzPct val="100000"/>
            </a:pPr>
            <a:r>
              <a:rPr lang="en-US" sz="3000" dirty="0" smtClean="0">
                <a:solidFill>
                  <a:schemeClr val="dk1"/>
                </a:solidFill>
              </a:rPr>
              <a:t>Binds </a:t>
            </a:r>
            <a:r>
              <a:rPr lang="en-US" sz="3000" dirty="0">
                <a:solidFill>
                  <a:schemeClr val="dk1"/>
                </a:solidFill>
              </a:rPr>
              <a:t>to central nervous system and peripheral nicotinic-cholinergic receptors</a:t>
            </a:r>
          </a:p>
        </p:txBody>
      </p:sp>
      <p:sp>
        <p:nvSpPr>
          <p:cNvPr id="299" name="Shape 299"/>
          <p:cNvSpPr txBox="1"/>
          <p:nvPr/>
        </p:nvSpPr>
        <p:spPr>
          <a:xfrm>
            <a:off x="2209800" y="5897562"/>
            <a:ext cx="6711949" cy="27463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200" b="0" i="0" u="none" strike="noStrike" cap="none" baseline="0" dirty="0">
                <a:solidFill>
                  <a:schemeClr val="dk1"/>
                </a:solidFill>
                <a:latin typeface="Arial"/>
                <a:ea typeface="Arial"/>
                <a:cs typeface="Arial"/>
                <a:sym typeface="Arial"/>
              </a:rPr>
              <a:t>Rx for Change Pharmacologic Product Guide</a:t>
            </a:r>
          </a:p>
        </p:txBody>
      </p:sp>
    </p:spTree>
    <p:extLst>
      <p:ext uri="{BB962C8B-B14F-4D97-AF65-F5344CB8AC3E}">
        <p14:creationId xmlns:p14="http://schemas.microsoft.com/office/powerpoint/2010/main" val="4207872565"/>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762000" y="274637"/>
            <a:ext cx="7924799" cy="109696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Nicotine Inhaler</a:t>
            </a:r>
          </a:p>
        </p:txBody>
      </p:sp>
      <p:sp>
        <p:nvSpPr>
          <p:cNvPr id="306" name="Shape 306"/>
          <p:cNvSpPr txBox="1">
            <a:spLocks noGrp="1"/>
          </p:cNvSpPr>
          <p:nvPr>
            <p:ph type="body" idx="1"/>
          </p:nvPr>
        </p:nvSpPr>
        <p:spPr>
          <a:xfrm>
            <a:off x="762000" y="1447800"/>
            <a:ext cx="7924799" cy="4267200"/>
          </a:xfrm>
          <a:prstGeom prst="rect">
            <a:avLst/>
          </a:prstGeom>
          <a:noFill/>
          <a:ln>
            <a:noFill/>
          </a:ln>
        </p:spPr>
        <p:txBody>
          <a:bodyPr lIns="91425" tIns="45700" rIns="91425" bIns="45700" anchor="t" anchorCtr="0">
            <a:noAutofit/>
          </a:bodyPr>
          <a:lstStyle/>
          <a:p>
            <a:pPr lvl="0" indent="-342900">
              <a:lnSpc>
                <a:spcPct val="114000"/>
              </a:lnSpc>
              <a:spcBef>
                <a:spcPts val="0"/>
              </a:spcBef>
              <a:buClr>
                <a:schemeClr val="dk1"/>
              </a:buClr>
              <a:buSzPct val="100000"/>
            </a:pPr>
            <a:r>
              <a:rPr lang="en-US" sz="3000" dirty="0">
                <a:solidFill>
                  <a:schemeClr val="dk1"/>
                </a:solidFill>
              </a:rPr>
              <a:t>$8.51 per day (6 cartridges) </a:t>
            </a:r>
          </a:p>
          <a:p>
            <a:pPr lvl="0" indent="-342900">
              <a:lnSpc>
                <a:spcPct val="114000"/>
              </a:lnSpc>
              <a:spcBef>
                <a:spcPts val="0"/>
              </a:spcBef>
              <a:buClr>
                <a:schemeClr val="dk1"/>
              </a:buClr>
              <a:buSzPct val="100000"/>
            </a:pPr>
            <a:r>
              <a:rPr lang="en-US" sz="3000" dirty="0">
                <a:solidFill>
                  <a:schemeClr val="dk1"/>
                </a:solidFill>
              </a:rPr>
              <a:t>6 to 16 cartridges per day, initially 1 every 1 to 2 hours, for up to 12 </a:t>
            </a:r>
            <a:r>
              <a:rPr lang="en-US" sz="3000" dirty="0" smtClean="0">
                <a:solidFill>
                  <a:schemeClr val="dk1"/>
                </a:solidFill>
              </a:rPr>
              <a:t>weeks.</a:t>
            </a:r>
            <a:endParaRPr lang="en-US" sz="3000" dirty="0">
              <a:solidFill>
                <a:schemeClr val="dk1"/>
              </a:solidFill>
            </a:endParaRPr>
          </a:p>
          <a:p>
            <a:pPr lvl="0" indent="-342900">
              <a:lnSpc>
                <a:spcPct val="114000"/>
              </a:lnSpc>
              <a:spcBef>
                <a:spcPts val="0"/>
              </a:spcBef>
              <a:buClr>
                <a:schemeClr val="dk1"/>
              </a:buClr>
              <a:buSzPct val="100000"/>
            </a:pPr>
            <a:r>
              <a:rPr lang="en-US" sz="3000" dirty="0">
                <a:solidFill>
                  <a:schemeClr val="dk1"/>
                </a:solidFill>
              </a:rPr>
              <a:t>Do not inhale into lungs. Puff as if lighting a pipe.</a:t>
            </a:r>
          </a:p>
          <a:p>
            <a:pPr lvl="0" indent="-342900">
              <a:lnSpc>
                <a:spcPct val="114000"/>
              </a:lnSpc>
              <a:spcBef>
                <a:spcPts val="0"/>
              </a:spcBef>
              <a:buClr>
                <a:schemeClr val="dk1"/>
              </a:buClr>
              <a:buSzPct val="100000"/>
            </a:pPr>
            <a:r>
              <a:rPr lang="en-US" sz="3000" dirty="0">
                <a:solidFill>
                  <a:schemeClr val="dk1"/>
                </a:solidFill>
              </a:rPr>
              <a:t>Common side effects are mouth and throat </a:t>
            </a:r>
            <a:r>
              <a:rPr lang="en-US" sz="3000" dirty="0" smtClean="0">
                <a:solidFill>
                  <a:schemeClr val="dk1"/>
                </a:solidFill>
              </a:rPr>
              <a:t>irritation, and </a:t>
            </a:r>
            <a:r>
              <a:rPr lang="en-US" sz="3000" dirty="0">
                <a:solidFill>
                  <a:schemeClr val="dk1"/>
                </a:solidFill>
              </a:rPr>
              <a:t>cough.</a:t>
            </a:r>
          </a:p>
          <a:p>
            <a:pPr lvl="0" indent="-342900">
              <a:lnSpc>
                <a:spcPct val="114000"/>
              </a:lnSpc>
              <a:spcBef>
                <a:spcPts val="0"/>
              </a:spcBef>
              <a:buClr>
                <a:schemeClr val="dk1"/>
              </a:buClr>
              <a:buSzPct val="100000"/>
            </a:pPr>
            <a:r>
              <a:rPr lang="en-US" sz="3000" dirty="0">
                <a:solidFill>
                  <a:schemeClr val="dk1"/>
                </a:solidFill>
              </a:rPr>
              <a:t>Prescription medication</a:t>
            </a:r>
          </a:p>
          <a:p>
            <a:pPr marL="0" marR="0" lvl="0" indent="0" algn="l" rtl="0">
              <a:spcBef>
                <a:spcPts val="0"/>
              </a:spcBef>
              <a:buNone/>
            </a:pPr>
            <a:endParaRPr sz="3000" b="0" i="0" u="none" strike="noStrike" cap="none" baseline="0" dirty="0">
              <a:solidFill>
                <a:schemeClr val="dk1"/>
              </a:solidFill>
              <a:latin typeface="Arial"/>
              <a:ea typeface="Arial"/>
              <a:cs typeface="Arial"/>
              <a:sym typeface="Arial"/>
            </a:endParaRPr>
          </a:p>
        </p:txBody>
      </p:sp>
      <p:sp>
        <p:nvSpPr>
          <p:cNvPr id="307" name="Shape 307"/>
          <p:cNvSpPr txBox="1"/>
          <p:nvPr/>
        </p:nvSpPr>
        <p:spPr>
          <a:xfrm>
            <a:off x="2209800" y="5897562"/>
            <a:ext cx="6711949" cy="27463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200" b="0" i="0" u="none" strike="noStrike" cap="none" baseline="0" dirty="0">
                <a:solidFill>
                  <a:schemeClr val="dk1"/>
                </a:solidFill>
                <a:latin typeface="Arial"/>
                <a:ea typeface="Arial"/>
                <a:cs typeface="Arial"/>
                <a:sym typeface="Arial"/>
              </a:rPr>
              <a:t>Rx for Change Pharmacologic Product Guide</a:t>
            </a:r>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762000" y="274637"/>
            <a:ext cx="79247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Nicotine Nasal Spray</a:t>
            </a:r>
          </a:p>
        </p:txBody>
      </p:sp>
      <p:sp>
        <p:nvSpPr>
          <p:cNvPr id="314" name="Shape 314"/>
          <p:cNvSpPr txBox="1">
            <a:spLocks noGrp="1"/>
          </p:cNvSpPr>
          <p:nvPr>
            <p:ph type="body" idx="1"/>
          </p:nvPr>
        </p:nvSpPr>
        <p:spPr>
          <a:xfrm>
            <a:off x="762000" y="1295400"/>
            <a:ext cx="7772400" cy="4602162"/>
          </a:xfrm>
          <a:prstGeom prst="rect">
            <a:avLst/>
          </a:prstGeom>
          <a:noFill/>
          <a:ln>
            <a:noFill/>
          </a:ln>
        </p:spPr>
        <p:txBody>
          <a:bodyPr lIns="91425" tIns="45700" rIns="91425" bIns="45700" anchor="t" anchorCtr="0">
            <a:noAutofit/>
          </a:bodyPr>
          <a:lstStyle/>
          <a:p>
            <a:pPr lvl="0" indent="-342900">
              <a:lnSpc>
                <a:spcPct val="114000"/>
              </a:lnSpc>
              <a:spcBef>
                <a:spcPts val="0"/>
              </a:spcBef>
              <a:buClr>
                <a:schemeClr val="dk1"/>
              </a:buClr>
              <a:buSzPct val="100000"/>
            </a:pPr>
            <a:r>
              <a:rPr lang="en-US" sz="3000" dirty="0">
                <a:solidFill>
                  <a:schemeClr val="dk1"/>
                </a:solidFill>
              </a:rPr>
              <a:t>$5.00 per day (8 doses)</a:t>
            </a:r>
          </a:p>
          <a:p>
            <a:pPr lvl="0" indent="-342900">
              <a:lnSpc>
                <a:spcPct val="114000"/>
              </a:lnSpc>
              <a:spcBef>
                <a:spcPts val="0"/>
              </a:spcBef>
              <a:buClr>
                <a:schemeClr val="dk1"/>
              </a:buClr>
              <a:buSzPct val="100000"/>
            </a:pPr>
            <a:r>
              <a:rPr lang="en-US" sz="3000" dirty="0">
                <a:solidFill>
                  <a:schemeClr val="dk1"/>
                </a:solidFill>
              </a:rPr>
              <a:t>1 to 2 doses per hour (1 dose = 1 spray in each nostril)</a:t>
            </a:r>
          </a:p>
          <a:p>
            <a:pPr lvl="0" indent="-342900">
              <a:lnSpc>
                <a:spcPct val="114000"/>
              </a:lnSpc>
              <a:spcBef>
                <a:spcPts val="0"/>
              </a:spcBef>
              <a:buClr>
                <a:schemeClr val="dk1"/>
              </a:buClr>
              <a:buSzPct val="100000"/>
            </a:pPr>
            <a:r>
              <a:rPr lang="en-US" sz="3000" dirty="0">
                <a:solidFill>
                  <a:schemeClr val="dk1"/>
                </a:solidFill>
              </a:rPr>
              <a:t>Maximum = 5 doses per hour or 40 doses per day</a:t>
            </a:r>
          </a:p>
          <a:p>
            <a:pPr lvl="0" indent="-342900">
              <a:lnSpc>
                <a:spcPct val="114000"/>
              </a:lnSpc>
              <a:spcBef>
                <a:spcPts val="0"/>
              </a:spcBef>
              <a:buClr>
                <a:schemeClr val="dk1"/>
              </a:buClr>
              <a:buSzPct val="100000"/>
            </a:pPr>
            <a:r>
              <a:rPr lang="en-US" sz="3000" dirty="0">
                <a:solidFill>
                  <a:schemeClr val="dk1"/>
                </a:solidFill>
              </a:rPr>
              <a:t>Use for 3 to 6 </a:t>
            </a:r>
            <a:r>
              <a:rPr lang="en-US" sz="3000" dirty="0" smtClean="0">
                <a:solidFill>
                  <a:schemeClr val="dk1"/>
                </a:solidFill>
              </a:rPr>
              <a:t>months.  </a:t>
            </a:r>
            <a:endParaRPr lang="en-US" sz="3000" dirty="0">
              <a:solidFill>
                <a:schemeClr val="dk1"/>
              </a:solidFill>
            </a:endParaRPr>
          </a:p>
          <a:p>
            <a:pPr lvl="0" indent="-342900">
              <a:lnSpc>
                <a:spcPct val="114000"/>
              </a:lnSpc>
              <a:spcBef>
                <a:spcPts val="0"/>
              </a:spcBef>
              <a:buClr>
                <a:schemeClr val="dk1"/>
              </a:buClr>
              <a:buSzPct val="100000"/>
            </a:pPr>
            <a:r>
              <a:rPr lang="en-US" sz="3000" dirty="0">
                <a:solidFill>
                  <a:schemeClr val="dk1"/>
                </a:solidFill>
              </a:rPr>
              <a:t>Common side effects are nose and throat irritation, sneezing, and </a:t>
            </a:r>
            <a:r>
              <a:rPr lang="en-US" sz="3000" dirty="0" smtClean="0">
                <a:solidFill>
                  <a:schemeClr val="dk1"/>
                </a:solidFill>
              </a:rPr>
              <a:t>cough.</a:t>
            </a:r>
            <a:endParaRPr lang="en-US" sz="3000" dirty="0">
              <a:solidFill>
                <a:schemeClr val="dk1"/>
              </a:solidFill>
            </a:endParaRPr>
          </a:p>
          <a:p>
            <a:pPr lvl="0" indent="-342900">
              <a:lnSpc>
                <a:spcPct val="114000"/>
              </a:lnSpc>
              <a:spcBef>
                <a:spcPts val="0"/>
              </a:spcBef>
              <a:buClr>
                <a:schemeClr val="dk1"/>
              </a:buClr>
              <a:buSzPct val="100000"/>
            </a:pPr>
            <a:r>
              <a:rPr lang="en-US" sz="3000" dirty="0">
                <a:solidFill>
                  <a:schemeClr val="dk1"/>
                </a:solidFill>
              </a:rPr>
              <a:t>Prescription medication</a:t>
            </a:r>
          </a:p>
        </p:txBody>
      </p:sp>
      <p:sp>
        <p:nvSpPr>
          <p:cNvPr id="315" name="Shape 315"/>
          <p:cNvSpPr txBox="1"/>
          <p:nvPr/>
        </p:nvSpPr>
        <p:spPr>
          <a:xfrm>
            <a:off x="2209800" y="5897562"/>
            <a:ext cx="6711949" cy="27463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200" b="0" i="0" u="none" strike="noStrike" cap="none" baseline="0" dirty="0">
                <a:solidFill>
                  <a:schemeClr val="dk1"/>
                </a:solidFill>
                <a:latin typeface="Arial"/>
                <a:ea typeface="Arial"/>
                <a:cs typeface="Arial"/>
                <a:sym typeface="Arial"/>
              </a:rPr>
              <a:t>Rx for Change Pharmacologic Product Guide</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722312" y="4406900"/>
            <a:ext cx="7772400" cy="13620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ASK AND ACT</a:t>
            </a:r>
          </a:p>
        </p:txBody>
      </p:sp>
      <p:sp>
        <p:nvSpPr>
          <p:cNvPr id="71" name="Shape 71"/>
          <p:cNvSpPr txBox="1">
            <a:spLocks noGrp="1"/>
          </p:cNvSpPr>
          <p:nvPr>
            <p:ph type="body" idx="1"/>
          </p:nvPr>
        </p:nvSpPr>
        <p:spPr>
          <a:xfrm>
            <a:off x="722312" y="2906711"/>
            <a:ext cx="7772400" cy="1500187"/>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US" sz="2000" b="0" i="0" u="none" strike="noStrike" cap="none" baseline="0" dirty="0">
                <a:solidFill>
                  <a:schemeClr val="dk2"/>
                </a:solidFill>
                <a:latin typeface="Arial"/>
                <a:ea typeface="Arial"/>
                <a:cs typeface="Arial"/>
                <a:sym typeface="Arial"/>
              </a:rPr>
              <a:t>Helping Patients Quit Tobacco Use</a:t>
            </a:r>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762000" y="274637"/>
            <a:ext cx="79247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Nicotine Patch</a:t>
            </a:r>
          </a:p>
        </p:txBody>
      </p:sp>
      <p:sp>
        <p:nvSpPr>
          <p:cNvPr id="322" name="Shape 322"/>
          <p:cNvSpPr txBox="1">
            <a:spLocks noGrp="1"/>
          </p:cNvSpPr>
          <p:nvPr>
            <p:ph type="body" idx="1"/>
          </p:nvPr>
        </p:nvSpPr>
        <p:spPr>
          <a:xfrm>
            <a:off x="762000" y="1143000"/>
            <a:ext cx="7848599" cy="4572000"/>
          </a:xfrm>
          <a:prstGeom prst="rect">
            <a:avLst/>
          </a:prstGeom>
          <a:noFill/>
          <a:ln>
            <a:noFill/>
          </a:ln>
        </p:spPr>
        <p:txBody>
          <a:bodyPr lIns="91425" tIns="45700" rIns="91425" bIns="45700" anchor="t" anchorCtr="0">
            <a:noAutofit/>
          </a:bodyPr>
          <a:lstStyle/>
          <a:p>
            <a:pPr lvl="0" indent="-342900">
              <a:lnSpc>
                <a:spcPct val="114000"/>
              </a:lnSpc>
              <a:spcBef>
                <a:spcPts val="0"/>
              </a:spcBef>
              <a:buClr>
                <a:schemeClr val="dk1"/>
              </a:buClr>
              <a:buSzPct val="100000"/>
            </a:pPr>
            <a:r>
              <a:rPr lang="en-US" sz="2800" dirty="0">
                <a:solidFill>
                  <a:schemeClr val="dk1"/>
                </a:solidFill>
              </a:rPr>
              <a:t>$1.52 to $3.48 per day (1 patch) </a:t>
            </a:r>
          </a:p>
          <a:p>
            <a:pPr lvl="0" indent="-342900">
              <a:lnSpc>
                <a:spcPct val="114000"/>
              </a:lnSpc>
              <a:spcBef>
                <a:spcPts val="0"/>
              </a:spcBef>
              <a:buClr>
                <a:schemeClr val="dk1"/>
              </a:buClr>
              <a:buSzPct val="100000"/>
            </a:pPr>
            <a:r>
              <a:rPr lang="en-US" sz="2800" dirty="0">
                <a:solidFill>
                  <a:schemeClr val="dk1"/>
                </a:solidFill>
              </a:rPr>
              <a:t>Patient who smokes &gt;10 cigarettes per day: 21 mg patch once daily for 4 to 6 weeks, then 14 mg patch once daily for 2 weeks, then 7 mg patch once daily for 2 weeks</a:t>
            </a:r>
          </a:p>
          <a:p>
            <a:pPr indent="-342900">
              <a:lnSpc>
                <a:spcPct val="114000"/>
              </a:lnSpc>
              <a:spcBef>
                <a:spcPts val="0"/>
              </a:spcBef>
              <a:buClr>
                <a:schemeClr val="dk1"/>
              </a:buClr>
              <a:buSzPct val="100000"/>
            </a:pPr>
            <a:r>
              <a:rPr lang="en-US" sz="2800" dirty="0">
                <a:solidFill>
                  <a:schemeClr val="dk1"/>
                </a:solidFill>
              </a:rPr>
              <a:t>Patient who smokes ≤10 cigarettes per day: start with 14 mg patch once daily for 4 to 6 weeks, then 7 mg patch once daily for 2 weeks</a:t>
            </a:r>
          </a:p>
          <a:p>
            <a:pPr marL="0" marR="0" lvl="0" indent="0" algn="l" rtl="0">
              <a:spcBef>
                <a:spcPts val="0"/>
              </a:spcBef>
              <a:buNone/>
            </a:pPr>
            <a:endParaRPr sz="3000" b="0" i="0" u="none" strike="noStrike" cap="none" baseline="0" dirty="0">
              <a:solidFill>
                <a:schemeClr val="dk1"/>
              </a:solidFill>
              <a:latin typeface="Arial"/>
              <a:ea typeface="Arial"/>
              <a:cs typeface="Arial"/>
              <a:sym typeface="Arial"/>
            </a:endParaRPr>
          </a:p>
        </p:txBody>
      </p:sp>
      <p:sp>
        <p:nvSpPr>
          <p:cNvPr id="323" name="Shape 323"/>
          <p:cNvSpPr txBox="1"/>
          <p:nvPr/>
        </p:nvSpPr>
        <p:spPr>
          <a:xfrm>
            <a:off x="2209800" y="5897562"/>
            <a:ext cx="6711949" cy="27463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200" b="0" i="0" u="none" strike="noStrike" cap="none" baseline="0" dirty="0">
                <a:solidFill>
                  <a:schemeClr val="dk1"/>
                </a:solidFill>
                <a:latin typeface="Arial"/>
                <a:ea typeface="Arial"/>
                <a:cs typeface="Arial"/>
                <a:sym typeface="Arial"/>
              </a:rPr>
              <a:t>Rx for Change Pharmacologic Product Guide</a:t>
            </a:r>
          </a:p>
        </p:txBody>
      </p:sp>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762000" y="274637"/>
            <a:ext cx="79247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Nicotine Patch</a:t>
            </a:r>
          </a:p>
        </p:txBody>
      </p:sp>
      <p:sp>
        <p:nvSpPr>
          <p:cNvPr id="322" name="Shape 322"/>
          <p:cNvSpPr txBox="1">
            <a:spLocks noGrp="1"/>
          </p:cNvSpPr>
          <p:nvPr>
            <p:ph type="body" idx="1"/>
          </p:nvPr>
        </p:nvSpPr>
        <p:spPr>
          <a:xfrm>
            <a:off x="762000" y="1325562"/>
            <a:ext cx="7848599" cy="1874838"/>
          </a:xfrm>
          <a:prstGeom prst="rect">
            <a:avLst/>
          </a:prstGeom>
          <a:noFill/>
          <a:ln>
            <a:noFill/>
          </a:ln>
        </p:spPr>
        <p:txBody>
          <a:bodyPr lIns="91425" tIns="45700" rIns="91425" bIns="45700" anchor="t" anchorCtr="0">
            <a:noAutofit/>
          </a:bodyPr>
          <a:lstStyle/>
          <a:p>
            <a:pPr lvl="0" indent="-342900">
              <a:lnSpc>
                <a:spcPct val="114000"/>
              </a:lnSpc>
              <a:spcBef>
                <a:spcPts val="0"/>
              </a:spcBef>
              <a:buClr>
                <a:schemeClr val="dk1"/>
              </a:buClr>
              <a:buSzPct val="100000"/>
            </a:pPr>
            <a:r>
              <a:rPr lang="en-US" sz="2800" dirty="0">
                <a:solidFill>
                  <a:schemeClr val="dk1"/>
                </a:solidFill>
              </a:rPr>
              <a:t>Common side effects are skin irritation </a:t>
            </a:r>
            <a:r>
              <a:rPr lang="en-US" sz="2800" dirty="0" smtClean="0">
                <a:solidFill>
                  <a:schemeClr val="dk1"/>
                </a:solidFill>
              </a:rPr>
              <a:t>and </a:t>
            </a:r>
            <a:r>
              <a:rPr lang="en-US" sz="2800" dirty="0">
                <a:solidFill>
                  <a:schemeClr val="dk1"/>
                </a:solidFill>
              </a:rPr>
              <a:t>sleep issues (if patch is worn at night).</a:t>
            </a:r>
          </a:p>
          <a:p>
            <a:pPr lvl="0" indent="-342900">
              <a:lnSpc>
                <a:spcPct val="114000"/>
              </a:lnSpc>
              <a:spcBef>
                <a:spcPts val="0"/>
              </a:spcBef>
              <a:buClr>
                <a:schemeClr val="dk1"/>
              </a:buClr>
              <a:buSzPct val="100000"/>
            </a:pPr>
            <a:r>
              <a:rPr lang="en-US" sz="2800" dirty="0">
                <a:solidFill>
                  <a:schemeClr val="dk1"/>
                </a:solidFill>
              </a:rPr>
              <a:t>OTC and prescription medication</a:t>
            </a:r>
          </a:p>
          <a:p>
            <a:pPr marL="0" marR="0" lvl="0" indent="0" algn="l" rtl="0">
              <a:spcBef>
                <a:spcPts val="0"/>
              </a:spcBef>
              <a:buNone/>
            </a:pPr>
            <a:endParaRPr sz="3000" b="0" i="0" u="none" strike="noStrike" cap="none" baseline="0" dirty="0">
              <a:solidFill>
                <a:schemeClr val="dk1"/>
              </a:solidFill>
              <a:latin typeface="Arial"/>
              <a:ea typeface="Arial"/>
              <a:cs typeface="Arial"/>
              <a:sym typeface="Arial"/>
            </a:endParaRPr>
          </a:p>
        </p:txBody>
      </p:sp>
      <p:sp>
        <p:nvSpPr>
          <p:cNvPr id="323" name="Shape 323"/>
          <p:cNvSpPr txBox="1"/>
          <p:nvPr/>
        </p:nvSpPr>
        <p:spPr>
          <a:xfrm>
            <a:off x="2209800" y="5897562"/>
            <a:ext cx="6711949" cy="27463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200" b="0" i="0" u="none" strike="noStrike" cap="none" baseline="0" dirty="0">
                <a:solidFill>
                  <a:schemeClr val="dk1"/>
                </a:solidFill>
                <a:latin typeface="Arial"/>
                <a:ea typeface="Arial"/>
                <a:cs typeface="Arial"/>
                <a:sym typeface="Arial"/>
              </a:rPr>
              <a:t>Rx for Change Pharmacologic Product Guide</a:t>
            </a:r>
          </a:p>
        </p:txBody>
      </p:sp>
    </p:spTree>
    <p:extLst>
      <p:ext uri="{BB962C8B-B14F-4D97-AF65-F5344CB8AC3E}">
        <p14:creationId xmlns:p14="http://schemas.microsoft.com/office/powerpoint/2010/main" val="1025728405"/>
      </p:ext>
    </p:extLst>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762000" y="274637"/>
            <a:ext cx="79247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Nicotine Lozenge</a:t>
            </a:r>
          </a:p>
        </p:txBody>
      </p:sp>
      <p:sp>
        <p:nvSpPr>
          <p:cNvPr id="330" name="Shape 330"/>
          <p:cNvSpPr txBox="1">
            <a:spLocks noGrp="1"/>
          </p:cNvSpPr>
          <p:nvPr>
            <p:ph type="body" idx="1"/>
          </p:nvPr>
        </p:nvSpPr>
        <p:spPr>
          <a:xfrm>
            <a:off x="685800" y="1219200"/>
            <a:ext cx="7924799" cy="4322387"/>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1"/>
              </a:buClr>
              <a:buSzPct val="100000"/>
              <a:buFont typeface="Arial"/>
              <a:buChar char="•"/>
            </a:pPr>
            <a:r>
              <a:rPr lang="en-US" sz="3000" b="0" i="0" u="none" strike="noStrike" cap="none" baseline="0" dirty="0" smtClean="0">
                <a:solidFill>
                  <a:schemeClr val="dk1"/>
                </a:solidFill>
                <a:latin typeface="Arial"/>
                <a:ea typeface="Arial"/>
                <a:cs typeface="Arial"/>
                <a:sym typeface="Arial"/>
              </a:rPr>
              <a:t>$2.66 </a:t>
            </a:r>
            <a:r>
              <a:rPr lang="en-US" sz="3000" dirty="0" smtClean="0">
                <a:solidFill>
                  <a:schemeClr val="dk1"/>
                </a:solidFill>
              </a:rPr>
              <a:t>to</a:t>
            </a:r>
            <a:r>
              <a:rPr lang="en-US" sz="3000" b="0" i="0" u="none" strike="noStrike" cap="none" baseline="0" dirty="0" smtClean="0">
                <a:solidFill>
                  <a:schemeClr val="dk1"/>
                </a:solidFill>
                <a:latin typeface="Arial"/>
                <a:ea typeface="Arial"/>
                <a:cs typeface="Arial"/>
                <a:sym typeface="Arial"/>
              </a:rPr>
              <a:t> </a:t>
            </a:r>
            <a:r>
              <a:rPr lang="en-US" sz="3000" b="0" i="0" u="none" strike="noStrike" cap="none" baseline="0" dirty="0">
                <a:solidFill>
                  <a:schemeClr val="dk1"/>
                </a:solidFill>
                <a:latin typeface="Arial"/>
                <a:ea typeface="Arial"/>
                <a:cs typeface="Arial"/>
                <a:sym typeface="Arial"/>
              </a:rPr>
              <a:t>$</a:t>
            </a:r>
            <a:r>
              <a:rPr lang="en-US" sz="3000" b="0" i="0" u="none" strike="noStrike" cap="none" baseline="0" dirty="0" smtClean="0">
                <a:solidFill>
                  <a:schemeClr val="dk1"/>
                </a:solidFill>
                <a:latin typeface="Arial"/>
                <a:ea typeface="Arial"/>
                <a:cs typeface="Arial"/>
                <a:sym typeface="Arial"/>
              </a:rPr>
              <a:t>4.10 </a:t>
            </a:r>
            <a:r>
              <a:rPr lang="en-US" sz="3000" b="0" i="0" u="none" strike="noStrike" cap="none" baseline="0" dirty="0">
                <a:solidFill>
                  <a:schemeClr val="dk1"/>
                </a:solidFill>
                <a:latin typeface="Arial"/>
                <a:ea typeface="Arial"/>
                <a:cs typeface="Arial"/>
                <a:sym typeface="Arial"/>
              </a:rPr>
              <a:t>per day </a:t>
            </a:r>
            <a:r>
              <a:rPr lang="en-US" sz="3000" b="0" i="0" u="none" strike="noStrike" cap="none" baseline="0" dirty="0" smtClean="0">
                <a:solidFill>
                  <a:schemeClr val="dk1"/>
                </a:solidFill>
                <a:latin typeface="Arial"/>
                <a:ea typeface="Arial"/>
                <a:cs typeface="Arial"/>
                <a:sym typeface="Arial"/>
              </a:rPr>
              <a:t>(9 pieces)</a:t>
            </a:r>
            <a:endParaRPr lang="en-US" sz="3000" b="0" i="0" u="none" strike="noStrike" cap="none" baseline="0" dirty="0">
              <a:solidFill>
                <a:schemeClr val="dk1"/>
              </a:solidFill>
              <a:latin typeface="Arial"/>
              <a:ea typeface="Arial"/>
              <a:cs typeface="Arial"/>
              <a:sym typeface="Arial"/>
            </a:endParaRPr>
          </a:p>
          <a:p>
            <a:pPr marL="342900" marR="0" lvl="0" indent="-342900" algn="l" rtl="0">
              <a:lnSpc>
                <a:spcPct val="114000"/>
              </a:lnSpc>
              <a:spcBef>
                <a:spcPts val="0"/>
              </a:spcBef>
              <a:spcAft>
                <a:spcPts val="0"/>
              </a:spcAft>
              <a:buClr>
                <a:schemeClr val="dk1"/>
              </a:buClr>
              <a:buSzPct val="100000"/>
              <a:buFont typeface="Arial"/>
              <a:buChar char="•"/>
            </a:pPr>
            <a:r>
              <a:rPr lang="en-US" sz="3000" b="0" i="0" u="none" strike="noStrike" cap="none" baseline="0" dirty="0">
                <a:solidFill>
                  <a:schemeClr val="dk1"/>
                </a:solidFill>
                <a:latin typeface="Arial"/>
                <a:ea typeface="Arial"/>
                <a:cs typeface="Arial"/>
                <a:sym typeface="Arial"/>
              </a:rPr>
              <a:t>Available in 2 mg or 4 </a:t>
            </a:r>
            <a:r>
              <a:rPr lang="en-US" sz="3000" b="0" i="0" u="none" strike="noStrike" cap="none" baseline="0" dirty="0" smtClean="0">
                <a:solidFill>
                  <a:schemeClr val="dk1"/>
                </a:solidFill>
                <a:latin typeface="Arial"/>
                <a:ea typeface="Arial"/>
                <a:cs typeface="Arial"/>
                <a:sym typeface="Arial"/>
              </a:rPr>
              <a:t>mg</a:t>
            </a:r>
          </a:p>
          <a:p>
            <a:pPr lvl="0" indent="-342900">
              <a:lnSpc>
                <a:spcPct val="114000"/>
              </a:lnSpc>
              <a:spcBef>
                <a:spcPts val="0"/>
              </a:spcBef>
              <a:buClr>
                <a:schemeClr val="dk1"/>
              </a:buClr>
              <a:buSzPct val="100000"/>
            </a:pPr>
            <a:r>
              <a:rPr lang="en-US" sz="3000" b="0" i="0" u="none" strike="noStrike" cap="none" baseline="0" dirty="0" smtClean="0">
                <a:solidFill>
                  <a:schemeClr val="dk1"/>
                </a:solidFill>
                <a:latin typeface="Arial"/>
                <a:ea typeface="Arial"/>
                <a:cs typeface="Arial"/>
                <a:sym typeface="Arial"/>
              </a:rPr>
              <a:t>4 mg </a:t>
            </a:r>
            <a:r>
              <a:rPr lang="en-US" sz="3000" dirty="0">
                <a:solidFill>
                  <a:schemeClr val="dk1"/>
                </a:solidFill>
              </a:rPr>
              <a:t>is recommended for patients who have first cigarette within 30 minutes of </a:t>
            </a:r>
            <a:r>
              <a:rPr lang="en-US" sz="3000" dirty="0" smtClean="0">
                <a:solidFill>
                  <a:schemeClr val="dk1"/>
                </a:solidFill>
              </a:rPr>
              <a:t>waking.</a:t>
            </a:r>
            <a:endParaRPr lang="en-US" sz="3000" dirty="0">
              <a:solidFill>
                <a:schemeClr val="dk1"/>
              </a:solidFill>
            </a:endParaRPr>
          </a:p>
          <a:p>
            <a:pPr marL="342900" marR="0" lvl="0" indent="-342900" algn="l" rtl="0">
              <a:lnSpc>
                <a:spcPct val="114000"/>
              </a:lnSpc>
              <a:spcBef>
                <a:spcPts val="0"/>
              </a:spcBef>
              <a:spcAft>
                <a:spcPts val="0"/>
              </a:spcAft>
              <a:buClr>
                <a:schemeClr val="dk1"/>
              </a:buClr>
              <a:buSzPct val="100000"/>
              <a:buFont typeface="Arial"/>
              <a:buChar char="•"/>
            </a:pPr>
            <a:r>
              <a:rPr lang="en-US" sz="3000" b="0" i="0" u="none" strike="noStrike" cap="none" baseline="0" dirty="0" smtClean="0">
                <a:solidFill>
                  <a:schemeClr val="dk1"/>
                </a:solidFill>
                <a:latin typeface="Arial"/>
                <a:ea typeface="Arial"/>
                <a:cs typeface="Arial"/>
                <a:sym typeface="Arial"/>
              </a:rPr>
              <a:t>Weeks </a:t>
            </a:r>
            <a:r>
              <a:rPr lang="en-US" sz="3000" b="0" i="0" u="none" strike="noStrike" cap="none" baseline="0" dirty="0">
                <a:solidFill>
                  <a:schemeClr val="dk1"/>
                </a:solidFill>
                <a:latin typeface="Arial"/>
                <a:ea typeface="Arial"/>
                <a:cs typeface="Arial"/>
                <a:sym typeface="Arial"/>
              </a:rPr>
              <a:t>1-6: </a:t>
            </a:r>
            <a:r>
              <a:rPr lang="en-US" sz="3000" dirty="0">
                <a:solidFill>
                  <a:schemeClr val="dk1"/>
                </a:solidFill>
              </a:rPr>
              <a:t>1</a:t>
            </a:r>
            <a:r>
              <a:rPr lang="en-US" sz="3000" b="0" i="0" u="none" strike="noStrike" cap="none" baseline="0" dirty="0" smtClean="0">
                <a:solidFill>
                  <a:schemeClr val="dk1"/>
                </a:solidFill>
                <a:latin typeface="Arial"/>
                <a:ea typeface="Arial"/>
                <a:cs typeface="Arial"/>
                <a:sym typeface="Arial"/>
              </a:rPr>
              <a:t> </a:t>
            </a:r>
            <a:r>
              <a:rPr lang="en-US" sz="3000" b="0" i="0" u="none" strike="noStrike" cap="none" baseline="0" dirty="0">
                <a:solidFill>
                  <a:schemeClr val="dk1"/>
                </a:solidFill>
                <a:latin typeface="Arial"/>
                <a:ea typeface="Arial"/>
                <a:cs typeface="Arial"/>
                <a:sym typeface="Arial"/>
              </a:rPr>
              <a:t>lozenge every </a:t>
            </a:r>
            <a:r>
              <a:rPr lang="en-US" sz="3000" b="0" i="0" u="none" strike="noStrike" cap="none" baseline="0" dirty="0" smtClean="0">
                <a:solidFill>
                  <a:schemeClr val="dk1"/>
                </a:solidFill>
                <a:latin typeface="Arial"/>
                <a:ea typeface="Arial"/>
                <a:cs typeface="Arial"/>
                <a:sym typeface="Arial"/>
              </a:rPr>
              <a:t>1</a:t>
            </a:r>
            <a:r>
              <a:rPr lang="en-US" sz="3000" b="0" i="0" u="none" strike="noStrike" cap="none" dirty="0" smtClean="0">
                <a:solidFill>
                  <a:schemeClr val="dk1"/>
                </a:solidFill>
                <a:latin typeface="Arial"/>
                <a:ea typeface="Arial"/>
                <a:cs typeface="Arial"/>
                <a:sym typeface="Arial"/>
              </a:rPr>
              <a:t> to </a:t>
            </a:r>
            <a:r>
              <a:rPr lang="en-US" sz="3000" b="0" i="0" u="none" strike="noStrike" cap="none" baseline="0" dirty="0" smtClean="0">
                <a:solidFill>
                  <a:schemeClr val="dk1"/>
                </a:solidFill>
                <a:latin typeface="Arial"/>
                <a:ea typeface="Arial"/>
                <a:cs typeface="Arial"/>
                <a:sym typeface="Arial"/>
              </a:rPr>
              <a:t>2 </a:t>
            </a:r>
            <a:r>
              <a:rPr lang="en-US" sz="3000" b="0" i="0" u="none" strike="noStrike" cap="none" baseline="0" dirty="0">
                <a:solidFill>
                  <a:schemeClr val="dk1"/>
                </a:solidFill>
                <a:latin typeface="Arial"/>
                <a:ea typeface="Arial"/>
                <a:cs typeface="Arial"/>
                <a:sym typeface="Arial"/>
              </a:rPr>
              <a:t>hours</a:t>
            </a:r>
            <a:br>
              <a:rPr lang="en-US" sz="3000" b="0" i="0" u="none" strike="noStrike" cap="none" baseline="0" dirty="0">
                <a:solidFill>
                  <a:schemeClr val="dk1"/>
                </a:solidFill>
                <a:latin typeface="Arial"/>
                <a:ea typeface="Arial"/>
                <a:cs typeface="Arial"/>
                <a:sym typeface="Arial"/>
              </a:rPr>
            </a:br>
            <a:r>
              <a:rPr lang="en-US" sz="3000" b="0" i="0" u="none" strike="noStrike" cap="none" baseline="0" dirty="0">
                <a:solidFill>
                  <a:schemeClr val="dk1"/>
                </a:solidFill>
                <a:latin typeface="Arial"/>
                <a:ea typeface="Arial"/>
                <a:cs typeface="Arial"/>
                <a:sym typeface="Arial"/>
              </a:rPr>
              <a:t>Weeks 7-9: </a:t>
            </a:r>
            <a:r>
              <a:rPr lang="en-US" sz="3000" dirty="0">
                <a:solidFill>
                  <a:schemeClr val="dk1"/>
                </a:solidFill>
              </a:rPr>
              <a:t>1</a:t>
            </a:r>
            <a:r>
              <a:rPr lang="en-US" sz="3000" b="0" i="0" u="none" strike="noStrike" cap="none" baseline="0" dirty="0" smtClean="0">
                <a:solidFill>
                  <a:schemeClr val="dk1"/>
                </a:solidFill>
                <a:latin typeface="Arial"/>
                <a:ea typeface="Arial"/>
                <a:cs typeface="Arial"/>
                <a:sym typeface="Arial"/>
              </a:rPr>
              <a:t> </a:t>
            </a:r>
            <a:r>
              <a:rPr lang="en-US" sz="3000" b="0" i="0" u="none" strike="noStrike" cap="none" baseline="0" dirty="0">
                <a:solidFill>
                  <a:schemeClr val="dk1"/>
                </a:solidFill>
                <a:latin typeface="Arial"/>
                <a:ea typeface="Arial"/>
                <a:cs typeface="Arial"/>
                <a:sym typeface="Arial"/>
              </a:rPr>
              <a:t>lozenge every </a:t>
            </a:r>
            <a:r>
              <a:rPr lang="en-US" sz="3000" b="0" i="0" u="none" strike="noStrike" cap="none" baseline="0" dirty="0" smtClean="0">
                <a:solidFill>
                  <a:schemeClr val="dk1"/>
                </a:solidFill>
                <a:latin typeface="Arial"/>
                <a:ea typeface="Arial"/>
                <a:cs typeface="Arial"/>
                <a:sym typeface="Arial"/>
              </a:rPr>
              <a:t>2</a:t>
            </a:r>
            <a:r>
              <a:rPr lang="en-US" sz="3000" b="0" i="0" u="none" strike="noStrike" cap="none" dirty="0" smtClean="0">
                <a:solidFill>
                  <a:schemeClr val="dk1"/>
                </a:solidFill>
                <a:latin typeface="Arial"/>
                <a:ea typeface="Arial"/>
                <a:cs typeface="Arial"/>
                <a:sym typeface="Arial"/>
              </a:rPr>
              <a:t> to </a:t>
            </a:r>
            <a:r>
              <a:rPr lang="en-US" sz="3000" b="0" i="0" u="none" strike="noStrike" cap="none" baseline="0" dirty="0" smtClean="0">
                <a:solidFill>
                  <a:schemeClr val="dk1"/>
                </a:solidFill>
                <a:latin typeface="Arial"/>
                <a:ea typeface="Arial"/>
                <a:cs typeface="Arial"/>
                <a:sym typeface="Arial"/>
              </a:rPr>
              <a:t>4 </a:t>
            </a:r>
            <a:r>
              <a:rPr lang="en-US" sz="3000" b="0" i="0" u="none" strike="noStrike" cap="none" baseline="0" dirty="0">
                <a:solidFill>
                  <a:schemeClr val="dk1"/>
                </a:solidFill>
                <a:latin typeface="Arial"/>
                <a:ea typeface="Arial"/>
                <a:cs typeface="Arial"/>
                <a:sym typeface="Arial"/>
              </a:rPr>
              <a:t>hours</a:t>
            </a:r>
            <a:br>
              <a:rPr lang="en-US" sz="3000" b="0" i="0" u="none" strike="noStrike" cap="none" baseline="0" dirty="0">
                <a:solidFill>
                  <a:schemeClr val="dk1"/>
                </a:solidFill>
                <a:latin typeface="Arial"/>
                <a:ea typeface="Arial"/>
                <a:cs typeface="Arial"/>
                <a:sym typeface="Arial"/>
              </a:rPr>
            </a:br>
            <a:r>
              <a:rPr lang="en-US" sz="3000" b="0" i="0" u="none" strike="noStrike" cap="none" baseline="0" dirty="0">
                <a:solidFill>
                  <a:schemeClr val="dk1"/>
                </a:solidFill>
                <a:latin typeface="Arial"/>
                <a:ea typeface="Arial"/>
                <a:cs typeface="Arial"/>
                <a:sym typeface="Arial"/>
              </a:rPr>
              <a:t>Weeks 10-12: </a:t>
            </a:r>
            <a:r>
              <a:rPr lang="en-US" sz="3000" dirty="0">
                <a:solidFill>
                  <a:schemeClr val="dk1"/>
                </a:solidFill>
              </a:rPr>
              <a:t>1</a:t>
            </a:r>
            <a:r>
              <a:rPr lang="en-US" sz="3000" b="0" i="0" u="none" strike="noStrike" cap="none" baseline="0" dirty="0" smtClean="0">
                <a:solidFill>
                  <a:schemeClr val="dk1"/>
                </a:solidFill>
                <a:latin typeface="Arial"/>
                <a:ea typeface="Arial"/>
                <a:cs typeface="Arial"/>
                <a:sym typeface="Arial"/>
              </a:rPr>
              <a:t> </a:t>
            </a:r>
            <a:r>
              <a:rPr lang="en-US" sz="3000" b="0" i="0" u="none" strike="noStrike" cap="none" baseline="0" dirty="0">
                <a:solidFill>
                  <a:schemeClr val="dk1"/>
                </a:solidFill>
                <a:latin typeface="Arial"/>
                <a:ea typeface="Arial"/>
                <a:cs typeface="Arial"/>
                <a:sym typeface="Arial"/>
              </a:rPr>
              <a:t>lozenge every </a:t>
            </a:r>
            <a:r>
              <a:rPr lang="en-US" sz="3000" b="0" i="0" u="none" strike="noStrike" cap="none" baseline="0" dirty="0" smtClean="0">
                <a:solidFill>
                  <a:schemeClr val="dk1"/>
                </a:solidFill>
                <a:latin typeface="Arial"/>
                <a:ea typeface="Arial"/>
                <a:cs typeface="Arial"/>
                <a:sym typeface="Arial"/>
              </a:rPr>
              <a:t>4</a:t>
            </a:r>
            <a:r>
              <a:rPr lang="en-US" sz="3000" b="0" i="0" u="none" strike="noStrike" cap="none" dirty="0" smtClean="0">
                <a:solidFill>
                  <a:schemeClr val="dk1"/>
                </a:solidFill>
                <a:latin typeface="Arial"/>
                <a:ea typeface="Arial"/>
                <a:cs typeface="Arial"/>
                <a:sym typeface="Arial"/>
              </a:rPr>
              <a:t> to </a:t>
            </a:r>
            <a:r>
              <a:rPr lang="en-US" sz="3000" b="0" i="0" u="none" strike="noStrike" cap="none" baseline="0" dirty="0" smtClean="0">
                <a:solidFill>
                  <a:schemeClr val="dk1"/>
                </a:solidFill>
                <a:latin typeface="Arial"/>
                <a:ea typeface="Arial"/>
                <a:cs typeface="Arial"/>
                <a:sym typeface="Arial"/>
              </a:rPr>
              <a:t>8 </a:t>
            </a:r>
            <a:r>
              <a:rPr lang="en-US" sz="3000" b="0" i="0" u="none" strike="noStrike" cap="none" baseline="0" dirty="0">
                <a:solidFill>
                  <a:schemeClr val="dk1"/>
                </a:solidFill>
                <a:latin typeface="Arial"/>
                <a:ea typeface="Arial"/>
                <a:cs typeface="Arial"/>
                <a:sym typeface="Arial"/>
              </a:rPr>
              <a:t>hours</a:t>
            </a:r>
          </a:p>
          <a:p>
            <a:pPr marL="342900" marR="0" lvl="0" indent="-342900" algn="l" rtl="0">
              <a:lnSpc>
                <a:spcPct val="114000"/>
              </a:lnSpc>
              <a:spcBef>
                <a:spcPts val="0"/>
              </a:spcBef>
              <a:spcAft>
                <a:spcPts val="0"/>
              </a:spcAft>
              <a:buClr>
                <a:schemeClr val="dk1"/>
              </a:buClr>
              <a:buSzPct val="100000"/>
              <a:buFont typeface="Arial"/>
              <a:buChar char="•"/>
            </a:pPr>
            <a:r>
              <a:rPr lang="en-US" sz="3000" b="0" i="0" u="none" strike="noStrike" cap="none" baseline="0" dirty="0" smtClean="0">
                <a:solidFill>
                  <a:schemeClr val="dk1"/>
                </a:solidFill>
                <a:latin typeface="Arial"/>
                <a:ea typeface="Arial"/>
                <a:cs typeface="Arial"/>
                <a:sym typeface="Arial"/>
              </a:rPr>
              <a:t>Maximum = 20 lozenges per </a:t>
            </a:r>
            <a:r>
              <a:rPr lang="en-US" sz="3000" dirty="0" smtClean="0">
                <a:solidFill>
                  <a:schemeClr val="dk1"/>
                </a:solidFill>
              </a:rPr>
              <a:t>day</a:t>
            </a:r>
          </a:p>
        </p:txBody>
      </p:sp>
      <p:sp>
        <p:nvSpPr>
          <p:cNvPr id="331" name="Shape 331"/>
          <p:cNvSpPr txBox="1"/>
          <p:nvPr/>
        </p:nvSpPr>
        <p:spPr>
          <a:xfrm>
            <a:off x="2209800" y="5897562"/>
            <a:ext cx="6711949" cy="27463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200" b="0" i="0" u="none" strike="noStrike" cap="none" baseline="0" dirty="0">
                <a:solidFill>
                  <a:schemeClr val="dk1"/>
                </a:solidFill>
                <a:latin typeface="Arial"/>
                <a:ea typeface="Arial"/>
                <a:cs typeface="Arial"/>
                <a:sym typeface="Arial"/>
              </a:rPr>
              <a:t>Rx for Change Pharmacologic Product Guide</a:t>
            </a:r>
          </a:p>
        </p:txBody>
      </p:sp>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762000" y="274637"/>
            <a:ext cx="79247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Nicotine Lozenge</a:t>
            </a:r>
          </a:p>
        </p:txBody>
      </p:sp>
      <p:sp>
        <p:nvSpPr>
          <p:cNvPr id="330" name="Shape 330"/>
          <p:cNvSpPr txBox="1">
            <a:spLocks noGrp="1"/>
          </p:cNvSpPr>
          <p:nvPr>
            <p:ph type="body" idx="1"/>
          </p:nvPr>
        </p:nvSpPr>
        <p:spPr>
          <a:xfrm>
            <a:off x="685800" y="1295400"/>
            <a:ext cx="7924799" cy="1600200"/>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1"/>
              </a:buClr>
              <a:buSzPct val="100000"/>
              <a:buFont typeface="Arial"/>
              <a:buChar char="•"/>
            </a:pPr>
            <a:r>
              <a:rPr lang="en-US" sz="3000" b="0" i="0" u="none" strike="noStrike" cap="none" baseline="0" dirty="0" smtClean="0">
                <a:solidFill>
                  <a:schemeClr val="dk1"/>
                </a:solidFill>
                <a:latin typeface="Arial"/>
                <a:ea typeface="Arial"/>
                <a:cs typeface="Arial"/>
                <a:sym typeface="Arial"/>
              </a:rPr>
              <a:t>Common </a:t>
            </a:r>
            <a:r>
              <a:rPr lang="en-US" sz="3000" b="0" i="0" u="none" strike="noStrike" cap="none" baseline="0" dirty="0">
                <a:solidFill>
                  <a:schemeClr val="dk1"/>
                </a:solidFill>
                <a:latin typeface="Arial"/>
                <a:ea typeface="Arial"/>
                <a:cs typeface="Arial"/>
                <a:sym typeface="Arial"/>
              </a:rPr>
              <a:t>side effects are mouth soreness, dyspepsia, and </a:t>
            </a:r>
            <a:r>
              <a:rPr lang="en-US" sz="3000" b="0" i="0" u="none" strike="noStrike" cap="none" baseline="0" dirty="0" smtClean="0">
                <a:solidFill>
                  <a:schemeClr val="dk1"/>
                </a:solidFill>
                <a:latin typeface="Arial"/>
                <a:ea typeface="Arial"/>
                <a:cs typeface="Arial"/>
                <a:sym typeface="Arial"/>
              </a:rPr>
              <a:t>nausea.</a:t>
            </a:r>
          </a:p>
          <a:p>
            <a:pPr indent="-342900">
              <a:lnSpc>
                <a:spcPct val="114000"/>
              </a:lnSpc>
              <a:spcBef>
                <a:spcPts val="0"/>
              </a:spcBef>
              <a:buClr>
                <a:schemeClr val="dk1"/>
              </a:buClr>
              <a:buSzPct val="100000"/>
            </a:pPr>
            <a:r>
              <a:rPr lang="en-US" sz="3000" dirty="0" smtClean="0">
                <a:solidFill>
                  <a:schemeClr val="dk1"/>
                </a:solidFill>
              </a:rPr>
              <a:t>OTC </a:t>
            </a:r>
            <a:r>
              <a:rPr lang="en-US" sz="3000" dirty="0">
                <a:solidFill>
                  <a:schemeClr val="dk1"/>
                </a:solidFill>
              </a:rPr>
              <a:t>medication</a:t>
            </a:r>
          </a:p>
          <a:p>
            <a:pPr marL="0" marR="0" lvl="0" indent="0" algn="l" rtl="0">
              <a:lnSpc>
                <a:spcPct val="114000"/>
              </a:lnSpc>
              <a:spcBef>
                <a:spcPts val="0"/>
              </a:spcBef>
              <a:spcAft>
                <a:spcPts val="0"/>
              </a:spcAft>
              <a:buClr>
                <a:schemeClr val="dk1"/>
              </a:buClr>
              <a:buSzPct val="100000"/>
              <a:buNone/>
            </a:pPr>
            <a:endParaRPr lang="en-US" sz="3000" b="0" i="0" u="none" strike="noStrike" cap="none" baseline="0" dirty="0">
              <a:solidFill>
                <a:schemeClr val="dk1"/>
              </a:solidFill>
              <a:latin typeface="Arial"/>
              <a:ea typeface="Arial"/>
              <a:cs typeface="Arial"/>
              <a:sym typeface="Arial"/>
            </a:endParaRPr>
          </a:p>
        </p:txBody>
      </p:sp>
      <p:sp>
        <p:nvSpPr>
          <p:cNvPr id="331" name="Shape 331"/>
          <p:cNvSpPr txBox="1"/>
          <p:nvPr/>
        </p:nvSpPr>
        <p:spPr>
          <a:xfrm>
            <a:off x="2209800" y="5897562"/>
            <a:ext cx="6711949" cy="27463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200" b="0" i="0" u="none" strike="noStrike" cap="none" baseline="0" dirty="0">
                <a:solidFill>
                  <a:schemeClr val="dk1"/>
                </a:solidFill>
                <a:latin typeface="Arial"/>
                <a:ea typeface="Arial"/>
                <a:cs typeface="Arial"/>
                <a:sym typeface="Arial"/>
              </a:rPr>
              <a:t>Rx for Change Pharmacologic Product Guide</a:t>
            </a:r>
          </a:p>
        </p:txBody>
      </p:sp>
    </p:spTree>
    <p:extLst>
      <p:ext uri="{BB962C8B-B14F-4D97-AF65-F5344CB8AC3E}">
        <p14:creationId xmlns:p14="http://schemas.microsoft.com/office/powerpoint/2010/main" val="3935555487"/>
      </p:ext>
    </p:extLst>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762000" y="274637"/>
            <a:ext cx="79247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Nicotine </a:t>
            </a:r>
            <a:r>
              <a:rPr lang="en-US" sz="4000" b="1" i="0" u="none" strike="noStrike" cap="none" baseline="0" dirty="0" smtClean="0">
                <a:solidFill>
                  <a:schemeClr val="dk2"/>
                </a:solidFill>
                <a:latin typeface="Garamond"/>
                <a:ea typeface="Garamond"/>
                <a:cs typeface="Garamond"/>
                <a:sym typeface="Garamond"/>
              </a:rPr>
              <a:t>Patch and Lozenge</a:t>
            </a:r>
            <a:endParaRPr lang="en-US" sz="4000" b="1" i="0" u="none" strike="noStrike" cap="none" baseline="0" dirty="0">
              <a:solidFill>
                <a:schemeClr val="dk2"/>
              </a:solidFill>
              <a:latin typeface="Garamond"/>
              <a:ea typeface="Garamond"/>
              <a:cs typeface="Garamond"/>
              <a:sym typeface="Garamond"/>
            </a:endParaRPr>
          </a:p>
        </p:txBody>
      </p:sp>
      <p:sp>
        <p:nvSpPr>
          <p:cNvPr id="330" name="Shape 330"/>
          <p:cNvSpPr txBox="1">
            <a:spLocks noGrp="1"/>
          </p:cNvSpPr>
          <p:nvPr>
            <p:ph type="body" idx="1"/>
          </p:nvPr>
        </p:nvSpPr>
        <p:spPr>
          <a:xfrm>
            <a:off x="685800" y="1295400"/>
            <a:ext cx="7924799" cy="3962400"/>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1"/>
              </a:buClr>
              <a:buSzPct val="100000"/>
              <a:buFont typeface="Arial"/>
              <a:buChar char="•"/>
            </a:pPr>
            <a:r>
              <a:rPr lang="en-US" sz="3000" b="0" i="0" u="none" strike="noStrike" cap="none" baseline="0" dirty="0" smtClean="0">
                <a:solidFill>
                  <a:schemeClr val="dk1"/>
                </a:solidFill>
                <a:latin typeface="Arial"/>
                <a:ea typeface="Arial"/>
                <a:cs typeface="Arial"/>
                <a:sym typeface="Arial"/>
              </a:rPr>
              <a:t>Starting patch </a:t>
            </a:r>
            <a:r>
              <a:rPr lang="en-US" sz="3000" dirty="0">
                <a:solidFill>
                  <a:schemeClr val="dk1"/>
                </a:solidFill>
              </a:rPr>
              <a:t>2</a:t>
            </a:r>
            <a:r>
              <a:rPr lang="en-US" sz="3000" b="0" i="0" u="none" strike="noStrike" cap="none" baseline="0" dirty="0" smtClean="0">
                <a:solidFill>
                  <a:schemeClr val="dk1"/>
                </a:solidFill>
                <a:latin typeface="Arial"/>
                <a:ea typeface="Arial"/>
                <a:cs typeface="Arial"/>
                <a:sym typeface="Arial"/>
              </a:rPr>
              <a:t> weeks prior to </a:t>
            </a:r>
            <a:r>
              <a:rPr lang="en-US" sz="3000" dirty="0" smtClean="0">
                <a:solidFill>
                  <a:schemeClr val="dk1"/>
                </a:solidFill>
              </a:rPr>
              <a:t>quit date increases success.</a:t>
            </a:r>
          </a:p>
          <a:p>
            <a:pPr marL="342900" marR="0" lvl="0" indent="-342900" algn="l" rtl="0">
              <a:lnSpc>
                <a:spcPct val="114000"/>
              </a:lnSpc>
              <a:spcBef>
                <a:spcPts val="0"/>
              </a:spcBef>
              <a:spcAft>
                <a:spcPts val="0"/>
              </a:spcAft>
              <a:buClr>
                <a:schemeClr val="dk1"/>
              </a:buClr>
              <a:buSzPct val="100000"/>
              <a:buFont typeface="Arial"/>
              <a:buChar char="•"/>
            </a:pPr>
            <a:r>
              <a:rPr lang="en-US" sz="3000" dirty="0" smtClean="0">
                <a:solidFill>
                  <a:schemeClr val="dk1"/>
                </a:solidFill>
              </a:rPr>
              <a:t>Patient is instructed to get rid of tobacco products and other smoking cues on the quit date and begin the lozenge or other short-acting nicotine replacement therapy (NRT) while continuing the patch.</a:t>
            </a:r>
            <a:endParaRPr lang="en-US" sz="3000" dirty="0">
              <a:solidFill>
                <a:schemeClr val="dk1"/>
              </a:solidFill>
            </a:endParaRPr>
          </a:p>
          <a:p>
            <a:pPr marL="0" marR="0" lvl="0" indent="0" algn="l" rtl="0">
              <a:lnSpc>
                <a:spcPct val="114000"/>
              </a:lnSpc>
              <a:spcBef>
                <a:spcPts val="0"/>
              </a:spcBef>
              <a:spcAft>
                <a:spcPts val="0"/>
              </a:spcAft>
              <a:buClr>
                <a:schemeClr val="dk1"/>
              </a:buClr>
              <a:buSzPct val="100000"/>
              <a:buNone/>
            </a:pPr>
            <a:endParaRPr lang="en-US" sz="30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79531992"/>
      </p:ext>
    </p:extLst>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762000" y="274637"/>
            <a:ext cx="79247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Weight Gain</a:t>
            </a:r>
          </a:p>
        </p:txBody>
      </p:sp>
      <p:sp>
        <p:nvSpPr>
          <p:cNvPr id="345" name="Shape 345"/>
          <p:cNvSpPr txBox="1">
            <a:spLocks noGrp="1"/>
          </p:cNvSpPr>
          <p:nvPr>
            <p:ph type="body" idx="1"/>
          </p:nvPr>
        </p:nvSpPr>
        <p:spPr>
          <a:xfrm>
            <a:off x="685800" y="1371600"/>
            <a:ext cx="7848599" cy="3657600"/>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Bupropion SR and nicotine replacement therapies (especially gum and </a:t>
            </a:r>
            <a:r>
              <a:rPr lang="en-US" sz="3000" b="0" i="0" u="none" strike="noStrike" cap="none" baseline="0" dirty="0" smtClean="0">
                <a:solidFill>
                  <a:schemeClr val="dk2"/>
                </a:solidFill>
                <a:latin typeface="Arial"/>
                <a:ea typeface="Arial"/>
                <a:cs typeface="Arial"/>
                <a:sym typeface="Arial"/>
              </a:rPr>
              <a:t>4-mg </a:t>
            </a:r>
            <a:r>
              <a:rPr lang="en-US" sz="3000" b="0" i="0" u="none" strike="noStrike" cap="none" baseline="0" dirty="0">
                <a:solidFill>
                  <a:schemeClr val="dk2"/>
                </a:solidFill>
                <a:latin typeface="Arial"/>
                <a:ea typeface="Arial"/>
                <a:cs typeface="Arial"/>
                <a:sym typeface="Arial"/>
              </a:rPr>
              <a:t>lozenge) may delay, but not prevent, weight </a:t>
            </a:r>
            <a:r>
              <a:rPr lang="en-US" sz="3000" b="0" i="0" u="none" strike="noStrike" cap="none" baseline="0" dirty="0" smtClean="0">
                <a:solidFill>
                  <a:schemeClr val="dk2"/>
                </a:solidFill>
                <a:latin typeface="Arial"/>
                <a:ea typeface="Arial"/>
                <a:cs typeface="Arial"/>
                <a:sym typeface="Arial"/>
              </a:rPr>
              <a:t>gain.</a:t>
            </a:r>
            <a:endParaRPr lang="en-US" sz="3000" b="0" i="0" u="none" strike="noStrike" cap="none" baseline="0" dirty="0">
              <a:solidFill>
                <a:schemeClr val="dk2"/>
              </a:solidFill>
              <a:latin typeface="Arial"/>
              <a:ea typeface="Arial"/>
              <a:cs typeface="Arial"/>
              <a:sym typeface="Arial"/>
            </a:endParaRP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The average weight gain from tobacco cessation is less than 10 </a:t>
            </a:r>
            <a:r>
              <a:rPr lang="en-US" sz="3000" b="0" i="0" u="none" strike="noStrike" cap="none" baseline="0" dirty="0" smtClean="0">
                <a:solidFill>
                  <a:schemeClr val="dk2"/>
                </a:solidFill>
                <a:latin typeface="Arial"/>
                <a:ea typeface="Arial"/>
                <a:cs typeface="Arial"/>
                <a:sym typeface="Arial"/>
              </a:rPr>
              <a:t>pounds.</a:t>
            </a:r>
          </a:p>
          <a:p>
            <a:pPr marL="342900" marR="0" lvl="0" indent="-342900" algn="l" rtl="0">
              <a:lnSpc>
                <a:spcPct val="114000"/>
              </a:lnSpc>
              <a:spcBef>
                <a:spcPts val="0"/>
              </a:spcBef>
              <a:spcAft>
                <a:spcPts val="0"/>
              </a:spcAft>
              <a:buClr>
                <a:schemeClr val="dk2"/>
              </a:buClr>
              <a:buSzPct val="100000"/>
              <a:buFont typeface="Arial"/>
              <a:buChar char="•"/>
            </a:pPr>
            <a:r>
              <a:rPr lang="en-US" sz="3000" dirty="0" smtClean="0">
                <a:solidFill>
                  <a:schemeClr val="dk2"/>
                </a:solidFill>
              </a:rPr>
              <a:t>Weight gain is </a:t>
            </a:r>
            <a:r>
              <a:rPr lang="en-US" sz="3000" b="0" i="0" u="none" strike="noStrike" cap="none" baseline="0" dirty="0" smtClean="0">
                <a:solidFill>
                  <a:schemeClr val="dk2"/>
                </a:solidFill>
                <a:latin typeface="Arial"/>
                <a:ea typeface="Arial"/>
                <a:cs typeface="Arial"/>
                <a:sym typeface="Arial"/>
              </a:rPr>
              <a:t>more </a:t>
            </a:r>
            <a:r>
              <a:rPr lang="en-US" sz="3000" b="0" i="0" u="none" strike="noStrike" cap="none" baseline="0" dirty="0">
                <a:solidFill>
                  <a:schemeClr val="dk2"/>
                </a:solidFill>
                <a:latin typeface="Arial"/>
                <a:ea typeface="Arial"/>
                <a:cs typeface="Arial"/>
                <a:sym typeface="Arial"/>
              </a:rPr>
              <a:t>common in </a:t>
            </a:r>
            <a:r>
              <a:rPr lang="en-US" sz="3000" b="0" i="0" u="none" strike="noStrike" cap="none" baseline="0" dirty="0" smtClean="0">
                <a:solidFill>
                  <a:schemeClr val="dk2"/>
                </a:solidFill>
                <a:latin typeface="Arial"/>
                <a:ea typeface="Arial"/>
                <a:cs typeface="Arial"/>
                <a:sym typeface="Arial"/>
              </a:rPr>
              <a:t>women.</a:t>
            </a:r>
            <a:endParaRPr lang="en-US" sz="3000" b="0" i="0" u="none" strike="noStrike" cap="none" baseline="0" dirty="0">
              <a:solidFill>
                <a:schemeClr val="dk2"/>
              </a:solidFill>
              <a:latin typeface="Arial"/>
              <a:ea typeface="Arial"/>
              <a:cs typeface="Arial"/>
              <a:sym typeface="Arial"/>
            </a:endParaRPr>
          </a:p>
        </p:txBody>
      </p:sp>
      <p:sp>
        <p:nvSpPr>
          <p:cNvPr id="346" name="Shape 346"/>
          <p:cNvSpPr txBox="1"/>
          <p:nvPr/>
        </p:nvSpPr>
        <p:spPr>
          <a:xfrm>
            <a:off x="2209800" y="5897562"/>
            <a:ext cx="6711949" cy="27463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USPHS </a:t>
            </a:r>
            <a:r>
              <a:rPr lang="en-US" sz="1200" b="0" i="0" u="none" strike="noStrike" cap="none" baseline="0" dirty="0">
                <a:solidFill>
                  <a:schemeClr val="dk1"/>
                </a:solidFill>
                <a:latin typeface="Arial"/>
                <a:ea typeface="Arial"/>
                <a:cs typeface="Arial"/>
                <a:sym typeface="Arial"/>
              </a:rPr>
              <a:t>Clinical Practice Guideline: </a:t>
            </a:r>
            <a:r>
              <a:rPr lang="en-US" sz="1200" b="0" i="1" u="none" strike="noStrike" cap="none" baseline="0" dirty="0">
                <a:solidFill>
                  <a:schemeClr val="dk1"/>
                </a:solidFill>
                <a:latin typeface="Arial"/>
                <a:ea typeface="Arial"/>
                <a:cs typeface="Arial"/>
                <a:sym typeface="Arial"/>
              </a:rPr>
              <a:t>Treating Tobacco Use and Dependence: 2008 Update</a:t>
            </a:r>
          </a:p>
        </p:txBody>
      </p:sp>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685800" y="533400"/>
            <a:ext cx="8001000"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smtClean="0">
                <a:solidFill>
                  <a:schemeClr val="dk2"/>
                </a:solidFill>
                <a:latin typeface="Garamond"/>
                <a:ea typeface="Garamond"/>
                <a:cs typeface="Garamond"/>
                <a:sym typeface="Garamond"/>
              </a:rPr>
              <a:t>For </a:t>
            </a:r>
            <a:r>
              <a:rPr lang="en-US" sz="4000" b="1" i="0" u="none" strike="noStrike" cap="none" baseline="0" dirty="0">
                <a:solidFill>
                  <a:schemeClr val="dk2"/>
                </a:solidFill>
                <a:latin typeface="Garamond"/>
                <a:ea typeface="Garamond"/>
                <a:cs typeface="Garamond"/>
                <a:sym typeface="Garamond"/>
              </a:rPr>
              <a:t>Patients </a:t>
            </a:r>
            <a:r>
              <a:rPr lang="en-US" sz="4000" b="1" i="0" u="none" strike="noStrike" cap="none" baseline="0" dirty="0" smtClean="0">
                <a:solidFill>
                  <a:schemeClr val="dk2"/>
                </a:solidFill>
                <a:latin typeface="Garamond"/>
                <a:ea typeface="Garamond"/>
                <a:cs typeface="Garamond"/>
                <a:sym typeface="Garamond"/>
              </a:rPr>
              <a:t>Who</a:t>
            </a:r>
            <a:r>
              <a:rPr lang="en-US" sz="4000" b="1" i="0" u="none" strike="noStrike" cap="none" dirty="0" smtClean="0">
                <a:solidFill>
                  <a:schemeClr val="dk2"/>
                </a:solidFill>
                <a:latin typeface="Garamond"/>
                <a:ea typeface="Garamond"/>
                <a:cs typeface="Garamond"/>
                <a:sym typeface="Garamond"/>
              </a:rPr>
              <a:t> Have</a:t>
            </a:r>
            <a:r>
              <a:rPr lang="en-US" sz="4000" b="1" i="0" u="none" strike="noStrike" cap="none" baseline="0" dirty="0" smtClean="0">
                <a:solidFill>
                  <a:schemeClr val="dk2"/>
                </a:solidFill>
                <a:latin typeface="Garamond"/>
                <a:ea typeface="Garamond"/>
                <a:cs typeface="Garamond"/>
                <a:sym typeface="Garamond"/>
              </a:rPr>
              <a:t> a History </a:t>
            </a:r>
            <a:r>
              <a:rPr lang="en-US" sz="4000" b="1" i="0" u="none" strike="noStrike" cap="none" baseline="0" dirty="0">
                <a:solidFill>
                  <a:schemeClr val="dk2"/>
                </a:solidFill>
                <a:latin typeface="Garamond"/>
                <a:ea typeface="Garamond"/>
                <a:cs typeface="Garamond"/>
                <a:sym typeface="Garamond"/>
              </a:rPr>
              <a:t>of Depression</a:t>
            </a:r>
          </a:p>
        </p:txBody>
      </p:sp>
      <p:sp>
        <p:nvSpPr>
          <p:cNvPr id="353" name="Shape 353"/>
          <p:cNvSpPr txBox="1">
            <a:spLocks noGrp="1"/>
          </p:cNvSpPr>
          <p:nvPr>
            <p:ph type="body" idx="1"/>
          </p:nvPr>
        </p:nvSpPr>
        <p:spPr>
          <a:xfrm>
            <a:off x="762000" y="1905000"/>
            <a:ext cx="7924799" cy="1752600"/>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Bupropion SR </a:t>
            </a: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smtClean="0">
                <a:solidFill>
                  <a:schemeClr val="dk2"/>
                </a:solidFill>
                <a:latin typeface="Arial"/>
                <a:ea typeface="Arial"/>
                <a:cs typeface="Arial"/>
                <a:sym typeface="Arial"/>
              </a:rPr>
              <a:t>Nicotine </a:t>
            </a:r>
            <a:r>
              <a:rPr lang="en-US" sz="3000" b="0" i="0" u="none" strike="noStrike" cap="none" baseline="0" dirty="0">
                <a:solidFill>
                  <a:schemeClr val="dk2"/>
                </a:solidFill>
                <a:latin typeface="Arial"/>
                <a:ea typeface="Arial"/>
                <a:cs typeface="Arial"/>
                <a:sym typeface="Arial"/>
              </a:rPr>
              <a:t>replacement </a:t>
            </a:r>
            <a:r>
              <a:rPr lang="en-US" sz="3000" b="0" i="0" u="none" strike="noStrike" cap="none" baseline="0" dirty="0" smtClean="0">
                <a:solidFill>
                  <a:schemeClr val="dk2"/>
                </a:solidFill>
                <a:latin typeface="Arial"/>
                <a:ea typeface="Arial"/>
                <a:cs typeface="Arial"/>
                <a:sym typeface="Arial"/>
              </a:rPr>
              <a:t>therapy</a:t>
            </a:r>
            <a:endParaRPr lang="en-US" sz="3000" b="0" i="0" u="none" strike="noStrike" cap="none" baseline="0" dirty="0">
              <a:solidFill>
                <a:schemeClr val="dk2"/>
              </a:solidFill>
              <a:latin typeface="Arial"/>
              <a:ea typeface="Arial"/>
              <a:cs typeface="Arial"/>
              <a:sym typeface="Arial"/>
            </a:endParaRPr>
          </a:p>
          <a:p>
            <a:pPr marL="0" marR="0" lvl="0" indent="0" algn="l" rtl="0">
              <a:spcBef>
                <a:spcPts val="0"/>
              </a:spcBef>
              <a:buNone/>
            </a:pPr>
            <a:endParaRPr sz="3000" b="0" i="0" u="none" strike="noStrike" cap="none" baseline="0" dirty="0">
              <a:solidFill>
                <a:schemeClr val="dk2"/>
              </a:solidFill>
              <a:latin typeface="Arial"/>
              <a:ea typeface="Arial"/>
              <a:cs typeface="Arial"/>
              <a:sym typeface="Arial"/>
            </a:endParaRPr>
          </a:p>
        </p:txBody>
      </p:sp>
      <p:sp>
        <p:nvSpPr>
          <p:cNvPr id="354" name="Shape 354"/>
          <p:cNvSpPr txBox="1"/>
          <p:nvPr/>
        </p:nvSpPr>
        <p:spPr>
          <a:xfrm>
            <a:off x="2209800" y="5897562"/>
            <a:ext cx="6711949" cy="27463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USPHS </a:t>
            </a:r>
            <a:r>
              <a:rPr lang="en-US" sz="1200" b="0" i="0" u="none" strike="noStrike" cap="none" baseline="0" dirty="0">
                <a:solidFill>
                  <a:schemeClr val="dk1"/>
                </a:solidFill>
                <a:latin typeface="Arial"/>
                <a:ea typeface="Arial"/>
                <a:cs typeface="Arial"/>
                <a:sym typeface="Arial"/>
              </a:rPr>
              <a:t>Clinical Practice Guideline: </a:t>
            </a:r>
            <a:r>
              <a:rPr lang="en-US" sz="1200" b="0" i="1" u="none" strike="noStrike" cap="none" baseline="0" dirty="0">
                <a:solidFill>
                  <a:schemeClr val="dk1"/>
                </a:solidFill>
                <a:latin typeface="Arial"/>
                <a:ea typeface="Arial"/>
                <a:cs typeface="Arial"/>
                <a:sym typeface="Arial"/>
              </a:rPr>
              <a:t>Treating Tobacco Use and Dependence: 2008 Update</a:t>
            </a:r>
          </a:p>
        </p:txBody>
      </p:sp>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762000" y="274637"/>
            <a:ext cx="79247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Patients </a:t>
            </a:r>
            <a:r>
              <a:rPr lang="en-US" sz="4000" b="1" i="0" u="none" strike="noStrike" cap="none" baseline="0" dirty="0" smtClean="0">
                <a:solidFill>
                  <a:schemeClr val="dk2"/>
                </a:solidFill>
                <a:latin typeface="Garamond"/>
                <a:ea typeface="Garamond"/>
                <a:cs typeface="Garamond"/>
                <a:sym typeface="Garamond"/>
              </a:rPr>
              <a:t>Who</a:t>
            </a:r>
            <a:r>
              <a:rPr lang="en-US" sz="4000" b="1" i="0" u="none" strike="noStrike" cap="none" dirty="0" smtClean="0">
                <a:solidFill>
                  <a:schemeClr val="dk2"/>
                </a:solidFill>
                <a:latin typeface="Garamond"/>
                <a:ea typeface="Garamond"/>
                <a:cs typeface="Garamond"/>
                <a:sym typeface="Garamond"/>
              </a:rPr>
              <a:t> Have a </a:t>
            </a:r>
            <a:r>
              <a:rPr lang="en-US" sz="4000" b="1" i="0" u="none" strike="noStrike" cap="none" baseline="0" dirty="0" smtClean="0">
                <a:solidFill>
                  <a:schemeClr val="dk2"/>
                </a:solidFill>
                <a:latin typeface="Garamond"/>
                <a:ea typeface="Garamond"/>
                <a:cs typeface="Garamond"/>
                <a:sym typeface="Garamond"/>
              </a:rPr>
              <a:t>Mental Health</a:t>
            </a:r>
            <a:r>
              <a:rPr lang="en-US" sz="4000" b="1" i="0" u="none" strike="noStrike" cap="none" dirty="0" smtClean="0">
                <a:solidFill>
                  <a:schemeClr val="dk2"/>
                </a:solidFill>
                <a:latin typeface="Garamond"/>
                <a:ea typeface="Garamond"/>
                <a:cs typeface="Garamond"/>
                <a:sym typeface="Garamond"/>
              </a:rPr>
              <a:t> Disorder</a:t>
            </a:r>
            <a:endParaRPr lang="en-US" sz="4000" b="1" i="0" u="none" strike="noStrike" cap="none" baseline="0" dirty="0">
              <a:solidFill>
                <a:schemeClr val="dk2"/>
              </a:solidFill>
              <a:latin typeface="Garamond"/>
              <a:ea typeface="Garamond"/>
              <a:cs typeface="Garamond"/>
              <a:sym typeface="Garamond"/>
            </a:endParaRPr>
          </a:p>
        </p:txBody>
      </p:sp>
      <p:sp>
        <p:nvSpPr>
          <p:cNvPr id="361" name="Shape 361"/>
          <p:cNvSpPr txBox="1">
            <a:spLocks noGrp="1"/>
          </p:cNvSpPr>
          <p:nvPr>
            <p:ph type="body" idx="1"/>
          </p:nvPr>
        </p:nvSpPr>
        <p:spPr>
          <a:xfrm>
            <a:off x="762000" y="1524000"/>
            <a:ext cx="7924800" cy="3962400"/>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2"/>
              </a:buClr>
              <a:buSzPct val="100000"/>
              <a:buFont typeface="Arial"/>
              <a:buChar char="•"/>
            </a:pPr>
            <a:r>
              <a:rPr lang="en-US" sz="2500" b="0" i="0" u="none" strike="noStrike" cap="none" baseline="0" dirty="0">
                <a:solidFill>
                  <a:schemeClr val="dk2"/>
                </a:solidFill>
                <a:sym typeface="Arial"/>
              </a:rPr>
              <a:t>Most will need medication </a:t>
            </a:r>
          </a:p>
          <a:p>
            <a:pPr marL="342900" marR="0" lvl="0" indent="-342900" algn="l" rtl="0">
              <a:lnSpc>
                <a:spcPct val="114000"/>
              </a:lnSpc>
              <a:spcBef>
                <a:spcPts val="0"/>
              </a:spcBef>
              <a:spcAft>
                <a:spcPts val="0"/>
              </a:spcAft>
              <a:buClr>
                <a:schemeClr val="dk2"/>
              </a:buClr>
              <a:buSzPct val="100000"/>
              <a:buFont typeface="Arial"/>
              <a:buChar char="•"/>
            </a:pPr>
            <a:r>
              <a:rPr lang="en-US" sz="2500" b="0" i="0" u="none" strike="noStrike" cap="none" baseline="0" dirty="0">
                <a:solidFill>
                  <a:schemeClr val="dk2"/>
                </a:solidFill>
                <a:sym typeface="Arial"/>
              </a:rPr>
              <a:t>May need higher doses, longer duration of </a:t>
            </a:r>
            <a:r>
              <a:rPr lang="en-US" sz="2500" b="0" i="0" u="none" strike="noStrike" cap="none" baseline="0" dirty="0" smtClean="0">
                <a:solidFill>
                  <a:schemeClr val="dk2"/>
                </a:solidFill>
                <a:sym typeface="Arial"/>
              </a:rPr>
              <a:t>treatment,</a:t>
            </a:r>
            <a:r>
              <a:rPr lang="en-US" sz="2500" b="0" i="0" u="none" strike="noStrike" cap="none" dirty="0" smtClean="0">
                <a:solidFill>
                  <a:schemeClr val="dk2"/>
                </a:solidFill>
                <a:sym typeface="Arial"/>
              </a:rPr>
              <a:t> </a:t>
            </a:r>
            <a:r>
              <a:rPr lang="en-US" sz="2500" b="0" i="0" u="none" strike="noStrike" cap="none" baseline="0" dirty="0" smtClean="0">
                <a:solidFill>
                  <a:schemeClr val="dk2"/>
                </a:solidFill>
                <a:sym typeface="Arial"/>
              </a:rPr>
              <a:t>and </a:t>
            </a:r>
            <a:r>
              <a:rPr lang="en-US" sz="2500" b="0" i="0" u="none" strike="noStrike" cap="none" baseline="0" dirty="0">
                <a:solidFill>
                  <a:schemeClr val="dk2"/>
                </a:solidFill>
                <a:sym typeface="Arial"/>
              </a:rPr>
              <a:t>combination of </a:t>
            </a:r>
            <a:r>
              <a:rPr lang="en-US" sz="2500" b="0" i="0" u="none" strike="noStrike" cap="none" baseline="0" dirty="0" smtClean="0">
                <a:solidFill>
                  <a:schemeClr val="dk2"/>
                </a:solidFill>
                <a:sym typeface="Arial"/>
              </a:rPr>
              <a:t>medications.</a:t>
            </a:r>
          </a:p>
          <a:p>
            <a:pPr marL="342900" marR="0" lvl="0" indent="-342900" algn="l" rtl="0">
              <a:lnSpc>
                <a:spcPct val="114000"/>
              </a:lnSpc>
              <a:spcBef>
                <a:spcPts val="0"/>
              </a:spcBef>
              <a:spcAft>
                <a:spcPts val="0"/>
              </a:spcAft>
              <a:buClr>
                <a:schemeClr val="dk2"/>
              </a:buClr>
              <a:buSzPct val="100000"/>
              <a:buFont typeface="Arial"/>
              <a:buChar char="•"/>
            </a:pPr>
            <a:r>
              <a:rPr lang="en-US" sz="2500" dirty="0" smtClean="0">
                <a:solidFill>
                  <a:schemeClr val="dk2"/>
                </a:solidFill>
              </a:rPr>
              <a:t>Bupropion SR is contraindicated in patients with history of an eating disorder.</a:t>
            </a:r>
            <a:endParaRPr lang="en-US" sz="2500" b="0" i="0" u="none" strike="noStrike" cap="none" baseline="0" dirty="0">
              <a:solidFill>
                <a:schemeClr val="dk2"/>
              </a:solidFill>
              <a:sym typeface="Arial"/>
            </a:endParaRPr>
          </a:p>
          <a:p>
            <a:pPr marL="342900" marR="0" lvl="0" indent="-342900" algn="l" rtl="0">
              <a:lnSpc>
                <a:spcPct val="114000"/>
              </a:lnSpc>
              <a:spcBef>
                <a:spcPts val="0"/>
              </a:spcBef>
              <a:spcAft>
                <a:spcPts val="0"/>
              </a:spcAft>
              <a:buClr>
                <a:schemeClr val="dk2"/>
              </a:buClr>
              <a:buSzPct val="100000"/>
              <a:buFont typeface="Arial"/>
              <a:buChar char="•"/>
            </a:pPr>
            <a:r>
              <a:rPr lang="en-US" sz="2500" b="0" i="0" u="none" strike="noStrike" cap="none" baseline="0" dirty="0" smtClean="0">
                <a:solidFill>
                  <a:schemeClr val="dk2"/>
                </a:solidFill>
                <a:sym typeface="Arial"/>
              </a:rPr>
              <a:t>Bupropion SR is not recommended for patients who have a bipolar</a:t>
            </a:r>
            <a:r>
              <a:rPr lang="en-US" sz="2500" b="0" i="0" u="none" strike="noStrike" cap="none" dirty="0" smtClean="0">
                <a:solidFill>
                  <a:schemeClr val="dk2"/>
                </a:solidFill>
                <a:sym typeface="Arial"/>
              </a:rPr>
              <a:t> disorder</a:t>
            </a:r>
            <a:r>
              <a:rPr lang="en-US" sz="2500" b="0" i="0" u="none" strike="noStrike" cap="none" baseline="0" dirty="0" smtClean="0">
                <a:solidFill>
                  <a:schemeClr val="dk2"/>
                </a:solidFill>
                <a:sym typeface="Arial"/>
              </a:rPr>
              <a:t>; nicotine patch </a:t>
            </a:r>
            <a:r>
              <a:rPr lang="en-US" sz="2500" b="0" i="0" u="none" strike="noStrike" cap="none" baseline="0" dirty="0">
                <a:solidFill>
                  <a:schemeClr val="dk2"/>
                </a:solidFill>
                <a:sym typeface="Arial"/>
              </a:rPr>
              <a:t>is </a:t>
            </a:r>
            <a:r>
              <a:rPr lang="en-US" sz="2500" b="0" i="0" u="none" strike="noStrike" cap="none" baseline="0" dirty="0" smtClean="0">
                <a:solidFill>
                  <a:schemeClr val="dk2"/>
                </a:solidFill>
                <a:sym typeface="Arial"/>
              </a:rPr>
              <a:t>suggested.</a:t>
            </a:r>
            <a:endParaRPr lang="en-US" sz="2500" b="0" i="0" u="none" strike="noStrike" cap="none" baseline="0" dirty="0">
              <a:solidFill>
                <a:schemeClr val="dk2"/>
              </a:solidFill>
              <a:sym typeface="Arial"/>
            </a:endParaRPr>
          </a:p>
          <a:p>
            <a:pPr marL="342900" marR="0" lvl="0" indent="-342900" algn="l" rtl="0">
              <a:lnSpc>
                <a:spcPct val="114000"/>
              </a:lnSpc>
              <a:spcBef>
                <a:spcPts val="0"/>
              </a:spcBef>
              <a:spcAft>
                <a:spcPts val="0"/>
              </a:spcAft>
              <a:buClr>
                <a:schemeClr val="dk2"/>
              </a:buClr>
              <a:buSzPct val="100000"/>
              <a:buFont typeface="Arial"/>
              <a:buChar char="•"/>
            </a:pPr>
            <a:r>
              <a:rPr lang="en-US" sz="2500" dirty="0" smtClean="0">
                <a:solidFill>
                  <a:schemeClr val="dk2"/>
                </a:solidFill>
              </a:rPr>
              <a:t>Nicotine p</a:t>
            </a:r>
            <a:r>
              <a:rPr lang="en-US" sz="2500" b="0" i="0" u="none" strike="noStrike" cap="none" baseline="0" dirty="0" smtClean="0">
                <a:solidFill>
                  <a:schemeClr val="dk2"/>
                </a:solidFill>
                <a:sym typeface="Arial"/>
              </a:rPr>
              <a:t>atch </a:t>
            </a:r>
            <a:r>
              <a:rPr lang="en-US" sz="2500" b="0" i="0" u="none" strike="noStrike" cap="none" baseline="0" dirty="0">
                <a:solidFill>
                  <a:schemeClr val="dk2"/>
                </a:solidFill>
                <a:sym typeface="Arial"/>
              </a:rPr>
              <a:t>is effective for </a:t>
            </a:r>
            <a:r>
              <a:rPr lang="en-US" sz="2500" b="0" i="0" u="none" strike="noStrike" cap="none" baseline="0" dirty="0" smtClean="0">
                <a:solidFill>
                  <a:schemeClr val="dk2"/>
                </a:solidFill>
                <a:sym typeface="Arial"/>
              </a:rPr>
              <a:t>patients who</a:t>
            </a:r>
            <a:r>
              <a:rPr lang="en-US" sz="2500" b="0" i="0" u="none" strike="noStrike" cap="none" dirty="0" smtClean="0">
                <a:solidFill>
                  <a:schemeClr val="dk2"/>
                </a:solidFill>
                <a:sym typeface="Arial"/>
              </a:rPr>
              <a:t> have</a:t>
            </a:r>
            <a:r>
              <a:rPr lang="en-US" sz="2500" dirty="0">
                <a:solidFill>
                  <a:schemeClr val="dk2"/>
                </a:solidFill>
              </a:rPr>
              <a:t> </a:t>
            </a:r>
            <a:r>
              <a:rPr lang="en-US" sz="2500" b="0" i="0" u="none" strike="noStrike" cap="none" baseline="0" dirty="0" smtClean="0">
                <a:solidFill>
                  <a:schemeClr val="dk2"/>
                </a:solidFill>
                <a:sym typeface="Arial"/>
              </a:rPr>
              <a:t>schizophrenia.</a:t>
            </a:r>
            <a:endParaRPr lang="en-US" sz="2500" b="0" i="0" u="none" strike="noStrike" cap="none" baseline="0" dirty="0">
              <a:solidFill>
                <a:schemeClr val="dk2"/>
              </a:solidFill>
              <a:sym typeface="Arial"/>
            </a:endParaRPr>
          </a:p>
        </p:txBody>
      </p:sp>
      <p:sp>
        <p:nvSpPr>
          <p:cNvPr id="362" name="Shape 362"/>
          <p:cNvSpPr txBox="1"/>
          <p:nvPr/>
        </p:nvSpPr>
        <p:spPr>
          <a:xfrm>
            <a:off x="2286000" y="5638800"/>
            <a:ext cx="6635750" cy="54927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000" b="0" i="0" u="none" strike="noStrike" cap="none" baseline="0" dirty="0" smtClean="0">
                <a:solidFill>
                  <a:schemeClr val="dk1"/>
                </a:solidFill>
                <a:latin typeface="Arial"/>
                <a:ea typeface="Arial"/>
                <a:cs typeface="Arial"/>
                <a:sym typeface="Arial"/>
              </a:rPr>
              <a:t>USPHS </a:t>
            </a:r>
            <a:r>
              <a:rPr lang="en-US" sz="1000" b="0" i="0" u="none" strike="noStrike" cap="none" baseline="0" dirty="0">
                <a:solidFill>
                  <a:schemeClr val="dk1"/>
                </a:solidFill>
                <a:latin typeface="Arial"/>
                <a:ea typeface="Arial"/>
                <a:cs typeface="Arial"/>
                <a:sym typeface="Arial"/>
              </a:rPr>
              <a:t>Clinical Practice Guideline: </a:t>
            </a:r>
            <a:r>
              <a:rPr lang="en-US" sz="1000" b="0" i="1" u="none" strike="noStrike" cap="none" baseline="0" dirty="0">
                <a:solidFill>
                  <a:schemeClr val="dk1"/>
                </a:solidFill>
                <a:latin typeface="Arial"/>
                <a:ea typeface="Arial"/>
                <a:cs typeface="Arial"/>
                <a:sym typeface="Arial"/>
              </a:rPr>
              <a:t>Treating Tobacco Use and Dependence: 2008 Update</a:t>
            </a:r>
          </a:p>
          <a:p>
            <a:pPr marL="0" marR="0" lvl="0" indent="0" algn="r" rtl="0">
              <a:lnSpc>
                <a:spcPct val="100000"/>
              </a:lnSpc>
              <a:spcBef>
                <a:spcPts val="0"/>
              </a:spcBef>
              <a:spcAft>
                <a:spcPts val="0"/>
              </a:spcAft>
              <a:buClr>
                <a:schemeClr val="dk1"/>
              </a:buClr>
              <a:buSzPct val="25000"/>
              <a:buFont typeface="Arial"/>
              <a:buNone/>
            </a:pPr>
            <a:r>
              <a:rPr lang="en-US" sz="1000" b="0" i="0" u="none" strike="noStrike" cap="none" baseline="0" dirty="0">
                <a:solidFill>
                  <a:schemeClr val="dk1"/>
                </a:solidFill>
                <a:latin typeface="Arial"/>
                <a:ea typeface="Arial"/>
                <a:cs typeface="Arial"/>
                <a:sym typeface="Arial"/>
              </a:rPr>
              <a:t>Signal Behavioral Health Network and the Colorado State Tobacco Education &amp; Prevention Partnership (STEPP). </a:t>
            </a:r>
            <a:r>
              <a:rPr lang="en-US" sz="1000" b="0" i="1" u="none" strike="noStrike" cap="none" baseline="0" dirty="0">
                <a:solidFill>
                  <a:schemeClr val="dk1"/>
                </a:solidFill>
                <a:latin typeface="Arial"/>
                <a:ea typeface="Arial"/>
                <a:cs typeface="Arial"/>
                <a:sym typeface="Arial"/>
              </a:rPr>
              <a:t>Smoking Cessation for Persons with Mental Illness: A Toolkit for Health Providers. </a:t>
            </a:r>
            <a:r>
              <a:rPr lang="en-US" sz="1000" b="0" i="0" u="none" strike="noStrike" cap="none" baseline="0" dirty="0">
                <a:solidFill>
                  <a:schemeClr val="dk1"/>
                </a:solidFill>
                <a:latin typeface="Arial"/>
                <a:ea typeface="Arial"/>
                <a:cs typeface="Arial"/>
                <a:sym typeface="Arial"/>
              </a:rPr>
              <a:t>2009</a:t>
            </a:r>
          </a:p>
        </p:txBody>
      </p:sp>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838200" y="274637"/>
            <a:ext cx="7848600" cy="1143000"/>
          </a:xfrm>
          <a:prstGeom prst="rect">
            <a:avLst/>
          </a:prstGeom>
          <a:noFill/>
          <a:ln>
            <a:noFill/>
          </a:ln>
        </p:spPr>
        <p:txBody>
          <a:bodyPr lIns="91425" tIns="45700" rIns="91425" bIns="45700" anchor="ctr" anchorCtr="0">
            <a:noAutofit/>
          </a:bodyPr>
          <a:lstStyle/>
          <a:p>
            <a:pPr lvl="0" algn="ctr">
              <a:buClr>
                <a:schemeClr val="dk2"/>
              </a:buClr>
              <a:buSzPct val="25000"/>
            </a:pPr>
            <a:r>
              <a:rPr lang="en-US" sz="4000" b="1" i="0" u="none" strike="noStrike" cap="none" baseline="0" dirty="0">
                <a:solidFill>
                  <a:schemeClr val="dk2"/>
                </a:solidFill>
                <a:latin typeface="Garamond"/>
                <a:ea typeface="Garamond"/>
                <a:cs typeface="Garamond"/>
                <a:sym typeface="Garamond"/>
              </a:rPr>
              <a:t>Patients </a:t>
            </a:r>
            <a:r>
              <a:rPr lang="en-US" sz="4000" b="1" dirty="0">
                <a:solidFill>
                  <a:schemeClr val="dk2"/>
                </a:solidFill>
                <a:latin typeface="Garamond"/>
                <a:ea typeface="Garamond"/>
                <a:cs typeface="Garamond"/>
                <a:sym typeface="Garamond"/>
              </a:rPr>
              <a:t>Who Have a Mental Health Disorder</a:t>
            </a:r>
            <a:endParaRPr lang="en-US" sz="4000" b="1" i="0" u="none" strike="noStrike" cap="none" baseline="0" dirty="0">
              <a:solidFill>
                <a:schemeClr val="dk2"/>
              </a:solidFill>
              <a:latin typeface="Garamond"/>
              <a:ea typeface="Garamond"/>
              <a:cs typeface="Garamond"/>
              <a:sym typeface="Garamond"/>
            </a:endParaRPr>
          </a:p>
        </p:txBody>
      </p:sp>
      <p:sp>
        <p:nvSpPr>
          <p:cNvPr id="369" name="Shape 369"/>
          <p:cNvSpPr txBox="1">
            <a:spLocks noGrp="1"/>
          </p:cNvSpPr>
          <p:nvPr>
            <p:ph type="body" idx="1"/>
          </p:nvPr>
        </p:nvSpPr>
        <p:spPr>
          <a:xfrm>
            <a:off x="685800" y="1524001"/>
            <a:ext cx="7848599" cy="2666999"/>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Quitting can increase the effect of some psychiatric medications; dose adjustments may be </a:t>
            </a:r>
            <a:r>
              <a:rPr lang="en-US" sz="3000" b="0" i="0" u="none" strike="noStrike" cap="none" baseline="0" dirty="0" smtClean="0">
                <a:solidFill>
                  <a:schemeClr val="dk2"/>
                </a:solidFill>
                <a:latin typeface="Arial"/>
                <a:ea typeface="Arial"/>
                <a:cs typeface="Arial"/>
                <a:sym typeface="Arial"/>
              </a:rPr>
              <a:t>needed.</a:t>
            </a:r>
            <a:endParaRPr lang="en-US" sz="3000" b="0" i="0" u="none" strike="noStrike" cap="none" baseline="0" dirty="0">
              <a:solidFill>
                <a:schemeClr val="dk2"/>
              </a:solidFill>
              <a:latin typeface="Arial"/>
              <a:ea typeface="Arial"/>
              <a:cs typeface="Arial"/>
              <a:sym typeface="Arial"/>
            </a:endParaRP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Check for relapse of mental </a:t>
            </a:r>
            <a:r>
              <a:rPr lang="en-US" sz="3000" b="0" i="0" u="none" strike="noStrike" cap="none" baseline="0" dirty="0" smtClean="0">
                <a:solidFill>
                  <a:schemeClr val="dk2"/>
                </a:solidFill>
                <a:latin typeface="Arial"/>
                <a:ea typeface="Arial"/>
                <a:cs typeface="Arial"/>
                <a:sym typeface="Arial"/>
              </a:rPr>
              <a:t>health</a:t>
            </a:r>
            <a:r>
              <a:rPr lang="en-US" sz="3000" b="0" i="0" u="none" strike="noStrike" cap="none" dirty="0" smtClean="0">
                <a:solidFill>
                  <a:schemeClr val="dk2"/>
                </a:solidFill>
                <a:latin typeface="Arial"/>
                <a:ea typeface="Arial"/>
                <a:cs typeface="Arial"/>
                <a:sym typeface="Arial"/>
              </a:rPr>
              <a:t> disorder </a:t>
            </a:r>
            <a:r>
              <a:rPr lang="en-US" sz="3000" b="0" i="0" u="none" strike="noStrike" cap="none" baseline="0" dirty="0" smtClean="0">
                <a:solidFill>
                  <a:schemeClr val="dk2"/>
                </a:solidFill>
                <a:latin typeface="Arial"/>
                <a:ea typeface="Arial"/>
                <a:cs typeface="Arial"/>
                <a:sym typeface="Arial"/>
              </a:rPr>
              <a:t>with </a:t>
            </a:r>
            <a:r>
              <a:rPr lang="en-US" sz="3000" b="0" i="0" u="none" strike="noStrike" cap="none" baseline="0" dirty="0">
                <a:solidFill>
                  <a:schemeClr val="dk2"/>
                </a:solidFill>
                <a:latin typeface="Arial"/>
                <a:ea typeface="Arial"/>
                <a:cs typeface="Arial"/>
                <a:sym typeface="Arial"/>
              </a:rPr>
              <a:t>changes in smoking </a:t>
            </a:r>
            <a:r>
              <a:rPr lang="en-US" sz="3000" b="0" i="0" u="none" strike="noStrike" cap="none" baseline="0" dirty="0" smtClean="0">
                <a:solidFill>
                  <a:schemeClr val="dk2"/>
                </a:solidFill>
                <a:latin typeface="Arial"/>
                <a:ea typeface="Arial"/>
                <a:cs typeface="Arial"/>
                <a:sym typeface="Arial"/>
              </a:rPr>
              <a:t>status.</a:t>
            </a:r>
            <a:endParaRPr lang="en-US" sz="3000" b="0" i="0" u="none" strike="noStrike" cap="none" baseline="0" dirty="0">
              <a:solidFill>
                <a:schemeClr val="dk2"/>
              </a:solidFill>
              <a:latin typeface="Arial"/>
              <a:ea typeface="Arial"/>
              <a:cs typeface="Arial"/>
              <a:sym typeface="Arial"/>
            </a:endParaRPr>
          </a:p>
        </p:txBody>
      </p:sp>
      <p:sp>
        <p:nvSpPr>
          <p:cNvPr id="370" name="Shape 370"/>
          <p:cNvSpPr txBox="1"/>
          <p:nvPr/>
        </p:nvSpPr>
        <p:spPr>
          <a:xfrm>
            <a:off x="2209800" y="5897562"/>
            <a:ext cx="6711949" cy="27463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USPHS </a:t>
            </a:r>
            <a:r>
              <a:rPr lang="en-US" sz="1200" b="0" i="0" u="none" strike="noStrike" cap="none" baseline="0" dirty="0">
                <a:solidFill>
                  <a:schemeClr val="dk1"/>
                </a:solidFill>
                <a:latin typeface="Arial"/>
                <a:ea typeface="Arial"/>
                <a:cs typeface="Arial"/>
                <a:sym typeface="Arial"/>
              </a:rPr>
              <a:t>Clinical Practice Guideline: </a:t>
            </a:r>
            <a:r>
              <a:rPr lang="en-US" sz="1200" b="0" i="1" u="none" strike="noStrike" cap="none" baseline="0" dirty="0">
                <a:solidFill>
                  <a:schemeClr val="dk1"/>
                </a:solidFill>
                <a:latin typeface="Arial"/>
                <a:ea typeface="Arial"/>
                <a:cs typeface="Arial"/>
                <a:sym typeface="Arial"/>
              </a:rPr>
              <a:t>Treating Tobacco Use and Dependence: 2008 Update</a:t>
            </a:r>
          </a:p>
        </p:txBody>
      </p:sp>
    </p:spTree>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838200" y="274637"/>
            <a:ext cx="78485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Patients </a:t>
            </a:r>
            <a:r>
              <a:rPr lang="en-US" sz="4000" b="1" i="0" u="none" strike="noStrike" cap="none" baseline="0" dirty="0" smtClean="0">
                <a:solidFill>
                  <a:schemeClr val="dk2"/>
                </a:solidFill>
                <a:latin typeface="Garamond"/>
                <a:ea typeface="Garamond"/>
                <a:cs typeface="Garamond"/>
                <a:sym typeface="Garamond"/>
              </a:rPr>
              <a:t>Who</a:t>
            </a:r>
            <a:r>
              <a:rPr lang="en-US" sz="4000" b="1" i="0" u="none" strike="noStrike" cap="none" dirty="0" smtClean="0">
                <a:solidFill>
                  <a:schemeClr val="dk2"/>
                </a:solidFill>
                <a:latin typeface="Garamond"/>
                <a:ea typeface="Garamond"/>
                <a:cs typeface="Garamond"/>
                <a:sym typeface="Garamond"/>
              </a:rPr>
              <a:t> Have</a:t>
            </a:r>
            <a:r>
              <a:rPr lang="en-US" sz="4000" b="1" dirty="0">
                <a:solidFill>
                  <a:schemeClr val="dk2"/>
                </a:solidFill>
                <a:latin typeface="Garamond"/>
                <a:ea typeface="Garamond"/>
                <a:cs typeface="Garamond"/>
                <a:sym typeface="Garamond"/>
              </a:rPr>
              <a:t> </a:t>
            </a:r>
            <a:r>
              <a:rPr lang="en-US" sz="4000" b="1" i="0" u="none" strike="noStrike" cap="none" baseline="0" dirty="0" smtClean="0">
                <a:solidFill>
                  <a:schemeClr val="dk2"/>
                </a:solidFill>
                <a:latin typeface="Garamond"/>
                <a:ea typeface="Garamond"/>
                <a:cs typeface="Garamond"/>
                <a:sym typeface="Garamond"/>
              </a:rPr>
              <a:t>a </a:t>
            </a:r>
            <a:r>
              <a:rPr lang="en-US" sz="4000" b="1" i="0" u="none" strike="noStrike" cap="none" baseline="0" dirty="0">
                <a:solidFill>
                  <a:schemeClr val="dk2"/>
                </a:solidFill>
                <a:latin typeface="Garamond"/>
                <a:ea typeface="Garamond"/>
                <a:cs typeface="Garamond"/>
                <a:sym typeface="Garamond"/>
              </a:rPr>
              <a:t>History of Cardiovascular Disease</a:t>
            </a:r>
          </a:p>
        </p:txBody>
      </p:sp>
      <p:sp>
        <p:nvSpPr>
          <p:cNvPr id="377" name="Shape 377"/>
          <p:cNvSpPr txBox="1">
            <a:spLocks noGrp="1"/>
          </p:cNvSpPr>
          <p:nvPr>
            <p:ph type="body" idx="1"/>
          </p:nvPr>
        </p:nvSpPr>
        <p:spPr>
          <a:xfrm>
            <a:off x="762000" y="1600200"/>
            <a:ext cx="7772400" cy="3657600"/>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No </a:t>
            </a:r>
            <a:r>
              <a:rPr lang="en-US" sz="3000" b="0" i="0" u="none" strike="noStrike" cap="none" baseline="0" dirty="0" smtClean="0">
                <a:solidFill>
                  <a:schemeClr val="dk2"/>
                </a:solidFill>
                <a:latin typeface="Arial"/>
                <a:ea typeface="Arial"/>
                <a:cs typeface="Arial"/>
                <a:sym typeface="Arial"/>
              </a:rPr>
              <a:t>evidence of association </a:t>
            </a:r>
            <a:r>
              <a:rPr lang="en-US" sz="3000" b="0" i="0" u="none" strike="noStrike" cap="none" baseline="0" dirty="0">
                <a:solidFill>
                  <a:schemeClr val="dk2"/>
                </a:solidFill>
                <a:latin typeface="Arial"/>
                <a:ea typeface="Arial"/>
                <a:cs typeface="Arial"/>
                <a:sym typeface="Arial"/>
              </a:rPr>
              <a:t>between the nicotine patch and acute cardiovascular events, even in patients who continue to smoke while </a:t>
            </a:r>
            <a:r>
              <a:rPr lang="en-US" sz="3000" dirty="0" smtClean="0">
                <a:solidFill>
                  <a:schemeClr val="dk2"/>
                </a:solidFill>
              </a:rPr>
              <a:t>using</a:t>
            </a:r>
            <a:r>
              <a:rPr lang="en-US" sz="3000" b="0" i="0" u="none" strike="noStrike" cap="none" baseline="0" dirty="0" smtClean="0">
                <a:solidFill>
                  <a:schemeClr val="dk2"/>
                </a:solidFill>
                <a:latin typeface="Arial"/>
                <a:ea typeface="Arial"/>
                <a:cs typeface="Arial"/>
                <a:sym typeface="Arial"/>
              </a:rPr>
              <a:t> </a:t>
            </a:r>
            <a:r>
              <a:rPr lang="en-US" sz="3000" b="0" i="0" u="none" strike="noStrike" cap="none" baseline="0" dirty="0">
                <a:solidFill>
                  <a:schemeClr val="dk2"/>
                </a:solidFill>
                <a:latin typeface="Arial"/>
                <a:ea typeface="Arial"/>
                <a:cs typeface="Arial"/>
                <a:sym typeface="Arial"/>
              </a:rPr>
              <a:t>the </a:t>
            </a:r>
            <a:r>
              <a:rPr lang="en-US" sz="3000" b="0" i="0" u="none" strike="noStrike" cap="none" baseline="0" dirty="0" smtClean="0">
                <a:solidFill>
                  <a:schemeClr val="dk2"/>
                </a:solidFill>
                <a:latin typeface="Arial"/>
                <a:ea typeface="Arial"/>
                <a:cs typeface="Arial"/>
                <a:sym typeface="Arial"/>
              </a:rPr>
              <a:t>patch.</a:t>
            </a:r>
            <a:endParaRPr lang="en-US" sz="3000" b="0" i="0" u="none" strike="noStrike" cap="none" baseline="0" dirty="0">
              <a:solidFill>
                <a:schemeClr val="dk2"/>
              </a:solidFill>
              <a:latin typeface="Arial"/>
              <a:ea typeface="Arial"/>
              <a:cs typeface="Arial"/>
              <a:sym typeface="Arial"/>
            </a:endParaRP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NRT packaging recommends caution in patients </a:t>
            </a:r>
            <a:r>
              <a:rPr lang="en-US" sz="3000" b="0" i="0" u="none" strike="noStrike" cap="none" baseline="0" dirty="0" smtClean="0">
                <a:solidFill>
                  <a:schemeClr val="dk2"/>
                </a:solidFill>
                <a:latin typeface="Arial"/>
                <a:ea typeface="Arial"/>
                <a:cs typeface="Arial"/>
                <a:sym typeface="Arial"/>
              </a:rPr>
              <a:t>who have </a:t>
            </a:r>
            <a:r>
              <a:rPr lang="en-US" sz="3000" b="0" i="0" u="none" strike="noStrike" cap="none" baseline="0" dirty="0">
                <a:solidFill>
                  <a:schemeClr val="dk2"/>
                </a:solidFill>
                <a:latin typeface="Arial"/>
                <a:ea typeface="Arial"/>
                <a:cs typeface="Arial"/>
                <a:sym typeface="Arial"/>
              </a:rPr>
              <a:t>acute cardiovascular </a:t>
            </a:r>
            <a:r>
              <a:rPr lang="en-US" sz="3000" b="0" i="0" u="none" strike="noStrike" cap="none" baseline="0" dirty="0" smtClean="0">
                <a:solidFill>
                  <a:schemeClr val="dk2"/>
                </a:solidFill>
                <a:latin typeface="Arial"/>
                <a:ea typeface="Arial"/>
                <a:cs typeface="Arial"/>
                <a:sym typeface="Arial"/>
              </a:rPr>
              <a:t>disease.</a:t>
            </a:r>
            <a:endParaRPr lang="en-US" sz="3000" b="0" i="0" u="none" strike="noStrike" cap="none" baseline="0" dirty="0">
              <a:solidFill>
                <a:schemeClr val="dk2"/>
              </a:solidFill>
              <a:latin typeface="Arial"/>
              <a:ea typeface="Arial"/>
              <a:cs typeface="Arial"/>
              <a:sym typeface="Arial"/>
            </a:endParaRPr>
          </a:p>
          <a:p>
            <a:pPr marL="0" marR="0" lvl="0" indent="0" algn="l" rtl="0">
              <a:spcBef>
                <a:spcPts val="0"/>
              </a:spcBef>
              <a:buNone/>
            </a:pPr>
            <a:endParaRPr sz="3000" b="0" i="0" u="none" strike="noStrike" cap="none" baseline="0" dirty="0">
              <a:solidFill>
                <a:schemeClr val="dk2"/>
              </a:solidFill>
              <a:latin typeface="Arial"/>
              <a:ea typeface="Arial"/>
              <a:cs typeface="Arial"/>
              <a:sym typeface="Arial"/>
            </a:endParaRPr>
          </a:p>
        </p:txBody>
      </p:sp>
      <p:sp>
        <p:nvSpPr>
          <p:cNvPr id="378" name="Shape 378"/>
          <p:cNvSpPr txBox="1"/>
          <p:nvPr/>
        </p:nvSpPr>
        <p:spPr>
          <a:xfrm>
            <a:off x="2209800" y="5897562"/>
            <a:ext cx="6711949" cy="27463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USPHS </a:t>
            </a:r>
            <a:r>
              <a:rPr lang="en-US" sz="1200" b="0" i="0" u="none" strike="noStrike" cap="none" baseline="0" dirty="0">
                <a:solidFill>
                  <a:schemeClr val="dk1"/>
                </a:solidFill>
                <a:latin typeface="Arial"/>
                <a:ea typeface="Arial"/>
                <a:cs typeface="Arial"/>
                <a:sym typeface="Arial"/>
              </a:rPr>
              <a:t>Clinical Practice Guideline: </a:t>
            </a:r>
            <a:r>
              <a:rPr lang="en-US" sz="1200" b="0" i="1" u="none" strike="noStrike" cap="none" baseline="0" dirty="0">
                <a:solidFill>
                  <a:schemeClr val="dk1"/>
                </a:solidFill>
                <a:latin typeface="Arial"/>
                <a:ea typeface="Arial"/>
                <a:cs typeface="Arial"/>
                <a:sym typeface="Arial"/>
              </a:rPr>
              <a:t>Treating Tobacco Use and Dependence: 2008 Update</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914400" y="533400"/>
            <a:ext cx="75438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Reasons Physicians Do Not Ask About Patient’s Smoking Status</a:t>
            </a:r>
          </a:p>
        </p:txBody>
      </p:sp>
      <p:sp>
        <p:nvSpPr>
          <p:cNvPr id="78" name="Shape 78"/>
          <p:cNvSpPr txBox="1">
            <a:spLocks noGrp="1"/>
          </p:cNvSpPr>
          <p:nvPr>
            <p:ph type="body" idx="1"/>
          </p:nvPr>
        </p:nvSpPr>
        <p:spPr>
          <a:xfrm>
            <a:off x="990600" y="2057401"/>
            <a:ext cx="7543800" cy="3809999"/>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Too busy</a:t>
            </a: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Lack of expertise</a:t>
            </a: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No financial incentive</a:t>
            </a: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smtClean="0">
                <a:solidFill>
                  <a:schemeClr val="dk2"/>
                </a:solidFill>
                <a:latin typeface="Arial"/>
                <a:ea typeface="Arial"/>
                <a:cs typeface="Arial"/>
                <a:sym typeface="Arial"/>
              </a:rPr>
              <a:t>Think tobacco </a:t>
            </a:r>
            <a:r>
              <a:rPr lang="en-US" sz="3000" b="0" i="0" u="none" strike="noStrike" cap="none" baseline="0" dirty="0">
                <a:solidFill>
                  <a:schemeClr val="dk2"/>
                </a:solidFill>
                <a:latin typeface="Arial"/>
                <a:ea typeface="Arial"/>
                <a:cs typeface="Arial"/>
                <a:sym typeface="Arial"/>
              </a:rPr>
              <a:t>users cannot or will not quit</a:t>
            </a: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smtClean="0">
                <a:solidFill>
                  <a:schemeClr val="dk2"/>
                </a:solidFill>
                <a:latin typeface="Arial"/>
                <a:ea typeface="Arial"/>
                <a:cs typeface="Arial"/>
                <a:sym typeface="Arial"/>
              </a:rPr>
              <a:t>Do not want to appear </a:t>
            </a:r>
            <a:r>
              <a:rPr lang="en-US" sz="3000" b="0" i="0" u="none" strike="noStrike" cap="none" baseline="0" dirty="0">
                <a:solidFill>
                  <a:schemeClr val="dk2"/>
                </a:solidFill>
                <a:latin typeface="Arial"/>
                <a:ea typeface="Arial"/>
                <a:cs typeface="Arial"/>
                <a:sym typeface="Arial"/>
              </a:rPr>
              <a:t>judgmental</a:t>
            </a: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Respect for patient’s privacy</a:t>
            </a:r>
          </a:p>
        </p:txBody>
      </p:sp>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762000" y="274637"/>
            <a:ext cx="79247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Pregnant </a:t>
            </a:r>
            <a:r>
              <a:rPr lang="en-US" sz="4000" b="1" i="0" u="none" strike="noStrike" cap="none" baseline="0" dirty="0" smtClean="0">
                <a:solidFill>
                  <a:schemeClr val="dk2"/>
                </a:solidFill>
                <a:latin typeface="Garamond"/>
                <a:ea typeface="Garamond"/>
                <a:cs typeface="Garamond"/>
                <a:sym typeface="Garamond"/>
              </a:rPr>
              <a:t>Women Who</a:t>
            </a:r>
            <a:r>
              <a:rPr lang="en-US" sz="4000" b="1" i="0" u="none" strike="noStrike" cap="none" dirty="0" smtClean="0">
                <a:solidFill>
                  <a:schemeClr val="dk2"/>
                </a:solidFill>
                <a:latin typeface="Garamond"/>
                <a:ea typeface="Garamond"/>
                <a:cs typeface="Garamond"/>
                <a:sym typeface="Garamond"/>
              </a:rPr>
              <a:t> Smoke</a:t>
            </a:r>
            <a:endParaRPr lang="en-US" sz="4000" b="1" i="0" u="none" strike="noStrike" cap="none" baseline="0" dirty="0">
              <a:solidFill>
                <a:schemeClr val="dk2"/>
              </a:solidFill>
              <a:latin typeface="Garamond"/>
              <a:ea typeface="Garamond"/>
              <a:cs typeface="Garamond"/>
              <a:sym typeface="Garamond"/>
            </a:endParaRPr>
          </a:p>
        </p:txBody>
      </p:sp>
      <p:sp>
        <p:nvSpPr>
          <p:cNvPr id="385" name="Shape 385"/>
          <p:cNvSpPr txBox="1">
            <a:spLocks noGrp="1"/>
          </p:cNvSpPr>
          <p:nvPr>
            <p:ph type="body" idx="1"/>
          </p:nvPr>
        </p:nvSpPr>
        <p:spPr>
          <a:xfrm>
            <a:off x="685800" y="1371600"/>
            <a:ext cx="7924799" cy="4343400"/>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Counseling is </a:t>
            </a:r>
            <a:r>
              <a:rPr lang="en-US" sz="3000" b="0" i="0" u="none" strike="noStrike" cap="none" baseline="0" dirty="0" smtClean="0">
                <a:solidFill>
                  <a:schemeClr val="dk2"/>
                </a:solidFill>
                <a:latin typeface="Arial"/>
                <a:ea typeface="Arial"/>
                <a:cs typeface="Arial"/>
                <a:sym typeface="Arial"/>
              </a:rPr>
              <a:t>the best </a:t>
            </a:r>
            <a:r>
              <a:rPr lang="en-US" sz="3000" b="0" i="0" u="none" strike="noStrike" cap="none" baseline="0" dirty="0">
                <a:solidFill>
                  <a:schemeClr val="dk2"/>
                </a:solidFill>
                <a:latin typeface="Arial"/>
                <a:ea typeface="Arial"/>
                <a:cs typeface="Arial"/>
                <a:sym typeface="Arial"/>
              </a:rPr>
              <a:t>choice</a:t>
            </a: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smtClean="0">
                <a:solidFill>
                  <a:schemeClr val="dk2"/>
                </a:solidFill>
                <a:latin typeface="Arial"/>
                <a:ea typeface="Arial"/>
                <a:cs typeface="Arial"/>
                <a:sym typeface="Arial"/>
              </a:rPr>
              <a:t>Risk </a:t>
            </a:r>
            <a:r>
              <a:rPr lang="en-US" sz="3000" b="0" i="0" u="none" strike="noStrike" cap="none" baseline="0" dirty="0">
                <a:solidFill>
                  <a:schemeClr val="dk2"/>
                </a:solidFill>
                <a:latin typeface="Arial"/>
                <a:ea typeface="Arial"/>
                <a:cs typeface="Arial"/>
                <a:sym typeface="Arial"/>
              </a:rPr>
              <a:t>of premature birth or stillbirth caused by smoking may be higher than the potential risk of birth defects caused by NRT </a:t>
            </a:r>
            <a:r>
              <a:rPr lang="en-US" sz="3000" b="0" i="0" u="none" strike="noStrike" cap="none" baseline="0" dirty="0" smtClean="0">
                <a:solidFill>
                  <a:schemeClr val="dk2"/>
                </a:solidFill>
                <a:latin typeface="Arial"/>
                <a:ea typeface="Arial"/>
                <a:cs typeface="Arial"/>
                <a:sym typeface="Arial"/>
              </a:rPr>
              <a:t>use.</a:t>
            </a:r>
            <a:endParaRPr lang="en-US" sz="3000" b="0" i="0" u="none" strike="noStrike" cap="none" baseline="0" dirty="0">
              <a:solidFill>
                <a:schemeClr val="dk2"/>
              </a:solidFill>
              <a:latin typeface="Arial"/>
              <a:ea typeface="Arial"/>
              <a:cs typeface="Arial"/>
              <a:sym typeface="Arial"/>
            </a:endParaRP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smtClean="0">
                <a:solidFill>
                  <a:schemeClr val="dk2"/>
                </a:solidFill>
                <a:latin typeface="Arial"/>
                <a:ea typeface="Arial"/>
                <a:cs typeface="Arial"/>
                <a:sym typeface="Arial"/>
              </a:rPr>
              <a:t>Bupropion </a:t>
            </a:r>
            <a:r>
              <a:rPr lang="en-US" sz="3000" b="0" i="0" u="none" strike="noStrike" cap="none" baseline="0" dirty="0">
                <a:solidFill>
                  <a:schemeClr val="dk2"/>
                </a:solidFill>
                <a:latin typeface="Arial"/>
                <a:ea typeface="Arial"/>
                <a:cs typeface="Arial"/>
                <a:sym typeface="Arial"/>
              </a:rPr>
              <a:t>SR and varenicline are both category </a:t>
            </a:r>
            <a:r>
              <a:rPr lang="en-US" sz="3000" b="0" i="0" u="none" strike="noStrike" cap="none" baseline="0" dirty="0" smtClean="0">
                <a:solidFill>
                  <a:schemeClr val="dk2"/>
                </a:solidFill>
                <a:latin typeface="Arial"/>
                <a:ea typeface="Arial"/>
                <a:cs typeface="Arial"/>
                <a:sym typeface="Arial"/>
              </a:rPr>
              <a:t>C.</a:t>
            </a:r>
            <a:endParaRPr lang="en-US" sz="3000" b="0" i="0" u="none" strike="noStrike" cap="none" baseline="0" dirty="0">
              <a:solidFill>
                <a:schemeClr val="dk2"/>
              </a:solidFill>
              <a:latin typeface="Arial"/>
              <a:ea typeface="Arial"/>
              <a:cs typeface="Arial"/>
              <a:sym typeface="Arial"/>
            </a:endParaRP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Prescription NRT is category </a:t>
            </a:r>
            <a:r>
              <a:rPr lang="en-US" sz="3000" b="0" i="0" u="none" strike="noStrike" cap="none" baseline="0" dirty="0" smtClean="0">
                <a:solidFill>
                  <a:schemeClr val="dk2"/>
                </a:solidFill>
                <a:latin typeface="Arial"/>
                <a:ea typeface="Arial"/>
                <a:cs typeface="Arial"/>
                <a:sym typeface="Arial"/>
              </a:rPr>
              <a:t>D.</a:t>
            </a:r>
            <a:endParaRPr lang="en-US" sz="3000" b="0" i="0" u="none" strike="noStrike" cap="none" baseline="0" dirty="0">
              <a:solidFill>
                <a:schemeClr val="dk2"/>
              </a:solidFill>
              <a:latin typeface="Arial"/>
              <a:ea typeface="Arial"/>
              <a:cs typeface="Arial"/>
              <a:sym typeface="Arial"/>
            </a:endParaRPr>
          </a:p>
          <a:p>
            <a:pPr marL="0" marR="0" lvl="0" indent="0" algn="l" rtl="0">
              <a:spcBef>
                <a:spcPts val="0"/>
              </a:spcBef>
              <a:buNone/>
            </a:pPr>
            <a:endParaRPr sz="3000" b="0" i="0" u="none" strike="noStrike" cap="none" baseline="0" dirty="0">
              <a:solidFill>
                <a:schemeClr val="dk2"/>
              </a:solidFill>
              <a:latin typeface="Arial"/>
              <a:ea typeface="Arial"/>
              <a:cs typeface="Arial"/>
              <a:sym typeface="Arial"/>
            </a:endParaRPr>
          </a:p>
        </p:txBody>
      </p:sp>
      <p:sp>
        <p:nvSpPr>
          <p:cNvPr id="386" name="Shape 386"/>
          <p:cNvSpPr txBox="1"/>
          <p:nvPr/>
        </p:nvSpPr>
        <p:spPr>
          <a:xfrm>
            <a:off x="2209800" y="5715000"/>
            <a:ext cx="671194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USPHS </a:t>
            </a:r>
            <a:r>
              <a:rPr lang="en-US" sz="1200" b="0" i="0" u="none" strike="noStrike" cap="none" baseline="0" dirty="0">
                <a:solidFill>
                  <a:schemeClr val="dk1"/>
                </a:solidFill>
                <a:latin typeface="Arial"/>
                <a:ea typeface="Arial"/>
                <a:cs typeface="Arial"/>
                <a:sym typeface="Arial"/>
              </a:rPr>
              <a:t>Clinical Practice Guideline: </a:t>
            </a:r>
            <a:r>
              <a:rPr lang="en-US" sz="1200" b="0" i="1" u="none" strike="noStrike" cap="none" baseline="0" dirty="0">
                <a:solidFill>
                  <a:schemeClr val="dk1"/>
                </a:solidFill>
                <a:latin typeface="Arial"/>
                <a:ea typeface="Arial"/>
                <a:cs typeface="Arial"/>
                <a:sym typeface="Arial"/>
              </a:rPr>
              <a:t>Treating Tobacco Use and Dependence: 2008 Update</a:t>
            </a:r>
            <a:br>
              <a:rPr lang="en-US" sz="1200" b="0" i="1" u="none" strike="noStrike" cap="none" baseline="0" dirty="0">
                <a:solidFill>
                  <a:schemeClr val="dk1"/>
                </a:solidFill>
                <a:latin typeface="Arial"/>
                <a:ea typeface="Arial"/>
                <a:cs typeface="Arial"/>
                <a:sym typeface="Arial"/>
              </a:rPr>
            </a:br>
            <a:r>
              <a:rPr lang="en-US" sz="1200" b="0" i="1" u="none" strike="noStrike" cap="none" baseline="0" dirty="0">
                <a:solidFill>
                  <a:schemeClr val="dk1"/>
                </a:solidFill>
                <a:latin typeface="Arial"/>
                <a:ea typeface="Arial"/>
                <a:cs typeface="Arial"/>
                <a:sym typeface="Arial"/>
              </a:rPr>
              <a:t> </a:t>
            </a:r>
            <a:r>
              <a:rPr lang="en-US" sz="1200" b="0" i="0" u="none" strike="noStrike" cap="none" baseline="0" dirty="0">
                <a:solidFill>
                  <a:schemeClr val="dk1"/>
                </a:solidFill>
                <a:latin typeface="Arial"/>
                <a:ea typeface="Arial"/>
                <a:cs typeface="Arial"/>
                <a:sym typeface="Arial"/>
              </a:rPr>
              <a:t>Rx for Change Pharmacologic Product Guide</a:t>
            </a:r>
          </a:p>
        </p:txBody>
      </p:sp>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533400" y="274637"/>
            <a:ext cx="81533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Adolescents</a:t>
            </a:r>
          </a:p>
        </p:txBody>
      </p:sp>
      <p:sp>
        <p:nvSpPr>
          <p:cNvPr id="393" name="Shape 393"/>
          <p:cNvSpPr txBox="1">
            <a:spLocks noGrp="1"/>
          </p:cNvSpPr>
          <p:nvPr>
            <p:ph type="body" idx="1"/>
          </p:nvPr>
        </p:nvSpPr>
        <p:spPr>
          <a:xfrm>
            <a:off x="533400" y="1371600"/>
            <a:ext cx="8077199" cy="2286000"/>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NRT shown to be safe</a:t>
            </a: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Very little evidence to support </a:t>
            </a:r>
            <a:r>
              <a:rPr lang="en-US" sz="3000" b="0" i="0" u="none" strike="noStrike" cap="none" baseline="0" dirty="0" smtClean="0">
                <a:solidFill>
                  <a:schemeClr val="dk2"/>
                </a:solidFill>
                <a:latin typeface="Arial"/>
                <a:ea typeface="Arial"/>
                <a:cs typeface="Arial"/>
                <a:sym typeface="Arial"/>
              </a:rPr>
              <a:t>the effectiveness of </a:t>
            </a:r>
            <a:r>
              <a:rPr lang="en-US" sz="3000" b="0" i="0" u="none" strike="noStrike" cap="none" baseline="0" dirty="0">
                <a:solidFill>
                  <a:schemeClr val="dk2"/>
                </a:solidFill>
                <a:latin typeface="Arial"/>
                <a:ea typeface="Arial"/>
                <a:cs typeface="Arial"/>
                <a:sym typeface="Arial"/>
              </a:rPr>
              <a:t>medications </a:t>
            </a:r>
            <a:r>
              <a:rPr lang="en-US" sz="3000" b="0" i="0" u="none" strike="noStrike" cap="none" baseline="0" dirty="0" smtClean="0">
                <a:solidFill>
                  <a:schemeClr val="dk2"/>
                </a:solidFill>
                <a:latin typeface="Arial"/>
                <a:ea typeface="Arial"/>
                <a:cs typeface="Arial"/>
                <a:sym typeface="Arial"/>
              </a:rPr>
              <a:t>in </a:t>
            </a:r>
            <a:r>
              <a:rPr lang="en-US" sz="3000" b="0" i="0" u="none" strike="noStrike" cap="none" baseline="0" dirty="0">
                <a:solidFill>
                  <a:schemeClr val="dk2"/>
                </a:solidFill>
                <a:latin typeface="Arial"/>
                <a:ea typeface="Arial"/>
                <a:cs typeface="Arial"/>
                <a:sym typeface="Arial"/>
              </a:rPr>
              <a:t>this population; not a recommended </a:t>
            </a:r>
            <a:r>
              <a:rPr lang="en-US" sz="3000" b="0" i="0" u="none" strike="noStrike" cap="none" baseline="0" dirty="0" smtClean="0">
                <a:solidFill>
                  <a:schemeClr val="dk2"/>
                </a:solidFill>
                <a:latin typeface="Arial"/>
                <a:ea typeface="Arial"/>
                <a:cs typeface="Arial"/>
                <a:sym typeface="Arial"/>
              </a:rPr>
              <a:t>intervention</a:t>
            </a:r>
            <a:endParaRPr lang="en-US" sz="3000" b="0" i="0" u="none" strike="noStrike" cap="none" baseline="0" dirty="0">
              <a:solidFill>
                <a:schemeClr val="dk2"/>
              </a:solidFill>
              <a:latin typeface="Arial"/>
              <a:ea typeface="Arial"/>
              <a:cs typeface="Arial"/>
              <a:sym typeface="Arial"/>
            </a:endParaRPr>
          </a:p>
          <a:p>
            <a:pPr marL="342900" marR="0" lvl="0" indent="-152400" algn="l" rtl="0">
              <a:spcBef>
                <a:spcPts val="600"/>
              </a:spcBef>
              <a:spcAft>
                <a:spcPts val="0"/>
              </a:spcAft>
              <a:buClr>
                <a:schemeClr val="dk2"/>
              </a:buClr>
              <a:buFont typeface="Arial"/>
              <a:buNone/>
            </a:pPr>
            <a:endParaRPr sz="3000" b="0" i="0" u="none" strike="noStrike" cap="none" baseline="0" dirty="0">
              <a:solidFill>
                <a:schemeClr val="dk2"/>
              </a:solidFill>
              <a:latin typeface="Arial"/>
              <a:ea typeface="Arial"/>
              <a:cs typeface="Arial"/>
              <a:sym typeface="Arial"/>
            </a:endParaRPr>
          </a:p>
        </p:txBody>
      </p:sp>
      <p:sp>
        <p:nvSpPr>
          <p:cNvPr id="394" name="Shape 394"/>
          <p:cNvSpPr txBox="1"/>
          <p:nvPr/>
        </p:nvSpPr>
        <p:spPr>
          <a:xfrm>
            <a:off x="2209800" y="5897562"/>
            <a:ext cx="6711949" cy="27463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USPHS </a:t>
            </a:r>
            <a:r>
              <a:rPr lang="en-US" sz="1200" b="0" i="0" u="none" strike="noStrike" cap="none" baseline="0" dirty="0">
                <a:solidFill>
                  <a:schemeClr val="dk1"/>
                </a:solidFill>
                <a:latin typeface="Arial"/>
                <a:ea typeface="Arial"/>
                <a:cs typeface="Arial"/>
                <a:sym typeface="Arial"/>
              </a:rPr>
              <a:t>Clinical Practice Guideline: </a:t>
            </a:r>
            <a:r>
              <a:rPr lang="en-US" sz="1200" b="0" i="1" u="none" strike="noStrike" cap="none" baseline="0" dirty="0">
                <a:solidFill>
                  <a:schemeClr val="dk1"/>
                </a:solidFill>
                <a:latin typeface="Arial"/>
                <a:ea typeface="Arial"/>
                <a:cs typeface="Arial"/>
                <a:sym typeface="Arial"/>
              </a:rPr>
              <a:t>Treating Tobacco Use and Dependence: 2008 Update</a:t>
            </a:r>
          </a:p>
        </p:txBody>
      </p:sp>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762000" y="274637"/>
            <a:ext cx="79247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Long-Term Pharmacotherapy</a:t>
            </a:r>
          </a:p>
        </p:txBody>
      </p:sp>
      <p:sp>
        <p:nvSpPr>
          <p:cNvPr id="401" name="Shape 401"/>
          <p:cNvSpPr txBox="1">
            <a:spLocks noGrp="1"/>
          </p:cNvSpPr>
          <p:nvPr>
            <p:ph type="body" idx="1"/>
          </p:nvPr>
        </p:nvSpPr>
        <p:spPr>
          <a:xfrm>
            <a:off x="685800" y="1371600"/>
            <a:ext cx="7848599" cy="3733800"/>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Helpful for tobacco users </a:t>
            </a:r>
            <a:r>
              <a:rPr lang="en-US" sz="3000" b="0" i="0" u="none" strike="noStrike" cap="none" baseline="0" dirty="0" smtClean="0">
                <a:solidFill>
                  <a:schemeClr val="dk2"/>
                </a:solidFill>
                <a:latin typeface="Arial"/>
                <a:ea typeface="Arial"/>
                <a:cs typeface="Arial"/>
                <a:sym typeface="Arial"/>
              </a:rPr>
              <a:t>who</a:t>
            </a:r>
            <a:r>
              <a:rPr lang="en-US" sz="3000" b="0" i="0" u="none" strike="noStrike" cap="none" dirty="0" smtClean="0">
                <a:solidFill>
                  <a:schemeClr val="dk2"/>
                </a:solidFill>
                <a:latin typeface="Arial"/>
                <a:ea typeface="Arial"/>
                <a:cs typeface="Arial"/>
                <a:sym typeface="Arial"/>
              </a:rPr>
              <a:t> have</a:t>
            </a:r>
            <a:r>
              <a:rPr lang="en-US" sz="3000" b="0" i="0" u="none" strike="noStrike" cap="none" baseline="0" dirty="0" smtClean="0">
                <a:solidFill>
                  <a:schemeClr val="dk2"/>
                </a:solidFill>
                <a:latin typeface="Arial"/>
                <a:ea typeface="Arial"/>
                <a:cs typeface="Arial"/>
                <a:sym typeface="Arial"/>
              </a:rPr>
              <a:t> </a:t>
            </a:r>
            <a:r>
              <a:rPr lang="en-US" sz="3000" b="0" i="0" u="none" strike="noStrike" cap="none" baseline="0" dirty="0">
                <a:solidFill>
                  <a:schemeClr val="dk2"/>
                </a:solidFill>
                <a:latin typeface="Arial"/>
                <a:ea typeface="Arial"/>
                <a:cs typeface="Arial"/>
                <a:sym typeface="Arial"/>
              </a:rPr>
              <a:t>persistent withdrawal symptoms</a:t>
            </a:r>
          </a:p>
          <a:p>
            <a:pPr marL="342900" marR="0" lvl="0" indent="-342900" algn="l" rtl="0">
              <a:lnSpc>
                <a:spcPct val="110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Long-term use of NRT does not present a known health </a:t>
            </a:r>
            <a:r>
              <a:rPr lang="en-US" sz="3000" b="0" i="0" u="none" strike="noStrike" cap="none" baseline="0" dirty="0" smtClean="0">
                <a:solidFill>
                  <a:schemeClr val="dk2"/>
                </a:solidFill>
                <a:latin typeface="Arial"/>
                <a:ea typeface="Arial"/>
                <a:cs typeface="Arial"/>
                <a:sym typeface="Arial"/>
              </a:rPr>
              <a:t>risk.</a:t>
            </a:r>
            <a:endParaRPr lang="en-US" sz="3000" b="0" i="0" u="none" strike="noStrike" cap="none" baseline="0" dirty="0">
              <a:solidFill>
                <a:schemeClr val="dk2"/>
              </a:solidFill>
              <a:latin typeface="Arial"/>
              <a:ea typeface="Arial"/>
              <a:cs typeface="Arial"/>
              <a:sym typeface="Arial"/>
            </a:endParaRP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Bupropion SR approved for up to 6 </a:t>
            </a:r>
            <a:r>
              <a:rPr lang="en-US" sz="3000" b="0" i="0" u="none" strike="noStrike" cap="none" baseline="0" dirty="0" smtClean="0">
                <a:solidFill>
                  <a:schemeClr val="dk2"/>
                </a:solidFill>
                <a:latin typeface="Arial"/>
                <a:ea typeface="Arial"/>
                <a:cs typeface="Arial"/>
                <a:sym typeface="Arial"/>
              </a:rPr>
              <a:t>months</a:t>
            </a:r>
            <a:endParaRPr lang="en-US" sz="3000" b="0" i="0" u="none" strike="noStrike" cap="none" baseline="0" dirty="0">
              <a:solidFill>
                <a:schemeClr val="dk2"/>
              </a:solidFill>
              <a:latin typeface="Arial"/>
              <a:ea typeface="Arial"/>
              <a:cs typeface="Arial"/>
              <a:sym typeface="Arial"/>
            </a:endParaRP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Varenicline recommended for 12 weeks; may repeat for 12 </a:t>
            </a:r>
            <a:r>
              <a:rPr lang="en-US" sz="3000" b="0" i="0" u="none" strike="noStrike" cap="none" baseline="0" dirty="0" smtClean="0">
                <a:solidFill>
                  <a:schemeClr val="dk2"/>
                </a:solidFill>
                <a:latin typeface="Arial"/>
                <a:ea typeface="Arial"/>
                <a:cs typeface="Arial"/>
                <a:sym typeface="Arial"/>
              </a:rPr>
              <a:t>more weeks</a:t>
            </a:r>
            <a:endParaRPr lang="en-US" sz="3000" b="0" i="0" u="none" strike="noStrike" cap="none" baseline="0" dirty="0">
              <a:solidFill>
                <a:schemeClr val="dk2"/>
              </a:solidFill>
              <a:latin typeface="Arial"/>
              <a:ea typeface="Arial"/>
              <a:cs typeface="Arial"/>
              <a:sym typeface="Arial"/>
            </a:endParaRPr>
          </a:p>
          <a:p>
            <a:pPr marL="0" marR="0" lvl="0" indent="0" algn="l" rtl="0">
              <a:spcBef>
                <a:spcPts val="0"/>
              </a:spcBef>
              <a:buNone/>
            </a:pPr>
            <a:endParaRPr sz="3000" b="0" i="0" u="none" strike="noStrike" cap="none" baseline="0" dirty="0">
              <a:solidFill>
                <a:schemeClr val="dk2"/>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685800" y="274637"/>
            <a:ext cx="80010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Combining Medications</a:t>
            </a:r>
          </a:p>
        </p:txBody>
      </p:sp>
      <p:sp>
        <p:nvSpPr>
          <p:cNvPr id="408" name="Shape 408"/>
          <p:cNvSpPr txBox="1">
            <a:spLocks noGrp="1"/>
          </p:cNvSpPr>
          <p:nvPr>
            <p:ph type="body" idx="1"/>
          </p:nvPr>
        </p:nvSpPr>
        <p:spPr>
          <a:xfrm>
            <a:off x="685800" y="1130969"/>
            <a:ext cx="8001000" cy="4203031"/>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Patch + gum or nasal spray increases long-term abstinence</a:t>
            </a: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Patch + inhaler is effective</a:t>
            </a: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Patch + </a:t>
            </a:r>
            <a:r>
              <a:rPr lang="en-US" sz="3000" b="0" i="0" u="none" strike="noStrike" cap="none" baseline="0" dirty="0" smtClean="0">
                <a:solidFill>
                  <a:schemeClr val="dk2"/>
                </a:solidFill>
                <a:latin typeface="Arial"/>
                <a:ea typeface="Arial"/>
                <a:cs typeface="Arial"/>
                <a:sym typeface="Arial"/>
              </a:rPr>
              <a:t>bupropion SR </a:t>
            </a:r>
            <a:r>
              <a:rPr lang="en-US" sz="3000" b="0" i="0" u="none" strike="noStrike" cap="none" baseline="0" dirty="0">
                <a:solidFill>
                  <a:schemeClr val="dk2"/>
                </a:solidFill>
                <a:latin typeface="Arial"/>
                <a:ea typeface="Arial"/>
                <a:cs typeface="Arial"/>
                <a:sym typeface="Arial"/>
              </a:rPr>
              <a:t>is more effective than patch alone</a:t>
            </a:r>
          </a:p>
          <a:p>
            <a:pPr marL="342900" marR="0" lvl="0" indent="-342900" algn="l" rtl="0">
              <a:lnSpc>
                <a:spcPct val="114000"/>
              </a:lnSpc>
              <a:spcBef>
                <a:spcPts val="0"/>
              </a:spcBef>
              <a:spcAft>
                <a:spcPts val="0"/>
              </a:spcAft>
              <a:buClr>
                <a:schemeClr val="dk2"/>
              </a:buClr>
              <a:buSzPct val="100000"/>
              <a:buFont typeface="Arial"/>
              <a:buChar char="•"/>
            </a:pPr>
            <a:r>
              <a:rPr lang="en-US" sz="3000" dirty="0" smtClean="0">
                <a:solidFill>
                  <a:schemeClr val="dk2"/>
                </a:solidFill>
              </a:rPr>
              <a:t>Patch + short-acting NRT showed equal efficacy with varenicline </a:t>
            </a:r>
            <a:r>
              <a:rPr lang="en-US" sz="2000" dirty="0" smtClean="0">
                <a:solidFill>
                  <a:schemeClr val="dk2"/>
                </a:solidFill>
              </a:rPr>
              <a:t>(Cochrane Review)</a:t>
            </a:r>
            <a:endParaRPr lang="en-US" sz="2000" b="0" i="0" u="none" strike="noStrike" cap="none" baseline="0" dirty="0" smtClean="0">
              <a:solidFill>
                <a:schemeClr val="dk2"/>
              </a:solidFill>
              <a:sym typeface="Arial"/>
            </a:endParaRPr>
          </a:p>
        </p:txBody>
      </p:sp>
      <p:sp>
        <p:nvSpPr>
          <p:cNvPr id="409" name="Shape 409"/>
          <p:cNvSpPr txBox="1"/>
          <p:nvPr/>
        </p:nvSpPr>
        <p:spPr>
          <a:xfrm>
            <a:off x="2209800" y="5562600"/>
            <a:ext cx="6711949" cy="609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Treating smokers in the health</a:t>
            </a:r>
            <a:r>
              <a:rPr lang="en-US" sz="1200" b="0" i="0" u="none" strike="noStrike" cap="none" dirty="0" smtClean="0">
                <a:solidFill>
                  <a:schemeClr val="dk1"/>
                </a:solidFill>
                <a:latin typeface="Arial"/>
                <a:ea typeface="Arial"/>
                <a:cs typeface="Arial"/>
                <a:sym typeface="Arial"/>
              </a:rPr>
              <a:t> care setting. </a:t>
            </a:r>
            <a:r>
              <a:rPr lang="en-US" sz="1200" b="0" i="1" u="none" strike="noStrike" cap="none" dirty="0" smtClean="0">
                <a:solidFill>
                  <a:schemeClr val="dk1"/>
                </a:solidFill>
                <a:latin typeface="Arial"/>
                <a:ea typeface="Arial"/>
                <a:cs typeface="Arial"/>
                <a:sym typeface="Arial"/>
              </a:rPr>
              <a:t>New England Journal of Medicine</a:t>
            </a:r>
            <a:r>
              <a:rPr lang="en-US" sz="1200" b="0" u="none" strike="noStrike" cap="none" dirty="0" smtClean="0">
                <a:solidFill>
                  <a:schemeClr val="dk1"/>
                </a:solidFill>
                <a:latin typeface="Arial"/>
                <a:ea typeface="Arial"/>
                <a:cs typeface="Arial"/>
                <a:sym typeface="Arial"/>
              </a:rPr>
              <a:t>.</a:t>
            </a:r>
            <a:endParaRPr lang="en-US" sz="1200" b="0" i="0" u="none" strike="noStrike" cap="none" baseline="0" dirty="0" smtClean="0">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ct val="25000"/>
              <a:buFont typeface="Arial"/>
              <a:buNone/>
            </a:pPr>
            <a:endParaRPr lang="en-US" sz="1200" b="0" i="0" u="none" strike="noStrike" cap="none" baseline="0" dirty="0" smtClean="0">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ct val="25000"/>
              <a:buFont typeface="Arial"/>
              <a:buNone/>
            </a:pPr>
            <a:r>
              <a:rPr lang="en-US" sz="1200" b="0" i="0" u="none" strike="noStrike" cap="none" baseline="0" dirty="0" smtClean="0">
                <a:solidFill>
                  <a:schemeClr val="dk1"/>
                </a:solidFill>
                <a:latin typeface="Arial"/>
                <a:ea typeface="Arial"/>
                <a:cs typeface="Arial"/>
                <a:sym typeface="Arial"/>
              </a:rPr>
              <a:t>USPHS </a:t>
            </a:r>
            <a:r>
              <a:rPr lang="en-US" sz="1200" b="0" i="0" u="none" strike="noStrike" cap="none" baseline="0" dirty="0">
                <a:solidFill>
                  <a:schemeClr val="dk1"/>
                </a:solidFill>
                <a:latin typeface="Arial"/>
                <a:ea typeface="Arial"/>
                <a:cs typeface="Arial"/>
                <a:sym typeface="Arial"/>
              </a:rPr>
              <a:t>Clinical Practice Guideline: </a:t>
            </a:r>
            <a:r>
              <a:rPr lang="en-US" sz="1200" b="0" i="1" u="none" strike="noStrike" cap="none" baseline="0" dirty="0">
                <a:solidFill>
                  <a:schemeClr val="dk1"/>
                </a:solidFill>
                <a:latin typeface="Arial"/>
                <a:ea typeface="Arial"/>
                <a:cs typeface="Arial"/>
                <a:sym typeface="Arial"/>
              </a:rPr>
              <a:t>Treating Tobacco Use and Dependence: 2008 Update</a:t>
            </a:r>
          </a:p>
        </p:txBody>
      </p:sp>
    </p:spTree>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722312" y="4406900"/>
            <a:ext cx="7772400" cy="13620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PAYMENT FOR TOBACCO </a:t>
            </a:r>
            <a:r>
              <a:rPr lang="en-US" sz="4000" b="1" i="0" u="none" strike="noStrike" cap="none" baseline="0" dirty="0" smtClean="0">
                <a:solidFill>
                  <a:schemeClr val="dk2"/>
                </a:solidFill>
                <a:latin typeface="Garamond"/>
                <a:ea typeface="Garamond"/>
                <a:cs typeface="Garamond"/>
                <a:sym typeface="Garamond"/>
              </a:rPr>
              <a:t>CESSATION</a:t>
            </a:r>
            <a:endParaRPr lang="en-US" sz="4000" b="1" i="0" u="none" strike="noStrike" cap="none" baseline="0" dirty="0">
              <a:solidFill>
                <a:schemeClr val="dk2"/>
              </a:solidFill>
              <a:latin typeface="Garamond"/>
              <a:ea typeface="Garamond"/>
              <a:cs typeface="Garamond"/>
              <a:sym typeface="Garamond"/>
            </a:endParaRPr>
          </a:p>
        </p:txBody>
      </p:sp>
      <p:sp>
        <p:nvSpPr>
          <p:cNvPr id="416" name="Shape 416"/>
          <p:cNvSpPr txBox="1">
            <a:spLocks noGrp="1"/>
          </p:cNvSpPr>
          <p:nvPr>
            <p:ph type="body" idx="1"/>
          </p:nvPr>
        </p:nvSpPr>
        <p:spPr>
          <a:xfrm>
            <a:off x="722312" y="2906711"/>
            <a:ext cx="7772400" cy="1500187"/>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US" sz="2000" b="0" i="0" u="none" strike="noStrike" cap="none" baseline="0" dirty="0">
                <a:solidFill>
                  <a:schemeClr val="dk2"/>
                </a:solidFill>
                <a:latin typeface="Arial"/>
                <a:ea typeface="Arial"/>
                <a:cs typeface="Arial"/>
                <a:sym typeface="Arial"/>
              </a:rPr>
              <a:t>Medicaid, Medicare, and Private Insurers</a:t>
            </a:r>
          </a:p>
        </p:txBody>
      </p:sp>
    </p:spTree>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685800" y="533400"/>
            <a:ext cx="78485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smtClean="0">
                <a:solidFill>
                  <a:schemeClr val="dk2"/>
                </a:solidFill>
                <a:latin typeface="Garamond"/>
                <a:ea typeface="Garamond"/>
                <a:cs typeface="Garamond"/>
                <a:sym typeface="Garamond"/>
              </a:rPr>
              <a:t>Medicaid</a:t>
            </a:r>
            <a:br>
              <a:rPr lang="en-US" sz="4000" b="1" i="0" u="none" strike="noStrike" cap="none" baseline="0" dirty="0" smtClean="0">
                <a:solidFill>
                  <a:schemeClr val="dk2"/>
                </a:solidFill>
                <a:latin typeface="Garamond"/>
                <a:ea typeface="Garamond"/>
                <a:cs typeface="Garamond"/>
                <a:sym typeface="Garamond"/>
              </a:rPr>
            </a:br>
            <a:endParaRPr lang="en-US" sz="2400" b="1" i="0" u="none" strike="noStrike" cap="none" baseline="0" dirty="0">
              <a:solidFill>
                <a:schemeClr val="dk2"/>
              </a:solidFill>
              <a:latin typeface="Garamond"/>
              <a:ea typeface="Garamond"/>
              <a:cs typeface="Garamond"/>
              <a:sym typeface="Garamond"/>
            </a:endParaRPr>
          </a:p>
        </p:txBody>
      </p:sp>
      <p:sp>
        <p:nvSpPr>
          <p:cNvPr id="423" name="Shape 423"/>
          <p:cNvSpPr txBox="1">
            <a:spLocks noGrp="1"/>
          </p:cNvSpPr>
          <p:nvPr>
            <p:ph type="body" idx="1"/>
          </p:nvPr>
        </p:nvSpPr>
        <p:spPr>
          <a:xfrm>
            <a:off x="685800" y="1447800"/>
            <a:ext cx="7924799" cy="3810000"/>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2"/>
              </a:buClr>
              <a:buSzPct val="100000"/>
              <a:buFont typeface="Arial"/>
              <a:buChar char="•"/>
            </a:pPr>
            <a:r>
              <a:rPr lang="en-US" sz="3000" dirty="0" smtClean="0">
                <a:solidFill>
                  <a:schemeClr val="dk2"/>
                </a:solidFill>
              </a:rPr>
              <a:t>Only 2 </a:t>
            </a:r>
            <a:r>
              <a:rPr lang="en-US" sz="3000" dirty="0">
                <a:solidFill>
                  <a:schemeClr val="dk2"/>
                </a:solidFill>
              </a:rPr>
              <a:t>states offer comprehensive </a:t>
            </a:r>
            <a:r>
              <a:rPr lang="en-US" sz="3000" dirty="0" smtClean="0">
                <a:solidFill>
                  <a:schemeClr val="dk2"/>
                </a:solidFill>
              </a:rPr>
              <a:t>coverage:</a:t>
            </a:r>
            <a:endParaRPr lang="en-US" sz="3000" dirty="0">
              <a:solidFill>
                <a:schemeClr val="dk2"/>
              </a:solidFill>
            </a:endParaRPr>
          </a:p>
          <a:p>
            <a:pPr marL="741363" marR="0" lvl="1" indent="-395288" algn="l" rtl="0">
              <a:lnSpc>
                <a:spcPct val="114000"/>
              </a:lnSpc>
              <a:spcBef>
                <a:spcPts val="0"/>
              </a:spcBef>
              <a:spcAft>
                <a:spcPts val="0"/>
              </a:spcAft>
              <a:buClr>
                <a:schemeClr val="dk2"/>
              </a:buClr>
              <a:buSzPct val="100000"/>
              <a:buFont typeface="Arial"/>
              <a:buChar char="–"/>
            </a:pPr>
            <a:r>
              <a:rPr lang="en-US" sz="3000" dirty="0" smtClean="0">
                <a:solidFill>
                  <a:schemeClr val="dk2"/>
                </a:solidFill>
              </a:rPr>
              <a:t>Indiana </a:t>
            </a:r>
            <a:r>
              <a:rPr lang="en-US" sz="3000" dirty="0">
                <a:solidFill>
                  <a:schemeClr val="dk2"/>
                </a:solidFill>
              </a:rPr>
              <a:t>and Massachusetts cover all </a:t>
            </a:r>
            <a:r>
              <a:rPr lang="en-US" sz="3000" dirty="0" smtClean="0">
                <a:solidFill>
                  <a:schemeClr val="dk2"/>
                </a:solidFill>
              </a:rPr>
              <a:t>7 medications </a:t>
            </a:r>
            <a:r>
              <a:rPr lang="en-US" sz="3000" dirty="0">
                <a:solidFill>
                  <a:schemeClr val="dk2"/>
                </a:solidFill>
              </a:rPr>
              <a:t>and all forms of </a:t>
            </a:r>
            <a:r>
              <a:rPr lang="en-US" sz="3000" dirty="0" smtClean="0">
                <a:solidFill>
                  <a:schemeClr val="dk2"/>
                </a:solidFill>
              </a:rPr>
              <a:t>counseling.</a:t>
            </a:r>
            <a:r>
              <a:rPr lang="en-US" sz="3000" b="0" i="0" u="none" strike="noStrike" cap="none" baseline="0" dirty="0" smtClean="0">
                <a:solidFill>
                  <a:schemeClr val="dk2"/>
                </a:solidFill>
                <a:latin typeface="Arial"/>
                <a:ea typeface="Arial"/>
                <a:cs typeface="Arial"/>
                <a:sym typeface="Arial"/>
              </a:rPr>
              <a:t> </a:t>
            </a:r>
            <a:endParaRPr lang="en-US" sz="3000" b="0" i="0" u="none" strike="noStrike" cap="none" baseline="0" dirty="0">
              <a:solidFill>
                <a:schemeClr val="dk2"/>
              </a:solidFill>
              <a:latin typeface="Arial"/>
              <a:ea typeface="Arial"/>
              <a:cs typeface="Arial"/>
              <a:sym typeface="Arial"/>
            </a:endParaRP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smtClean="0">
                <a:solidFill>
                  <a:schemeClr val="dk2"/>
                </a:solidFill>
                <a:latin typeface="Arial"/>
                <a:ea typeface="Arial"/>
                <a:cs typeface="Arial"/>
                <a:sym typeface="Arial"/>
              </a:rPr>
              <a:t>27</a:t>
            </a:r>
            <a:r>
              <a:rPr lang="en-US" sz="3000" dirty="0" smtClean="0">
                <a:solidFill>
                  <a:schemeClr val="dk2"/>
                </a:solidFill>
              </a:rPr>
              <a:t> </a:t>
            </a:r>
            <a:r>
              <a:rPr lang="en-US" sz="3000" dirty="0">
                <a:solidFill>
                  <a:schemeClr val="dk2"/>
                </a:solidFill>
              </a:rPr>
              <a:t>states cover all </a:t>
            </a:r>
            <a:r>
              <a:rPr lang="en-US" sz="3000" dirty="0" smtClean="0">
                <a:solidFill>
                  <a:schemeClr val="dk2"/>
                </a:solidFill>
              </a:rPr>
              <a:t>7 medications.</a:t>
            </a:r>
            <a:endParaRPr lang="en-US" sz="3000" dirty="0">
              <a:solidFill>
                <a:schemeClr val="dk2"/>
              </a:solidFill>
            </a:endParaRPr>
          </a:p>
          <a:p>
            <a:pPr marL="342900" marR="0" lvl="0" indent="-342900" algn="l" rtl="0">
              <a:lnSpc>
                <a:spcPct val="114000"/>
              </a:lnSpc>
              <a:spcBef>
                <a:spcPts val="0"/>
              </a:spcBef>
              <a:spcAft>
                <a:spcPts val="0"/>
              </a:spcAft>
              <a:buClr>
                <a:schemeClr val="dk2"/>
              </a:buClr>
              <a:buSzPct val="100000"/>
              <a:buFont typeface="Arial"/>
              <a:buChar char="•"/>
            </a:pPr>
            <a:r>
              <a:rPr lang="en-US" sz="3000" dirty="0" smtClean="0">
                <a:solidFill>
                  <a:schemeClr val="dk2"/>
                </a:solidFill>
              </a:rPr>
              <a:t>22 </a:t>
            </a:r>
            <a:r>
              <a:rPr lang="en-US" sz="3000" dirty="0">
                <a:solidFill>
                  <a:schemeClr val="dk2"/>
                </a:solidFill>
              </a:rPr>
              <a:t>states (including </a:t>
            </a:r>
            <a:r>
              <a:rPr lang="en-US" sz="3000" dirty="0" smtClean="0">
                <a:solidFill>
                  <a:schemeClr val="dk2"/>
                </a:solidFill>
              </a:rPr>
              <a:t>Washington, DC</a:t>
            </a:r>
            <a:r>
              <a:rPr lang="en-US" sz="3000" dirty="0">
                <a:solidFill>
                  <a:schemeClr val="dk2"/>
                </a:solidFill>
              </a:rPr>
              <a:t>) cover </a:t>
            </a:r>
            <a:r>
              <a:rPr lang="en-US" sz="3000" dirty="0" smtClean="0">
                <a:solidFill>
                  <a:schemeClr val="dk2"/>
                </a:solidFill>
              </a:rPr>
              <a:t>fewer </a:t>
            </a:r>
            <a:r>
              <a:rPr lang="en-US" sz="3000" dirty="0">
                <a:solidFill>
                  <a:schemeClr val="dk2"/>
                </a:solidFill>
              </a:rPr>
              <a:t>than </a:t>
            </a:r>
            <a:r>
              <a:rPr lang="en-US" sz="3000" dirty="0" smtClean="0">
                <a:solidFill>
                  <a:schemeClr val="dk2"/>
                </a:solidFill>
              </a:rPr>
              <a:t>7 medications.</a:t>
            </a:r>
            <a:endParaRPr lang="en-US" sz="3000" dirty="0">
              <a:solidFill>
                <a:schemeClr val="dk2"/>
              </a:solidFill>
            </a:endParaRPr>
          </a:p>
          <a:p>
            <a:pPr marL="0" marR="0" lvl="0" indent="0" algn="l" rtl="0">
              <a:spcBef>
                <a:spcPts val="0"/>
              </a:spcBef>
              <a:buNone/>
            </a:pPr>
            <a:endParaRPr sz="3000" b="0" i="0" u="none" strike="noStrike" cap="none" baseline="0" dirty="0">
              <a:solidFill>
                <a:schemeClr val="dk2"/>
              </a:solidFill>
              <a:latin typeface="Arial"/>
              <a:ea typeface="Arial"/>
              <a:cs typeface="Arial"/>
              <a:sym typeface="Arial"/>
            </a:endParaRPr>
          </a:p>
        </p:txBody>
      </p:sp>
      <p:sp>
        <p:nvSpPr>
          <p:cNvPr id="424" name="Shape 424"/>
          <p:cNvSpPr txBox="1"/>
          <p:nvPr/>
        </p:nvSpPr>
        <p:spPr>
          <a:xfrm>
            <a:off x="3429000" y="5410200"/>
            <a:ext cx="5714999" cy="7620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Helvetica Neue"/>
              <a:buNone/>
            </a:pPr>
            <a:r>
              <a:rPr lang="en-US" sz="1200" b="0" i="0" u="none" strike="noStrike" cap="none" baseline="0" dirty="0">
                <a:solidFill>
                  <a:schemeClr val="dk1"/>
                </a:solidFill>
                <a:latin typeface="Helvetica Neue"/>
                <a:ea typeface="Helvetica Neue"/>
                <a:cs typeface="Helvetica Neue"/>
                <a:sym typeface="Helvetica Neue"/>
              </a:rPr>
              <a:t> </a:t>
            </a:r>
            <a:r>
              <a:rPr lang="en-US" sz="1200" dirty="0">
                <a:solidFill>
                  <a:schemeClr val="dk1"/>
                </a:solidFill>
                <a:latin typeface="Helvetica Neue"/>
                <a:ea typeface="Helvetica Neue"/>
                <a:cs typeface="Helvetica Neue"/>
                <a:sym typeface="Helvetica Neue"/>
              </a:rPr>
              <a:t>American Lung Association, State Tobacco Cessation Coverage </a:t>
            </a:r>
            <a:r>
              <a:rPr lang="en-US" sz="1200" dirty="0" smtClean="0">
                <a:solidFill>
                  <a:schemeClr val="dk1"/>
                </a:solidFill>
                <a:latin typeface="Helvetica Neue"/>
                <a:ea typeface="Helvetica Neue"/>
                <a:cs typeface="Helvetica Neue"/>
                <a:sym typeface="Helvetica Neue"/>
              </a:rPr>
              <a:t>Database: </a:t>
            </a:r>
            <a:r>
              <a:rPr lang="en-US" sz="1200" dirty="0">
                <a:solidFill>
                  <a:schemeClr val="dk1"/>
                </a:solidFill>
                <a:latin typeface="Helvetica Neue"/>
                <a:ea typeface="Helvetica Neue"/>
                <a:cs typeface="Helvetica Neue"/>
                <a:sym typeface="Helvetica Neue"/>
              </a:rPr>
              <a:t>2014 </a:t>
            </a:r>
            <a:r>
              <a:rPr lang="en-US" sz="1200" dirty="0">
                <a:solidFill>
                  <a:schemeClr val="dk1"/>
                </a:solidFill>
                <a:latin typeface="Helvetica Neue"/>
                <a:ea typeface="Helvetica Neue"/>
                <a:cs typeface="Helvetica Neue"/>
                <a:sym typeface="Helvetica Neue"/>
                <a:hlinkClick r:id="rId3"/>
              </a:rPr>
              <a:t>www.lung.org/</a:t>
            </a:r>
            <a:r>
              <a:rPr lang="en-US" sz="1200" dirty="0" smtClean="0">
                <a:solidFill>
                  <a:schemeClr val="dk1"/>
                </a:solidFill>
                <a:latin typeface="Helvetica Neue"/>
                <a:ea typeface="Helvetica Neue"/>
                <a:cs typeface="Helvetica Neue"/>
                <a:sym typeface="Helvetica Neue"/>
                <a:hlinkClick r:id="rId3"/>
              </a:rPr>
              <a:t>cessationcoverage</a:t>
            </a:r>
            <a:endParaRPr lang="en-US" sz="1200" dirty="0" smtClean="0">
              <a:solidFill>
                <a:schemeClr val="dk1"/>
              </a:solidFill>
              <a:latin typeface="Helvetica Neue"/>
              <a:ea typeface="Helvetica Neue"/>
              <a:cs typeface="Helvetica Neue"/>
              <a:sym typeface="Helvetica Neue"/>
            </a:endParaRPr>
          </a:p>
          <a:p>
            <a:pPr marL="0" marR="0" lvl="0" indent="0" algn="r" rtl="0">
              <a:lnSpc>
                <a:spcPct val="100000"/>
              </a:lnSpc>
              <a:spcBef>
                <a:spcPts val="0"/>
              </a:spcBef>
              <a:spcAft>
                <a:spcPts val="0"/>
              </a:spcAft>
              <a:buClr>
                <a:schemeClr val="dk1"/>
              </a:buClr>
              <a:buSzPct val="25000"/>
              <a:buFont typeface="Helvetica Neue"/>
              <a:buNone/>
            </a:pPr>
            <a:r>
              <a:rPr lang="en-US" sz="1200" dirty="0" smtClean="0">
                <a:solidFill>
                  <a:schemeClr val="dk1"/>
                </a:solidFill>
                <a:latin typeface="Helvetica Neue"/>
                <a:ea typeface="Helvetica Neue"/>
                <a:cs typeface="Helvetica Neue"/>
                <a:sym typeface="Helvetica Neue"/>
              </a:rPr>
              <a:t>Medicaid information current as of April 2015</a:t>
            </a:r>
            <a:endParaRPr lang="en-US" sz="1200" dirty="0">
              <a:solidFill>
                <a:schemeClr val="dk1"/>
              </a:solidFill>
              <a:latin typeface="Helvetica Neue"/>
              <a:ea typeface="Helvetica Neue"/>
              <a:cs typeface="Helvetica Neue"/>
              <a:sym typeface="Helvetica Neue"/>
            </a:endParaRPr>
          </a:p>
        </p:txBody>
      </p:sp>
    </p:spTree>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685800" y="274637"/>
            <a:ext cx="76961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Medicare</a:t>
            </a:r>
          </a:p>
        </p:txBody>
      </p:sp>
      <p:sp>
        <p:nvSpPr>
          <p:cNvPr id="431" name="Shape 431"/>
          <p:cNvSpPr txBox="1">
            <a:spLocks noGrp="1"/>
          </p:cNvSpPr>
          <p:nvPr>
            <p:ph type="body" idx="1"/>
          </p:nvPr>
        </p:nvSpPr>
        <p:spPr>
          <a:xfrm>
            <a:off x="609600" y="1295400"/>
            <a:ext cx="8001000" cy="4343400"/>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Pays for tobacco cessation counseling for all patients who </a:t>
            </a:r>
            <a:r>
              <a:rPr lang="en-US" sz="3000" b="0" i="0" u="none" strike="noStrike" cap="none" baseline="0" dirty="0" smtClean="0">
                <a:solidFill>
                  <a:schemeClr val="dk2"/>
                </a:solidFill>
                <a:latin typeface="Arial"/>
                <a:ea typeface="Arial"/>
                <a:cs typeface="Arial"/>
                <a:sym typeface="Arial"/>
              </a:rPr>
              <a:t>smoke. </a:t>
            </a:r>
            <a:endParaRPr lang="en-US" sz="3000" b="0" i="0" u="none" strike="noStrike" cap="none" baseline="0" dirty="0">
              <a:solidFill>
                <a:schemeClr val="dk2"/>
              </a:solidFill>
              <a:latin typeface="Arial"/>
              <a:ea typeface="Arial"/>
              <a:cs typeface="Arial"/>
              <a:sym typeface="Arial"/>
            </a:endParaRP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Prescription drug benefit covers smoking cessation treatments prescribed by a </a:t>
            </a:r>
            <a:r>
              <a:rPr lang="en-US" sz="3000" b="0" i="0" u="none" strike="noStrike" cap="none" baseline="0" dirty="0" smtClean="0">
                <a:solidFill>
                  <a:schemeClr val="dk2"/>
                </a:solidFill>
                <a:latin typeface="Arial"/>
                <a:ea typeface="Arial"/>
                <a:cs typeface="Arial"/>
                <a:sym typeface="Arial"/>
              </a:rPr>
              <a:t>physician. </a:t>
            </a:r>
            <a:endParaRPr lang="en-US" sz="3000" b="0" i="0" u="none" strike="noStrike" cap="none" baseline="0" dirty="0">
              <a:solidFill>
                <a:schemeClr val="dk2"/>
              </a:solidFill>
              <a:latin typeface="Arial"/>
              <a:ea typeface="Arial"/>
              <a:cs typeface="Arial"/>
              <a:sym typeface="Arial"/>
            </a:endParaRPr>
          </a:p>
          <a:p>
            <a:pPr marL="798512" marR="0" lvl="1" indent="-341312" algn="l" rtl="0">
              <a:lnSpc>
                <a:spcPct val="114000"/>
              </a:lnSpc>
              <a:spcBef>
                <a:spcPts val="0"/>
              </a:spcBef>
              <a:spcAft>
                <a:spcPts val="0"/>
              </a:spcAft>
              <a:buClr>
                <a:schemeClr val="dk2"/>
              </a:buClr>
              <a:buSzPct val="100000"/>
              <a:buFont typeface="Arial"/>
              <a:buChar char="–"/>
            </a:pPr>
            <a:r>
              <a:rPr lang="en-US" sz="3000" b="0" i="0" u="none" strike="noStrike" cap="none" baseline="0" dirty="0" smtClean="0">
                <a:solidFill>
                  <a:schemeClr val="dk2"/>
                </a:solidFill>
                <a:latin typeface="Arial"/>
                <a:ea typeface="Arial"/>
                <a:cs typeface="Arial"/>
                <a:sym typeface="Arial"/>
              </a:rPr>
              <a:t>OTC treatments </a:t>
            </a:r>
            <a:r>
              <a:rPr lang="en-US" sz="3000" b="0" i="0" u="none" strike="noStrike" cap="none" baseline="0" dirty="0">
                <a:solidFill>
                  <a:schemeClr val="dk2"/>
                </a:solidFill>
                <a:latin typeface="Arial"/>
                <a:ea typeface="Arial"/>
                <a:cs typeface="Arial"/>
                <a:sym typeface="Arial"/>
              </a:rPr>
              <a:t>are not </a:t>
            </a:r>
            <a:r>
              <a:rPr lang="en-US" sz="3000" b="0" i="0" u="none" strike="noStrike" cap="none" baseline="0" dirty="0" smtClean="0">
                <a:solidFill>
                  <a:schemeClr val="dk2"/>
                </a:solidFill>
                <a:latin typeface="Arial"/>
                <a:ea typeface="Arial"/>
                <a:cs typeface="Arial"/>
                <a:sym typeface="Arial"/>
              </a:rPr>
              <a:t>covered.</a:t>
            </a:r>
            <a:endParaRPr lang="en-US" sz="3000" b="0" i="0" u="none" strike="noStrike" cap="none" baseline="0" dirty="0">
              <a:solidFill>
                <a:schemeClr val="dk2"/>
              </a:solidFill>
              <a:latin typeface="Arial"/>
              <a:ea typeface="Arial"/>
              <a:cs typeface="Arial"/>
              <a:sym typeface="Arial"/>
            </a:endParaRPr>
          </a:p>
          <a:p>
            <a:pPr marL="0" marR="0" lvl="0" indent="0" algn="l" rtl="0">
              <a:spcBef>
                <a:spcPts val="0"/>
              </a:spcBef>
              <a:buNone/>
            </a:pPr>
            <a:endParaRPr sz="3000" b="0" i="0" u="none" strike="noStrike" cap="none" baseline="0" dirty="0">
              <a:solidFill>
                <a:schemeClr val="dk2"/>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xfrm>
            <a:off x="685800" y="274637"/>
            <a:ext cx="80010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Medicare</a:t>
            </a:r>
          </a:p>
        </p:txBody>
      </p:sp>
      <p:sp>
        <p:nvSpPr>
          <p:cNvPr id="438" name="Shape 438"/>
          <p:cNvSpPr txBox="1">
            <a:spLocks noGrp="1"/>
          </p:cNvSpPr>
          <p:nvPr>
            <p:ph type="body" idx="1"/>
          </p:nvPr>
        </p:nvSpPr>
        <p:spPr>
          <a:xfrm>
            <a:off x="685800" y="1295400"/>
            <a:ext cx="7924799" cy="4267199"/>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2"/>
              </a:buClr>
              <a:buSzPct val="100000"/>
              <a:buFont typeface="Arial"/>
              <a:buChar char="•"/>
            </a:pPr>
            <a:r>
              <a:rPr lang="en-US" sz="2800" b="0" i="0" u="none" strike="noStrike" cap="none" baseline="0" dirty="0" smtClean="0">
                <a:solidFill>
                  <a:schemeClr val="dk2"/>
                </a:solidFill>
                <a:latin typeface="Arial"/>
                <a:ea typeface="Arial"/>
                <a:cs typeface="Arial"/>
                <a:sym typeface="Arial"/>
              </a:rPr>
              <a:t>8 sessions </a:t>
            </a:r>
            <a:r>
              <a:rPr lang="en-US" sz="2800" b="0" i="0" u="none" strike="noStrike" cap="none" baseline="0" dirty="0">
                <a:solidFill>
                  <a:schemeClr val="dk2"/>
                </a:solidFill>
                <a:latin typeface="Arial"/>
                <a:ea typeface="Arial"/>
                <a:cs typeface="Arial"/>
                <a:sym typeface="Arial"/>
              </a:rPr>
              <a:t>allowed in </a:t>
            </a:r>
            <a:r>
              <a:rPr lang="en-US" sz="2800" b="0" i="0" u="none" strike="noStrike" cap="none" baseline="0" dirty="0" smtClean="0">
                <a:solidFill>
                  <a:schemeClr val="dk2"/>
                </a:solidFill>
                <a:latin typeface="Arial"/>
                <a:ea typeface="Arial"/>
                <a:cs typeface="Arial"/>
                <a:sym typeface="Arial"/>
              </a:rPr>
              <a:t>12-month </a:t>
            </a:r>
            <a:r>
              <a:rPr lang="en-US" sz="2800" b="0" i="0" u="none" strike="noStrike" cap="none" baseline="0" dirty="0">
                <a:solidFill>
                  <a:schemeClr val="dk2"/>
                </a:solidFill>
                <a:latin typeface="Arial"/>
                <a:ea typeface="Arial"/>
                <a:cs typeface="Arial"/>
                <a:sym typeface="Arial"/>
              </a:rPr>
              <a:t>period </a:t>
            </a:r>
            <a:br>
              <a:rPr lang="en-US" sz="2800" b="0" i="0" u="none" strike="noStrike" cap="none" baseline="0" dirty="0">
                <a:solidFill>
                  <a:schemeClr val="dk2"/>
                </a:solidFill>
                <a:latin typeface="Arial"/>
                <a:ea typeface="Arial"/>
                <a:cs typeface="Arial"/>
                <a:sym typeface="Arial"/>
              </a:rPr>
            </a:br>
            <a:r>
              <a:rPr lang="en-US" sz="2800" b="0" i="0" u="none" strike="noStrike" cap="none" baseline="0" dirty="0" smtClean="0">
                <a:solidFill>
                  <a:schemeClr val="dk2"/>
                </a:solidFill>
                <a:latin typeface="Arial"/>
                <a:ea typeface="Arial"/>
                <a:cs typeface="Arial"/>
                <a:sym typeface="Arial"/>
              </a:rPr>
              <a:t>(2 quit attempts; 4 </a:t>
            </a:r>
            <a:r>
              <a:rPr lang="en-US" sz="2800" b="0" i="0" u="none" strike="noStrike" cap="none" baseline="0" dirty="0">
                <a:solidFill>
                  <a:schemeClr val="dk2"/>
                </a:solidFill>
                <a:latin typeface="Arial"/>
                <a:ea typeface="Arial"/>
                <a:cs typeface="Arial"/>
                <a:sym typeface="Arial"/>
              </a:rPr>
              <a:t>sessions per quit attempt</a:t>
            </a:r>
            <a:r>
              <a:rPr lang="en-US" sz="2800" b="0" i="0" u="none" strike="noStrike" cap="none" baseline="0" dirty="0" smtClean="0">
                <a:solidFill>
                  <a:schemeClr val="dk2"/>
                </a:solidFill>
                <a:latin typeface="Arial"/>
                <a:ea typeface="Arial"/>
                <a:cs typeface="Arial"/>
                <a:sym typeface="Arial"/>
              </a:rPr>
              <a:t>)</a:t>
            </a:r>
            <a:endParaRPr lang="en-US" sz="2800" b="0" i="0" u="none" strike="noStrike" cap="none" baseline="0" dirty="0">
              <a:solidFill>
                <a:schemeClr val="dk2"/>
              </a:solidFill>
              <a:latin typeface="Arial"/>
              <a:ea typeface="Arial"/>
              <a:cs typeface="Arial"/>
              <a:sym typeface="Arial"/>
            </a:endParaRPr>
          </a:p>
          <a:p>
            <a:pPr marL="342900" marR="0" lvl="0" indent="-342900" algn="l" rtl="0">
              <a:lnSpc>
                <a:spcPct val="114000"/>
              </a:lnSpc>
              <a:spcBef>
                <a:spcPts val="0"/>
              </a:spcBef>
              <a:spcAft>
                <a:spcPts val="0"/>
              </a:spcAft>
              <a:buClr>
                <a:schemeClr val="dk2"/>
              </a:buClr>
              <a:buSzPct val="100000"/>
              <a:buFont typeface="Arial"/>
              <a:buChar char="•"/>
            </a:pPr>
            <a:r>
              <a:rPr lang="en-US" sz="2800" b="0" i="0" u="none" strike="noStrike" cap="none" baseline="0" dirty="0">
                <a:solidFill>
                  <a:schemeClr val="dk2"/>
                </a:solidFill>
                <a:latin typeface="Arial"/>
                <a:ea typeface="Arial"/>
                <a:cs typeface="Arial"/>
                <a:sym typeface="Arial"/>
              </a:rPr>
              <a:t>Intermediate cessation counseling = </a:t>
            </a:r>
            <a:endParaRPr lang="en-US" sz="2800" b="0" i="0" u="none" strike="noStrike" cap="none" baseline="0" dirty="0" smtClean="0">
              <a:solidFill>
                <a:schemeClr val="dk2"/>
              </a:solidFill>
              <a:latin typeface="Arial"/>
              <a:ea typeface="Arial"/>
              <a:cs typeface="Arial"/>
              <a:sym typeface="Arial"/>
            </a:endParaRPr>
          </a:p>
          <a:p>
            <a:pPr marL="0" marR="0" lvl="0" indent="0" algn="l" rtl="0">
              <a:lnSpc>
                <a:spcPct val="114000"/>
              </a:lnSpc>
              <a:spcBef>
                <a:spcPts val="0"/>
              </a:spcBef>
              <a:spcAft>
                <a:spcPts val="0"/>
              </a:spcAft>
              <a:buClr>
                <a:schemeClr val="dk2"/>
              </a:buClr>
              <a:buSzPct val="100000"/>
              <a:buNone/>
            </a:pPr>
            <a:r>
              <a:rPr lang="en-US" sz="2800" dirty="0" smtClean="0">
                <a:solidFill>
                  <a:schemeClr val="dk2"/>
                </a:solidFill>
              </a:rPr>
              <a:t>   </a:t>
            </a:r>
            <a:r>
              <a:rPr lang="en-US" sz="2800" b="0" i="0" u="none" strike="noStrike" cap="none" baseline="0" dirty="0" smtClean="0">
                <a:solidFill>
                  <a:schemeClr val="dk2"/>
                </a:solidFill>
                <a:latin typeface="Arial"/>
                <a:ea typeface="Arial"/>
                <a:cs typeface="Arial"/>
                <a:sym typeface="Arial"/>
              </a:rPr>
              <a:t>3 </a:t>
            </a:r>
            <a:r>
              <a:rPr lang="en-US" sz="2800" b="0" i="0" u="none" strike="noStrike" cap="none" baseline="0" dirty="0">
                <a:solidFill>
                  <a:schemeClr val="dk2"/>
                </a:solidFill>
                <a:latin typeface="Arial"/>
                <a:ea typeface="Arial"/>
                <a:cs typeface="Arial"/>
                <a:sym typeface="Arial"/>
              </a:rPr>
              <a:t>to 10 minutes per </a:t>
            </a:r>
            <a:r>
              <a:rPr lang="en-US" sz="2800" b="0" i="0" u="none" strike="noStrike" cap="none" baseline="0" dirty="0" smtClean="0">
                <a:solidFill>
                  <a:schemeClr val="dk2"/>
                </a:solidFill>
                <a:latin typeface="Arial"/>
                <a:ea typeface="Arial"/>
                <a:cs typeface="Arial"/>
                <a:sym typeface="Arial"/>
              </a:rPr>
              <a:t>session</a:t>
            </a:r>
            <a:endParaRPr lang="en-US" sz="2800" b="0" i="0" u="none" strike="noStrike" cap="none" baseline="0" dirty="0">
              <a:solidFill>
                <a:schemeClr val="dk2"/>
              </a:solidFill>
              <a:latin typeface="Arial"/>
              <a:ea typeface="Arial"/>
              <a:cs typeface="Arial"/>
              <a:sym typeface="Arial"/>
            </a:endParaRPr>
          </a:p>
          <a:p>
            <a:pPr marL="342900" marR="0" lvl="0" indent="-342900" algn="l" rtl="0">
              <a:lnSpc>
                <a:spcPct val="114000"/>
              </a:lnSpc>
              <a:spcBef>
                <a:spcPts val="0"/>
              </a:spcBef>
              <a:spcAft>
                <a:spcPts val="0"/>
              </a:spcAft>
              <a:buClr>
                <a:schemeClr val="dk2"/>
              </a:buClr>
              <a:buSzPct val="100000"/>
              <a:buFont typeface="Arial"/>
              <a:buChar char="•"/>
            </a:pPr>
            <a:r>
              <a:rPr lang="en-US" sz="2800" b="0" i="0" u="none" strike="noStrike" cap="none" baseline="0" dirty="0">
                <a:solidFill>
                  <a:schemeClr val="dk2"/>
                </a:solidFill>
                <a:latin typeface="Arial"/>
                <a:ea typeface="Arial"/>
                <a:cs typeface="Arial"/>
                <a:sym typeface="Arial"/>
              </a:rPr>
              <a:t>Intensive cessation counseling = </a:t>
            </a:r>
            <a:br>
              <a:rPr lang="en-US" sz="2800" b="0" i="0" u="none" strike="noStrike" cap="none" baseline="0" dirty="0">
                <a:solidFill>
                  <a:schemeClr val="dk2"/>
                </a:solidFill>
                <a:latin typeface="Arial"/>
                <a:ea typeface="Arial"/>
                <a:cs typeface="Arial"/>
                <a:sym typeface="Arial"/>
              </a:rPr>
            </a:br>
            <a:r>
              <a:rPr lang="en-US" sz="2800" b="0" i="0" u="none" strike="noStrike" cap="none" baseline="0" dirty="0" smtClean="0">
                <a:solidFill>
                  <a:schemeClr val="dk2"/>
                </a:solidFill>
                <a:latin typeface="Arial"/>
                <a:ea typeface="Arial"/>
                <a:cs typeface="Arial"/>
                <a:sym typeface="Arial"/>
              </a:rPr>
              <a:t>more </a:t>
            </a:r>
            <a:r>
              <a:rPr lang="en-US" sz="2800" b="0" i="0" u="none" strike="noStrike" cap="none" baseline="0" dirty="0">
                <a:solidFill>
                  <a:schemeClr val="dk2"/>
                </a:solidFill>
                <a:latin typeface="Arial"/>
                <a:ea typeface="Arial"/>
                <a:cs typeface="Arial"/>
                <a:sym typeface="Arial"/>
              </a:rPr>
              <a:t>than 10 minutes per </a:t>
            </a:r>
            <a:r>
              <a:rPr lang="en-US" sz="2800" b="0" i="0" u="none" strike="noStrike" cap="none" baseline="0" dirty="0" smtClean="0">
                <a:solidFill>
                  <a:schemeClr val="dk2"/>
                </a:solidFill>
                <a:latin typeface="Arial"/>
                <a:ea typeface="Arial"/>
                <a:cs typeface="Arial"/>
                <a:sym typeface="Arial"/>
              </a:rPr>
              <a:t>session</a:t>
            </a:r>
            <a:endParaRPr lang="en-US" sz="2800" b="0" i="0" u="none" strike="noStrike" cap="none" baseline="0" dirty="0">
              <a:solidFill>
                <a:schemeClr val="dk2"/>
              </a:solidFill>
              <a:latin typeface="Arial"/>
              <a:ea typeface="Arial"/>
              <a:cs typeface="Arial"/>
              <a:sym typeface="Arial"/>
            </a:endParaRPr>
          </a:p>
          <a:p>
            <a:pPr marL="342900" marR="0" lvl="0" indent="-342900" algn="l" rtl="0">
              <a:lnSpc>
                <a:spcPct val="114000"/>
              </a:lnSpc>
              <a:spcBef>
                <a:spcPts val="0"/>
              </a:spcBef>
              <a:spcAft>
                <a:spcPts val="0"/>
              </a:spcAft>
              <a:buClr>
                <a:schemeClr val="dk2"/>
              </a:buClr>
              <a:buSzPct val="100000"/>
              <a:buFont typeface="Arial"/>
              <a:buChar char="•"/>
            </a:pPr>
            <a:r>
              <a:rPr lang="en-US" sz="2800" b="0" i="0" u="none" strike="noStrike" cap="none" baseline="0" dirty="0">
                <a:solidFill>
                  <a:schemeClr val="dk2"/>
                </a:solidFill>
                <a:latin typeface="Arial"/>
                <a:ea typeface="Arial"/>
                <a:cs typeface="Arial"/>
                <a:sym typeface="Arial"/>
              </a:rPr>
              <a:t>Counseling </a:t>
            </a:r>
            <a:r>
              <a:rPr lang="en-US" sz="2800" b="0" i="0" u="none" strike="noStrike" cap="none" baseline="0" dirty="0" smtClean="0">
                <a:solidFill>
                  <a:schemeClr val="dk2"/>
                </a:solidFill>
                <a:latin typeface="Arial"/>
                <a:ea typeface="Arial"/>
                <a:cs typeface="Arial"/>
                <a:sym typeface="Arial"/>
              </a:rPr>
              <a:t>3 </a:t>
            </a:r>
            <a:r>
              <a:rPr lang="en-US" sz="2800" b="0" i="0" u="none" strike="noStrike" cap="none" baseline="0" dirty="0">
                <a:solidFill>
                  <a:schemeClr val="dk2"/>
                </a:solidFill>
                <a:latin typeface="Arial"/>
                <a:ea typeface="Arial"/>
                <a:cs typeface="Arial"/>
                <a:sym typeface="Arial"/>
              </a:rPr>
              <a:t>minutes </a:t>
            </a:r>
            <a:r>
              <a:rPr lang="en-US" sz="2800" b="0" i="0" u="none" strike="noStrike" cap="none" baseline="0" dirty="0" smtClean="0">
                <a:solidFill>
                  <a:schemeClr val="dk2"/>
                </a:solidFill>
                <a:latin typeface="Arial"/>
                <a:ea typeface="Arial"/>
                <a:cs typeface="Arial"/>
                <a:sym typeface="Arial"/>
              </a:rPr>
              <a:t>or less covered </a:t>
            </a:r>
            <a:r>
              <a:rPr lang="en-US" sz="2800" b="0" i="0" u="none" strike="noStrike" cap="none" baseline="0" dirty="0">
                <a:solidFill>
                  <a:schemeClr val="dk2"/>
                </a:solidFill>
                <a:latin typeface="Arial"/>
                <a:ea typeface="Arial"/>
                <a:cs typeface="Arial"/>
                <a:sym typeface="Arial"/>
              </a:rPr>
              <a:t>under </a:t>
            </a:r>
            <a:r>
              <a:rPr lang="en-US" sz="2800" b="0" i="0" u="none" strike="noStrike" cap="none" baseline="0" dirty="0" smtClean="0">
                <a:solidFill>
                  <a:schemeClr val="dk2"/>
                </a:solidFill>
                <a:latin typeface="Arial"/>
                <a:ea typeface="Arial"/>
                <a:cs typeface="Arial"/>
                <a:sym typeface="Arial"/>
              </a:rPr>
              <a:t>E/M code</a:t>
            </a:r>
            <a:endParaRPr lang="en-US" sz="2800" b="0" i="0" u="none" strike="noStrike" cap="none" baseline="0" dirty="0">
              <a:solidFill>
                <a:schemeClr val="dk2"/>
              </a:solidFill>
              <a:latin typeface="Arial"/>
              <a:ea typeface="Arial"/>
              <a:cs typeface="Arial"/>
              <a:sym typeface="Arial"/>
            </a:endParaRPr>
          </a:p>
          <a:p>
            <a:pPr marL="0" marR="0" lvl="0" indent="0" algn="l" rtl="0">
              <a:spcBef>
                <a:spcPts val="0"/>
              </a:spcBef>
              <a:buNone/>
            </a:pPr>
            <a:endParaRPr sz="3000" b="0" i="0" u="none" strike="noStrike" cap="none" baseline="0" dirty="0">
              <a:solidFill>
                <a:schemeClr val="dk2"/>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685800" y="274637"/>
            <a:ext cx="80010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Medicare CPT </a:t>
            </a:r>
            <a:r>
              <a:rPr lang="en-US" sz="4000" b="1" i="0" u="none" strike="noStrike" cap="none" baseline="0" dirty="0" smtClean="0">
                <a:solidFill>
                  <a:schemeClr val="dk2"/>
                </a:solidFill>
                <a:latin typeface="Garamond"/>
                <a:ea typeface="Garamond"/>
                <a:cs typeface="Garamond"/>
                <a:sym typeface="Garamond"/>
              </a:rPr>
              <a:t>Codes</a:t>
            </a:r>
            <a:endParaRPr lang="en-US" sz="4000" b="1" i="0" u="none" strike="noStrike" cap="none" baseline="0" dirty="0">
              <a:solidFill>
                <a:schemeClr val="dk2"/>
              </a:solidFill>
              <a:latin typeface="Garamond"/>
              <a:ea typeface="Garamond"/>
              <a:cs typeface="Garamond"/>
              <a:sym typeface="Garamond"/>
            </a:endParaRPr>
          </a:p>
        </p:txBody>
      </p:sp>
      <p:sp>
        <p:nvSpPr>
          <p:cNvPr id="445" name="Shape 445"/>
          <p:cNvSpPr txBox="1">
            <a:spLocks noGrp="1"/>
          </p:cNvSpPr>
          <p:nvPr>
            <p:ph type="body" idx="1"/>
          </p:nvPr>
        </p:nvSpPr>
        <p:spPr>
          <a:xfrm>
            <a:off x="685800" y="1447800"/>
            <a:ext cx="8001000" cy="3886200"/>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smtClean="0">
                <a:solidFill>
                  <a:schemeClr val="dk2"/>
                </a:solidFill>
                <a:latin typeface="Arial"/>
                <a:ea typeface="Arial"/>
                <a:cs typeface="Arial"/>
                <a:sym typeface="Arial"/>
              </a:rPr>
              <a:t>99406</a:t>
            </a:r>
            <a:r>
              <a:rPr lang="en-US" sz="3000" b="0" i="0" u="none" strike="noStrike" cap="none" baseline="0" dirty="0">
                <a:solidFill>
                  <a:schemeClr val="dk2"/>
                </a:solidFill>
                <a:latin typeface="Arial"/>
                <a:ea typeface="Arial"/>
                <a:cs typeface="Arial"/>
                <a:sym typeface="Arial"/>
              </a:rPr>
              <a:t>: </a:t>
            </a:r>
            <a:r>
              <a:rPr lang="en-US" sz="3000" b="0" i="0" u="none" strike="noStrike" cap="none" baseline="0" dirty="0" smtClean="0">
                <a:solidFill>
                  <a:schemeClr val="dk2"/>
                </a:solidFill>
                <a:latin typeface="Arial"/>
                <a:ea typeface="Arial"/>
                <a:cs typeface="Arial"/>
                <a:sym typeface="Arial"/>
              </a:rPr>
              <a:t>3 to10 </a:t>
            </a:r>
            <a:r>
              <a:rPr lang="en-US" sz="3000" b="0" i="0" u="none" strike="noStrike" cap="none" baseline="0" dirty="0">
                <a:solidFill>
                  <a:schemeClr val="dk2"/>
                </a:solidFill>
                <a:latin typeface="Arial"/>
                <a:ea typeface="Arial"/>
                <a:cs typeface="Arial"/>
                <a:sym typeface="Arial"/>
              </a:rPr>
              <a:t>minutes </a:t>
            </a: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99407: More than 10 minutes</a:t>
            </a: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Report 305.1 tobacco use disorder and related condition or interference with the effectiveness of medications</a:t>
            </a:r>
          </a:p>
          <a:p>
            <a:pPr lvl="0" indent="-342900">
              <a:lnSpc>
                <a:spcPct val="114000"/>
              </a:lnSpc>
              <a:spcBef>
                <a:spcPts val="0"/>
              </a:spcBef>
              <a:buSzPct val="100000"/>
            </a:pPr>
            <a:r>
              <a:rPr lang="en-US" sz="3000" b="0" i="0" u="none" strike="noStrike" cap="none" baseline="0" dirty="0">
                <a:solidFill>
                  <a:schemeClr val="dk2"/>
                </a:solidFill>
                <a:latin typeface="Arial"/>
                <a:ea typeface="Arial"/>
                <a:cs typeface="Arial"/>
                <a:sym typeface="Arial"/>
              </a:rPr>
              <a:t>A coding reference </a:t>
            </a:r>
            <a:r>
              <a:rPr lang="en-US" sz="3000" b="0" i="0" u="none" strike="noStrike" cap="none" baseline="0" dirty="0" smtClean="0">
                <a:solidFill>
                  <a:schemeClr val="dk2"/>
                </a:solidFill>
                <a:latin typeface="Arial"/>
                <a:ea typeface="Arial"/>
                <a:cs typeface="Arial"/>
                <a:sym typeface="Arial"/>
              </a:rPr>
              <a:t>is available at </a:t>
            </a:r>
            <a:r>
              <a:rPr lang="en-US" sz="3000" b="0" i="0" u="none" strike="noStrike" cap="none" baseline="0" dirty="0" smtClean="0">
                <a:solidFill>
                  <a:schemeClr val="dk2"/>
                </a:solidFill>
                <a:latin typeface="Arial"/>
                <a:ea typeface="Arial"/>
                <a:cs typeface="Arial"/>
                <a:sym typeface="Arial"/>
                <a:hlinkClick r:id="rId3"/>
              </a:rPr>
              <a:t>AAFP Tobacco Control</a:t>
            </a:r>
            <a:r>
              <a:rPr lang="en-US" sz="3000" b="0" i="0" u="none" strike="noStrike" cap="none" dirty="0" smtClean="0">
                <a:solidFill>
                  <a:schemeClr val="dk2"/>
                </a:solidFill>
                <a:latin typeface="Arial"/>
                <a:ea typeface="Arial"/>
                <a:cs typeface="Arial"/>
                <a:sym typeface="Arial"/>
                <a:hlinkClick r:id="rId3"/>
              </a:rPr>
              <a:t> Toolkit</a:t>
            </a:r>
            <a:endParaRPr lang="en-US" sz="3000" b="0" i="0" strike="noStrike" cap="none" baseline="0" dirty="0">
              <a:solidFill>
                <a:schemeClr val="tx1"/>
              </a:solidFill>
              <a:latin typeface="Arial"/>
              <a:ea typeface="Arial"/>
              <a:cs typeface="Arial"/>
              <a:sym typeface="Arial"/>
              <a:hlinkClick r:id="rId4"/>
            </a:endParaRPr>
          </a:p>
          <a:p>
            <a:pPr marL="0" marR="0" lvl="0" indent="0" algn="l" rtl="0">
              <a:spcBef>
                <a:spcPts val="0"/>
              </a:spcBef>
              <a:buNone/>
            </a:pPr>
            <a:endParaRPr sz="3000" b="0" i="0" u="sng" strike="noStrike" cap="none" baseline="0" dirty="0">
              <a:solidFill>
                <a:schemeClr val="hlink"/>
              </a:solidFill>
              <a:latin typeface="Arial"/>
              <a:ea typeface="Arial"/>
              <a:cs typeface="Arial"/>
              <a:sym typeface="Arial"/>
              <a:hlinkClick r:id="rId4"/>
            </a:endParaRPr>
          </a:p>
        </p:txBody>
      </p:sp>
      <p:sp>
        <p:nvSpPr>
          <p:cNvPr id="5" name="Shape 424"/>
          <p:cNvSpPr txBox="1"/>
          <p:nvPr/>
        </p:nvSpPr>
        <p:spPr>
          <a:xfrm>
            <a:off x="3276600" y="5791200"/>
            <a:ext cx="571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Helvetica Neue"/>
              <a:buNone/>
            </a:pPr>
            <a:r>
              <a:rPr lang="en-US" sz="1200" b="0" i="0" u="none" strike="noStrike" cap="none" baseline="0" dirty="0">
                <a:solidFill>
                  <a:schemeClr val="dk1"/>
                </a:solidFill>
                <a:latin typeface="Helvetica Neue"/>
                <a:ea typeface="Helvetica Neue"/>
                <a:cs typeface="Helvetica Neue"/>
                <a:sym typeface="Helvetica Neue"/>
              </a:rPr>
              <a:t> </a:t>
            </a:r>
            <a:r>
              <a:rPr lang="en-US" sz="1200" dirty="0" smtClean="0">
                <a:solidFill>
                  <a:schemeClr val="dk1"/>
                </a:solidFill>
                <a:latin typeface="Helvetica Neue"/>
                <a:ea typeface="Helvetica Neue"/>
                <a:cs typeface="Helvetica Neue"/>
                <a:sym typeface="Helvetica Neue"/>
              </a:rPr>
              <a:t>Codes are for symptomatic patients.</a:t>
            </a:r>
            <a:endParaRPr lang="en-US" sz="1200" dirty="0">
              <a:solidFill>
                <a:schemeClr val="dk1"/>
              </a:solidFill>
              <a:latin typeface="Helvetica Neue"/>
              <a:ea typeface="Helvetica Neue"/>
              <a:cs typeface="Helvetica Neue"/>
              <a:sym typeface="Helvetica Neue"/>
            </a:endParaRPr>
          </a:p>
        </p:txBody>
      </p:sp>
    </p:spTree>
  </p:cSld>
  <p:clrMapOvr>
    <a:masterClrMapping/>
  </p:clrMapOvr>
  <p:transition spd="slow">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685800" y="274637"/>
            <a:ext cx="80010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Medicare CPT </a:t>
            </a:r>
            <a:r>
              <a:rPr lang="en-US" sz="4000" b="1" i="0" u="none" strike="noStrike" cap="none" baseline="0" dirty="0" smtClean="0">
                <a:solidFill>
                  <a:schemeClr val="dk2"/>
                </a:solidFill>
                <a:latin typeface="Garamond"/>
                <a:ea typeface="Garamond"/>
                <a:cs typeface="Garamond"/>
                <a:sym typeface="Garamond"/>
              </a:rPr>
              <a:t>Codes</a:t>
            </a:r>
            <a:endParaRPr lang="en-US" sz="4000" b="1" i="0" u="none" strike="noStrike" cap="none" baseline="0" dirty="0">
              <a:solidFill>
                <a:schemeClr val="dk2"/>
              </a:solidFill>
              <a:latin typeface="Garamond"/>
              <a:ea typeface="Garamond"/>
              <a:cs typeface="Garamond"/>
              <a:sym typeface="Garamond"/>
            </a:endParaRPr>
          </a:p>
        </p:txBody>
      </p:sp>
      <p:sp>
        <p:nvSpPr>
          <p:cNvPr id="452" name="Shape 452"/>
          <p:cNvSpPr txBox="1">
            <a:spLocks noGrp="1"/>
          </p:cNvSpPr>
          <p:nvPr>
            <p:ph type="body" idx="1"/>
          </p:nvPr>
        </p:nvSpPr>
        <p:spPr>
          <a:xfrm>
            <a:off x="685800" y="1447800"/>
            <a:ext cx="8001000" cy="3886200"/>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2"/>
              </a:buClr>
              <a:buSzPct val="100000"/>
              <a:buFont typeface="Arial"/>
              <a:buChar char="•"/>
            </a:pPr>
            <a:r>
              <a:rPr lang="en-US" sz="3000" dirty="0">
                <a:solidFill>
                  <a:schemeClr val="dk2"/>
                </a:solidFill>
              </a:rPr>
              <a:t>For patients </a:t>
            </a:r>
            <a:r>
              <a:rPr lang="en-US" sz="3000" dirty="0" smtClean="0">
                <a:solidFill>
                  <a:schemeClr val="dk2"/>
                </a:solidFill>
              </a:rPr>
              <a:t>who do not have </a:t>
            </a:r>
            <a:r>
              <a:rPr lang="en-US" sz="3000" dirty="0">
                <a:solidFill>
                  <a:schemeClr val="dk2"/>
                </a:solidFill>
              </a:rPr>
              <a:t>symptoms of tobacco-related </a:t>
            </a:r>
            <a:r>
              <a:rPr lang="en-US" sz="3000" dirty="0" smtClean="0">
                <a:solidFill>
                  <a:schemeClr val="dk2"/>
                </a:solidFill>
              </a:rPr>
              <a:t>disease:</a:t>
            </a:r>
          </a:p>
          <a:p>
            <a:pPr lvl="1" indent="-342900">
              <a:lnSpc>
                <a:spcPct val="114000"/>
              </a:lnSpc>
              <a:spcBef>
                <a:spcPts val="0"/>
              </a:spcBef>
              <a:buSzPct val="100000"/>
              <a:buFont typeface="Arial"/>
              <a:buChar char="•"/>
            </a:pPr>
            <a:r>
              <a:rPr lang="en-US" sz="3000" dirty="0" smtClean="0">
                <a:solidFill>
                  <a:schemeClr val="dk2"/>
                </a:solidFill>
              </a:rPr>
              <a:t>G0436</a:t>
            </a:r>
            <a:r>
              <a:rPr lang="en-US" sz="3000" b="0" i="0" u="none" strike="noStrike" cap="none" baseline="0" dirty="0">
                <a:solidFill>
                  <a:schemeClr val="dk2"/>
                </a:solidFill>
                <a:latin typeface="Arial"/>
                <a:ea typeface="Arial"/>
                <a:cs typeface="Arial"/>
                <a:sym typeface="Arial"/>
              </a:rPr>
              <a:t>: </a:t>
            </a:r>
            <a:r>
              <a:rPr lang="en-US" sz="3000" b="0" i="0" u="none" strike="noStrike" cap="none" baseline="0" dirty="0" smtClean="0">
                <a:solidFill>
                  <a:schemeClr val="dk2"/>
                </a:solidFill>
                <a:latin typeface="Arial"/>
                <a:ea typeface="Arial"/>
                <a:cs typeface="Arial"/>
                <a:sym typeface="Arial"/>
              </a:rPr>
              <a:t>3 to 10 </a:t>
            </a:r>
            <a:r>
              <a:rPr lang="en-US" sz="3000" b="0" i="0" u="none" strike="noStrike" cap="none" baseline="0" dirty="0">
                <a:solidFill>
                  <a:schemeClr val="dk2"/>
                </a:solidFill>
                <a:latin typeface="Arial"/>
                <a:ea typeface="Arial"/>
                <a:cs typeface="Arial"/>
                <a:sym typeface="Arial"/>
              </a:rPr>
              <a:t>minutes </a:t>
            </a:r>
          </a:p>
          <a:p>
            <a:pPr lvl="1" indent="-342900">
              <a:lnSpc>
                <a:spcPct val="114000"/>
              </a:lnSpc>
              <a:spcBef>
                <a:spcPts val="0"/>
              </a:spcBef>
              <a:buSzPct val="100000"/>
              <a:buFont typeface="Arial"/>
              <a:buChar char="•"/>
            </a:pPr>
            <a:r>
              <a:rPr lang="en-US" sz="3000" dirty="0" smtClean="0">
                <a:solidFill>
                  <a:schemeClr val="dk2"/>
                </a:solidFill>
              </a:rPr>
              <a:t>G0437</a:t>
            </a:r>
            <a:r>
              <a:rPr lang="en-US" sz="3000" b="0" i="0" u="none" strike="noStrike" cap="none" baseline="0" dirty="0">
                <a:solidFill>
                  <a:schemeClr val="dk2"/>
                </a:solidFill>
                <a:latin typeface="Arial"/>
                <a:ea typeface="Arial"/>
                <a:cs typeface="Arial"/>
                <a:sym typeface="Arial"/>
              </a:rPr>
              <a:t>: </a:t>
            </a:r>
            <a:r>
              <a:rPr lang="en-US" sz="3000" b="0" i="0" u="none" strike="noStrike" cap="none" baseline="0" dirty="0" smtClean="0">
                <a:solidFill>
                  <a:schemeClr val="dk2"/>
                </a:solidFill>
                <a:latin typeface="Arial"/>
                <a:ea typeface="Arial"/>
                <a:cs typeface="Arial"/>
                <a:sym typeface="Arial"/>
              </a:rPr>
              <a:t>more </a:t>
            </a:r>
            <a:r>
              <a:rPr lang="en-US" sz="3000" b="0" i="0" u="none" strike="noStrike" cap="none" baseline="0" dirty="0">
                <a:solidFill>
                  <a:schemeClr val="dk2"/>
                </a:solidFill>
                <a:latin typeface="Arial"/>
                <a:ea typeface="Arial"/>
                <a:cs typeface="Arial"/>
                <a:sym typeface="Arial"/>
              </a:rPr>
              <a:t>than 10 minutes</a:t>
            </a:r>
          </a:p>
          <a:p>
            <a:pPr lvl="1" indent="-342900">
              <a:lnSpc>
                <a:spcPct val="114000"/>
              </a:lnSpc>
              <a:spcBef>
                <a:spcPts val="0"/>
              </a:spcBef>
              <a:buSzPct val="100000"/>
              <a:buFont typeface="Arial"/>
              <a:buChar char="•"/>
            </a:pPr>
            <a:r>
              <a:rPr lang="en-US" sz="3000" b="0" i="0" u="none" strike="noStrike" cap="none" baseline="0" dirty="0">
                <a:solidFill>
                  <a:schemeClr val="dk2"/>
                </a:solidFill>
                <a:latin typeface="Arial"/>
                <a:ea typeface="Arial"/>
                <a:cs typeface="Arial"/>
                <a:sym typeface="Arial"/>
              </a:rPr>
              <a:t>Report 305.1 tobacco use disorder </a:t>
            </a:r>
            <a:r>
              <a:rPr lang="en-US" sz="3000" dirty="0">
                <a:solidFill>
                  <a:schemeClr val="dk2"/>
                </a:solidFill>
              </a:rPr>
              <a:t>or v15.82 </a:t>
            </a:r>
            <a:r>
              <a:rPr lang="en-US" sz="3000" dirty="0" smtClean="0">
                <a:solidFill>
                  <a:schemeClr val="dk2"/>
                </a:solidFill>
              </a:rPr>
              <a:t>personal history </a:t>
            </a:r>
            <a:r>
              <a:rPr lang="en-US" sz="3000" dirty="0">
                <a:solidFill>
                  <a:schemeClr val="dk2"/>
                </a:solidFill>
              </a:rPr>
              <a:t>of tobacco use </a:t>
            </a:r>
          </a:p>
          <a:p>
            <a:pPr marL="0" marR="0" lvl="0" indent="0" algn="l" rtl="0">
              <a:spcBef>
                <a:spcPts val="0"/>
              </a:spcBef>
              <a:buNone/>
            </a:pPr>
            <a:endParaRPr sz="3000" b="0" i="0" u="sng" strike="noStrike" cap="none" baseline="0" dirty="0">
              <a:solidFill>
                <a:schemeClr val="hlink"/>
              </a:solidFill>
              <a:latin typeface="Arial"/>
              <a:ea typeface="Arial"/>
              <a:cs typeface="Arial"/>
              <a:sym typeface="Arial"/>
              <a:hlinkClick r:id="rId3"/>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838200" y="274637"/>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Physicians Have the Opportunity to Ask and Act</a:t>
            </a:r>
          </a:p>
        </p:txBody>
      </p:sp>
      <p:sp>
        <p:nvSpPr>
          <p:cNvPr id="85" name="Shape 85"/>
          <p:cNvSpPr txBox="1">
            <a:spLocks noGrp="1"/>
          </p:cNvSpPr>
          <p:nvPr>
            <p:ph type="body" idx="1"/>
          </p:nvPr>
        </p:nvSpPr>
        <p:spPr>
          <a:xfrm>
            <a:off x="838200" y="1828800"/>
            <a:ext cx="8001000" cy="3200399"/>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1"/>
              </a:buClr>
              <a:buSzPct val="100000"/>
              <a:buFont typeface="Arial"/>
              <a:buChar char="•"/>
            </a:pPr>
            <a:r>
              <a:rPr lang="en-US" sz="3000" b="0" i="0" u="none" strike="noStrike" cap="none" baseline="0" dirty="0">
                <a:solidFill>
                  <a:schemeClr val="dk1"/>
                </a:solidFill>
                <a:latin typeface="Arial"/>
                <a:ea typeface="Arial"/>
                <a:cs typeface="Arial"/>
                <a:sym typeface="Arial"/>
              </a:rPr>
              <a:t>70% of tobacco users want to </a:t>
            </a:r>
            <a:r>
              <a:rPr lang="en-US" sz="3000" b="0" i="0" u="none" strike="noStrike" cap="none" baseline="0" dirty="0" smtClean="0">
                <a:solidFill>
                  <a:schemeClr val="dk1"/>
                </a:solidFill>
                <a:latin typeface="Arial"/>
                <a:ea typeface="Arial"/>
                <a:cs typeface="Arial"/>
                <a:sym typeface="Arial"/>
              </a:rPr>
              <a:t>quit.</a:t>
            </a:r>
            <a:endParaRPr lang="en-US" sz="3000" b="0" i="0" u="none" strike="noStrike" cap="none" baseline="0" dirty="0">
              <a:solidFill>
                <a:schemeClr val="dk1"/>
              </a:solidFill>
              <a:latin typeface="Arial"/>
              <a:ea typeface="Arial"/>
              <a:cs typeface="Arial"/>
              <a:sym typeface="Arial"/>
            </a:endParaRPr>
          </a:p>
          <a:p>
            <a:pPr marL="342900" marR="0" lvl="0" indent="-342900" algn="l" rtl="0">
              <a:lnSpc>
                <a:spcPct val="114000"/>
              </a:lnSpc>
              <a:spcBef>
                <a:spcPts val="0"/>
              </a:spcBef>
              <a:spcAft>
                <a:spcPts val="0"/>
              </a:spcAft>
              <a:buClr>
                <a:schemeClr val="dk1"/>
              </a:buClr>
              <a:buSzPct val="100000"/>
              <a:buFont typeface="Arial"/>
              <a:buChar char="•"/>
            </a:pPr>
            <a:r>
              <a:rPr lang="en-US" sz="3000" b="0" i="0" u="none" strike="noStrike" cap="none" baseline="0" dirty="0">
                <a:solidFill>
                  <a:schemeClr val="dk1"/>
                </a:solidFill>
                <a:latin typeface="Arial"/>
                <a:ea typeface="Arial"/>
                <a:cs typeface="Arial"/>
                <a:sym typeface="Arial"/>
              </a:rPr>
              <a:t>Without </a:t>
            </a:r>
            <a:r>
              <a:rPr lang="en-US" sz="3000" b="0" i="0" u="none" strike="noStrike" cap="none" baseline="0" dirty="0" smtClean="0">
                <a:solidFill>
                  <a:schemeClr val="dk1"/>
                </a:solidFill>
                <a:latin typeface="Arial"/>
                <a:ea typeface="Arial"/>
                <a:cs typeface="Arial"/>
                <a:sym typeface="Arial"/>
              </a:rPr>
              <a:t>assistance,</a:t>
            </a:r>
            <a:r>
              <a:rPr lang="en-US" sz="3000" b="0" i="0" u="none" strike="noStrike" cap="none" dirty="0" smtClean="0">
                <a:solidFill>
                  <a:schemeClr val="dk1"/>
                </a:solidFill>
                <a:latin typeface="Arial"/>
                <a:ea typeface="Arial"/>
                <a:cs typeface="Arial"/>
                <a:sym typeface="Arial"/>
              </a:rPr>
              <a:t> </a:t>
            </a:r>
            <a:r>
              <a:rPr lang="en-US" sz="3000" b="0" i="0" u="none" strike="noStrike" cap="none" baseline="0" dirty="0" smtClean="0">
                <a:solidFill>
                  <a:schemeClr val="dk1"/>
                </a:solidFill>
                <a:latin typeface="Arial"/>
                <a:ea typeface="Arial"/>
                <a:cs typeface="Arial"/>
                <a:sym typeface="Arial"/>
              </a:rPr>
              <a:t>only </a:t>
            </a:r>
            <a:r>
              <a:rPr lang="en-US" sz="3000" b="0" i="0" u="none" strike="noStrike" cap="none" baseline="0" dirty="0">
                <a:solidFill>
                  <a:schemeClr val="dk1"/>
                </a:solidFill>
                <a:latin typeface="Arial"/>
                <a:ea typeface="Arial"/>
                <a:cs typeface="Arial"/>
                <a:sym typeface="Arial"/>
              </a:rPr>
              <a:t>5% are able to </a:t>
            </a:r>
            <a:r>
              <a:rPr lang="en-US" sz="3000" b="0" i="0" u="none" strike="noStrike" cap="none" baseline="0" dirty="0" smtClean="0">
                <a:solidFill>
                  <a:schemeClr val="dk1"/>
                </a:solidFill>
                <a:latin typeface="Arial"/>
                <a:ea typeface="Arial"/>
                <a:cs typeface="Arial"/>
                <a:sym typeface="Arial"/>
              </a:rPr>
              <a:t>quit. </a:t>
            </a:r>
            <a:endParaRPr lang="en-US" sz="3000" b="0" i="0" u="none" strike="noStrike" cap="none" baseline="0" dirty="0">
              <a:solidFill>
                <a:schemeClr val="dk1"/>
              </a:solidFill>
              <a:latin typeface="Arial"/>
              <a:ea typeface="Arial"/>
              <a:cs typeface="Arial"/>
              <a:sym typeface="Arial"/>
            </a:endParaRPr>
          </a:p>
          <a:p>
            <a:pPr marL="342900" marR="0" lvl="0" indent="-342900" algn="l" rtl="0">
              <a:lnSpc>
                <a:spcPct val="114000"/>
              </a:lnSpc>
              <a:spcBef>
                <a:spcPts val="0"/>
              </a:spcBef>
              <a:spcAft>
                <a:spcPts val="0"/>
              </a:spcAft>
              <a:buClr>
                <a:schemeClr val="dk1"/>
              </a:buClr>
              <a:buSzPct val="100000"/>
              <a:buFont typeface="Arial"/>
              <a:buChar char="•"/>
            </a:pPr>
            <a:r>
              <a:rPr lang="en-US" sz="3000" b="0" i="0" u="none" strike="noStrike" cap="none" baseline="0" dirty="0">
                <a:solidFill>
                  <a:schemeClr val="dk1"/>
                </a:solidFill>
                <a:latin typeface="Arial"/>
                <a:ea typeface="Arial"/>
                <a:cs typeface="Arial"/>
                <a:sym typeface="Arial"/>
              </a:rPr>
              <a:t>Most tobacco users try to quit on their own; more than 95% </a:t>
            </a:r>
            <a:r>
              <a:rPr lang="en-US" sz="3000" b="0" i="0" u="none" strike="noStrike" cap="none" baseline="0" dirty="0" smtClean="0">
                <a:solidFill>
                  <a:schemeClr val="dk1"/>
                </a:solidFill>
                <a:latin typeface="Arial"/>
                <a:ea typeface="Arial"/>
                <a:cs typeface="Arial"/>
                <a:sym typeface="Arial"/>
              </a:rPr>
              <a:t>relapse. </a:t>
            </a:r>
            <a:endParaRPr lang="en-US" sz="3000" b="0" i="0" u="none" strike="noStrike" cap="none" baseline="0" dirty="0">
              <a:solidFill>
                <a:schemeClr val="dk1"/>
              </a:solidFill>
              <a:latin typeface="Arial"/>
              <a:ea typeface="Arial"/>
              <a:cs typeface="Arial"/>
              <a:sym typeface="Arial"/>
            </a:endParaRPr>
          </a:p>
          <a:p>
            <a:pPr marL="342900" marR="0" lvl="0" indent="-342900" algn="l" rtl="0">
              <a:lnSpc>
                <a:spcPct val="114000"/>
              </a:lnSpc>
              <a:spcBef>
                <a:spcPts val="0"/>
              </a:spcBef>
              <a:spcAft>
                <a:spcPts val="0"/>
              </a:spcAft>
              <a:buClr>
                <a:schemeClr val="dk1"/>
              </a:buClr>
              <a:buSzPct val="100000"/>
              <a:buFont typeface="Arial"/>
              <a:buChar char="•"/>
            </a:pPr>
            <a:r>
              <a:rPr lang="en-US" sz="3000" b="0" i="0" u="none" strike="noStrike" cap="none" baseline="0" dirty="0">
                <a:solidFill>
                  <a:schemeClr val="dk1"/>
                </a:solidFill>
                <a:latin typeface="Arial"/>
                <a:ea typeface="Arial"/>
                <a:cs typeface="Arial"/>
                <a:sym typeface="Arial"/>
              </a:rPr>
              <a:t>Physicians using evidence-based programs can more than double the quit </a:t>
            </a:r>
            <a:r>
              <a:rPr lang="en-US" sz="3000" b="0" i="0" u="none" strike="noStrike" cap="none" baseline="0" dirty="0" smtClean="0">
                <a:solidFill>
                  <a:schemeClr val="dk1"/>
                </a:solidFill>
                <a:latin typeface="Arial"/>
                <a:ea typeface="Arial"/>
                <a:cs typeface="Arial"/>
                <a:sym typeface="Arial"/>
              </a:rPr>
              <a:t>rates.</a:t>
            </a:r>
            <a:endParaRPr lang="en-US" sz="3000" b="0" i="0" u="none" strike="noStrike" cap="none" baseline="0" dirty="0">
              <a:solidFill>
                <a:schemeClr val="dk1"/>
              </a:solidFill>
              <a:latin typeface="Arial"/>
              <a:ea typeface="Arial"/>
              <a:cs typeface="Arial"/>
              <a:sym typeface="Arial"/>
            </a:endParaRPr>
          </a:p>
        </p:txBody>
      </p:sp>
      <p:sp>
        <p:nvSpPr>
          <p:cNvPr id="86" name="Shape 86"/>
          <p:cNvSpPr txBox="1"/>
          <p:nvPr/>
        </p:nvSpPr>
        <p:spPr>
          <a:xfrm>
            <a:off x="762000" y="5715000"/>
            <a:ext cx="83058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200" b="0" i="1" u="none" strike="noStrike" cap="none" baseline="0" dirty="0">
                <a:solidFill>
                  <a:schemeClr val="dk1"/>
                </a:solidFill>
                <a:latin typeface="Arial"/>
                <a:ea typeface="Arial"/>
                <a:cs typeface="Arial"/>
                <a:sym typeface="Arial"/>
              </a:rPr>
              <a:t>Ending the Tobacco Problem: A Blueprint for the </a:t>
            </a:r>
            <a:r>
              <a:rPr lang="en-US" sz="1200" b="0" i="1" u="none" strike="noStrike" cap="none" baseline="0" dirty="0" smtClean="0">
                <a:solidFill>
                  <a:schemeClr val="dk1"/>
                </a:solidFill>
                <a:latin typeface="Arial"/>
                <a:ea typeface="Arial"/>
                <a:cs typeface="Arial"/>
                <a:sym typeface="Arial"/>
              </a:rPr>
              <a:t>Nation</a:t>
            </a:r>
            <a:r>
              <a:rPr lang="en-US" sz="1200" b="0" i="0" u="none" strike="noStrike" cap="none" baseline="0" dirty="0">
                <a:solidFill>
                  <a:schemeClr val="dk1"/>
                </a:solidFill>
                <a:latin typeface="Arial"/>
                <a:ea typeface="Arial"/>
                <a:cs typeface="Arial"/>
                <a:sym typeface="Arial"/>
              </a:rPr>
              <a:t/>
            </a:r>
            <a:br>
              <a:rPr lang="en-US" sz="1200" b="0" i="0" u="none" strike="noStrike" cap="none" baseline="0" dirty="0">
                <a:solidFill>
                  <a:schemeClr val="dk1"/>
                </a:solidFill>
                <a:latin typeface="Arial"/>
                <a:ea typeface="Arial"/>
                <a:cs typeface="Arial"/>
                <a:sym typeface="Arial"/>
              </a:rPr>
            </a:br>
            <a:r>
              <a:rPr lang="en-US" sz="1200" b="0" i="0" u="none" strike="noStrike" cap="none" baseline="0" dirty="0">
                <a:solidFill>
                  <a:schemeClr val="dk1"/>
                </a:solidFill>
                <a:latin typeface="Arial"/>
                <a:ea typeface="Arial"/>
                <a:cs typeface="Arial"/>
                <a:sym typeface="Arial"/>
              </a:rPr>
              <a:t> </a:t>
            </a:r>
            <a:r>
              <a:rPr lang="en-US" sz="1200" b="0" i="0" u="none" strike="noStrike" cap="none" baseline="0" dirty="0" smtClean="0">
                <a:solidFill>
                  <a:schemeClr val="dk1"/>
                </a:solidFill>
                <a:latin typeface="Arial"/>
                <a:ea typeface="Arial"/>
                <a:cs typeface="Arial"/>
                <a:sym typeface="Arial"/>
              </a:rPr>
              <a:t>U.S. Public</a:t>
            </a:r>
            <a:r>
              <a:rPr lang="en-US" sz="1200" b="0" i="0" u="none" strike="noStrike" cap="none" dirty="0" smtClean="0">
                <a:solidFill>
                  <a:schemeClr val="dk1"/>
                </a:solidFill>
                <a:latin typeface="Arial"/>
                <a:ea typeface="Arial"/>
                <a:cs typeface="Arial"/>
                <a:sym typeface="Arial"/>
              </a:rPr>
              <a:t> Health Service</a:t>
            </a:r>
            <a:r>
              <a:rPr lang="en-US" sz="1200" dirty="0">
                <a:solidFill>
                  <a:schemeClr val="dk1"/>
                </a:solidFill>
              </a:rPr>
              <a:t> </a:t>
            </a:r>
            <a:r>
              <a:rPr lang="en-US" sz="1200" dirty="0" smtClean="0">
                <a:solidFill>
                  <a:schemeClr val="dk1"/>
                </a:solidFill>
              </a:rPr>
              <a:t>(USPHS) </a:t>
            </a:r>
            <a:r>
              <a:rPr lang="en-US" sz="1200" b="0" i="0" u="none" strike="noStrike" cap="none" baseline="0" dirty="0" smtClean="0">
                <a:solidFill>
                  <a:schemeClr val="dk1"/>
                </a:solidFill>
                <a:latin typeface="Arial"/>
                <a:ea typeface="Arial"/>
                <a:cs typeface="Arial"/>
                <a:sym typeface="Arial"/>
              </a:rPr>
              <a:t>Clinical </a:t>
            </a:r>
            <a:r>
              <a:rPr lang="en-US" sz="1200" b="0" i="0" u="none" strike="noStrike" cap="none" baseline="0" dirty="0">
                <a:solidFill>
                  <a:schemeClr val="dk1"/>
                </a:solidFill>
                <a:latin typeface="Arial"/>
                <a:ea typeface="Arial"/>
                <a:cs typeface="Arial"/>
                <a:sym typeface="Arial"/>
              </a:rPr>
              <a:t>Practice Guideline: </a:t>
            </a:r>
            <a:r>
              <a:rPr lang="en-US" sz="1200" b="0" i="1" u="none" strike="noStrike" cap="none" baseline="0" dirty="0">
                <a:solidFill>
                  <a:schemeClr val="dk1"/>
                </a:solidFill>
                <a:latin typeface="Arial"/>
                <a:ea typeface="Arial"/>
                <a:cs typeface="Arial"/>
                <a:sym typeface="Arial"/>
              </a:rPr>
              <a:t>Treating Tobacco Use and Dependence: 2008 Update</a:t>
            </a:r>
          </a:p>
        </p:txBody>
      </p:sp>
    </p:spTree>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title"/>
          </p:nvPr>
        </p:nvSpPr>
        <p:spPr>
          <a:xfrm>
            <a:off x="685800" y="274637"/>
            <a:ext cx="80010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Private Insurers</a:t>
            </a:r>
          </a:p>
        </p:txBody>
      </p:sp>
      <p:sp>
        <p:nvSpPr>
          <p:cNvPr id="459" name="Shape 459"/>
          <p:cNvSpPr txBox="1">
            <a:spLocks noGrp="1"/>
          </p:cNvSpPr>
          <p:nvPr>
            <p:ph type="body" idx="1"/>
          </p:nvPr>
        </p:nvSpPr>
        <p:spPr>
          <a:xfrm>
            <a:off x="685800" y="1219200"/>
            <a:ext cx="8001000" cy="4343400"/>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1"/>
              </a:buClr>
              <a:buSzPct val="100000"/>
              <a:buFont typeface="Arial"/>
              <a:buChar char="•"/>
            </a:pPr>
            <a:r>
              <a:rPr lang="en-US" sz="3000" dirty="0" smtClean="0">
                <a:solidFill>
                  <a:schemeClr val="dk1"/>
                </a:solidFill>
              </a:rPr>
              <a:t>As </a:t>
            </a:r>
            <a:r>
              <a:rPr lang="en-US" sz="3000" dirty="0">
                <a:solidFill>
                  <a:schemeClr val="dk1"/>
                </a:solidFill>
              </a:rPr>
              <a:t>of January </a:t>
            </a:r>
            <a:r>
              <a:rPr lang="en-US" sz="3000" dirty="0" smtClean="0">
                <a:solidFill>
                  <a:schemeClr val="dk1"/>
                </a:solidFill>
              </a:rPr>
              <a:t>1, </a:t>
            </a:r>
            <a:r>
              <a:rPr lang="en-US" sz="3000" dirty="0">
                <a:solidFill>
                  <a:schemeClr val="dk1"/>
                </a:solidFill>
              </a:rPr>
              <a:t>2014, the ACA mandates that insurers provide:</a:t>
            </a:r>
          </a:p>
          <a:p>
            <a:pPr marR="0" lvl="1" indent="-396875" algn="l" rtl="0">
              <a:lnSpc>
                <a:spcPct val="114000"/>
              </a:lnSpc>
              <a:spcBef>
                <a:spcPts val="0"/>
              </a:spcBef>
              <a:spcAft>
                <a:spcPts val="0"/>
              </a:spcAft>
              <a:buClr>
                <a:schemeClr val="dk1"/>
              </a:buClr>
              <a:buSzPct val="100000"/>
              <a:buFont typeface="Arial"/>
              <a:buChar char="–"/>
            </a:pPr>
            <a:r>
              <a:rPr lang="en-US" sz="3000" dirty="0">
                <a:solidFill>
                  <a:schemeClr val="dk1"/>
                </a:solidFill>
              </a:rPr>
              <a:t>Tobacco cessation </a:t>
            </a:r>
            <a:r>
              <a:rPr lang="en-US" sz="3000" dirty="0" smtClean="0">
                <a:solidFill>
                  <a:schemeClr val="dk1"/>
                </a:solidFill>
              </a:rPr>
              <a:t>treatment </a:t>
            </a:r>
            <a:r>
              <a:rPr lang="en-US" sz="3000" dirty="0">
                <a:solidFill>
                  <a:schemeClr val="dk1"/>
                </a:solidFill>
              </a:rPr>
              <a:t>as a </a:t>
            </a:r>
            <a:r>
              <a:rPr lang="en-US" sz="3000" dirty="0" smtClean="0">
                <a:solidFill>
                  <a:schemeClr val="dk1"/>
                </a:solidFill>
              </a:rPr>
              <a:t>preventive </a:t>
            </a:r>
            <a:r>
              <a:rPr lang="en-US" sz="3000" dirty="0">
                <a:solidFill>
                  <a:schemeClr val="dk1"/>
                </a:solidFill>
              </a:rPr>
              <a:t>service (no cost sharing</a:t>
            </a:r>
            <a:r>
              <a:rPr lang="en-US" sz="3000" dirty="0" smtClean="0">
                <a:solidFill>
                  <a:schemeClr val="dk1"/>
                </a:solidFill>
              </a:rPr>
              <a:t>)</a:t>
            </a:r>
            <a:endParaRPr lang="en-US" sz="3000" dirty="0">
              <a:solidFill>
                <a:schemeClr val="dk1"/>
              </a:solidFill>
            </a:endParaRPr>
          </a:p>
          <a:p>
            <a:pPr marR="0" lvl="1" indent="-396875" algn="l" rtl="0">
              <a:lnSpc>
                <a:spcPct val="114000"/>
              </a:lnSpc>
              <a:spcBef>
                <a:spcPts val="0"/>
              </a:spcBef>
              <a:spcAft>
                <a:spcPts val="0"/>
              </a:spcAft>
              <a:buClr>
                <a:schemeClr val="dk1"/>
              </a:buClr>
              <a:buSzPct val="100000"/>
              <a:buFont typeface="Arial"/>
              <a:buChar char="–"/>
            </a:pPr>
            <a:r>
              <a:rPr lang="en-US" sz="3000" dirty="0">
                <a:solidFill>
                  <a:schemeClr val="dk1"/>
                </a:solidFill>
              </a:rPr>
              <a:t>Coverage for 1</a:t>
            </a:r>
            <a:r>
              <a:rPr lang="en-US" sz="3000" dirty="0" smtClean="0">
                <a:solidFill>
                  <a:schemeClr val="dk1"/>
                </a:solidFill>
              </a:rPr>
              <a:t> to </a:t>
            </a:r>
            <a:r>
              <a:rPr lang="en-US" sz="3000" dirty="0">
                <a:solidFill>
                  <a:schemeClr val="dk1"/>
                </a:solidFill>
              </a:rPr>
              <a:t>3</a:t>
            </a:r>
            <a:r>
              <a:rPr lang="en-US" sz="3000" dirty="0" smtClean="0">
                <a:solidFill>
                  <a:schemeClr val="dk1"/>
                </a:solidFill>
              </a:rPr>
              <a:t> medications, </a:t>
            </a:r>
            <a:r>
              <a:rPr lang="en-US" sz="3000" dirty="0">
                <a:solidFill>
                  <a:schemeClr val="dk1"/>
                </a:solidFill>
              </a:rPr>
              <a:t>depending on the state’s benchmark </a:t>
            </a:r>
            <a:r>
              <a:rPr lang="en-US" sz="3000" dirty="0" smtClean="0">
                <a:solidFill>
                  <a:schemeClr val="dk1"/>
                </a:solidFill>
              </a:rPr>
              <a:t>plan</a:t>
            </a:r>
            <a:endParaRPr lang="en-US" sz="3000" dirty="0">
              <a:solidFill>
                <a:schemeClr val="dk1"/>
              </a:solidFill>
            </a:endParaRPr>
          </a:p>
          <a:p>
            <a:pPr marL="346075" lvl="1" indent="-346075">
              <a:lnSpc>
                <a:spcPct val="114000"/>
              </a:lnSpc>
              <a:spcBef>
                <a:spcPts val="0"/>
              </a:spcBef>
              <a:buClr>
                <a:schemeClr val="dk1"/>
              </a:buClr>
              <a:buSzPct val="100000"/>
              <a:buFont typeface="Arial" panose="020B0604020202020204" pitchFamily="34" charset="0"/>
              <a:buChar char="•"/>
            </a:pPr>
            <a:r>
              <a:rPr lang="en-US" sz="3000" dirty="0" smtClean="0">
                <a:solidFill>
                  <a:schemeClr val="dk1"/>
                </a:solidFill>
              </a:rPr>
              <a:t>Variable; check </a:t>
            </a:r>
            <a:r>
              <a:rPr lang="en-US" sz="3000" dirty="0">
                <a:solidFill>
                  <a:schemeClr val="dk1"/>
                </a:solidFill>
              </a:rPr>
              <a:t>with your largest </a:t>
            </a:r>
            <a:r>
              <a:rPr lang="en-US" sz="3000" dirty="0" smtClean="0">
                <a:solidFill>
                  <a:schemeClr val="dk1"/>
                </a:solidFill>
              </a:rPr>
              <a:t>local payers</a:t>
            </a:r>
            <a:endParaRPr lang="en-US" sz="3000" dirty="0">
              <a:solidFill>
                <a:schemeClr val="dk1"/>
              </a:solidFill>
            </a:endParaRPr>
          </a:p>
          <a:p>
            <a:pPr marL="346075" marR="0" lvl="1" indent="0" algn="l" rtl="0">
              <a:lnSpc>
                <a:spcPct val="114000"/>
              </a:lnSpc>
              <a:spcBef>
                <a:spcPts val="0"/>
              </a:spcBef>
              <a:spcAft>
                <a:spcPts val="0"/>
              </a:spcAft>
              <a:buClr>
                <a:schemeClr val="dk1"/>
              </a:buClr>
              <a:buSzPct val="100000"/>
              <a:buNone/>
            </a:pPr>
            <a:endParaRPr lang="en-US" sz="3000" dirty="0" smtClean="0">
              <a:solidFill>
                <a:schemeClr val="dk1"/>
              </a:solidFill>
            </a:endParaRPr>
          </a:p>
        </p:txBody>
      </p:sp>
    </p:spTree>
  </p:cSld>
  <p:clrMapOvr>
    <a:masterClrMapping/>
  </p:clrMapOvr>
  <p:transition spd="slow">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381000" y="3886200"/>
            <a:ext cx="3409949" cy="381000"/>
          </a:xfrm>
          <a:prstGeom prst="rect">
            <a:avLst/>
          </a:prstGeom>
          <a:noFill/>
          <a:ln>
            <a:noFill/>
          </a:ln>
        </p:spPr>
        <p:txBody>
          <a:bodyPr lIns="91425" tIns="45700" rIns="91425" bIns="45700" anchor="t" anchorCtr="0">
            <a:noAutofit/>
          </a:bodyPr>
          <a:lstStyle/>
          <a:p>
            <a:pPr marL="342900" marR="0" lvl="0" indent="-342900" algn="ctr" rtl="0">
              <a:lnSpc>
                <a:spcPct val="90000"/>
              </a:lnSpc>
              <a:spcBef>
                <a:spcPts val="0"/>
              </a:spcBef>
              <a:spcAft>
                <a:spcPts val="0"/>
              </a:spcAft>
              <a:buClr>
                <a:schemeClr val="dk2"/>
              </a:buClr>
              <a:buSzPct val="25000"/>
              <a:buFont typeface="Arial"/>
              <a:buNone/>
            </a:pPr>
            <a:r>
              <a:rPr lang="en-US" sz="2000" b="0" i="0" u="sng" strike="noStrike" cap="none" baseline="0" dirty="0">
                <a:solidFill>
                  <a:schemeClr val="hlink"/>
                </a:solidFill>
                <a:latin typeface="Arial"/>
                <a:ea typeface="Arial"/>
                <a:cs typeface="Arial"/>
                <a:sym typeface="Arial"/>
                <a:hlinkClick r:id="rId3"/>
              </a:rPr>
              <a:t>Spanish Language</a:t>
            </a:r>
          </a:p>
          <a:p>
            <a:pPr marL="342900" marR="0" lvl="0" indent="-215900" algn="l" rtl="0">
              <a:spcBef>
                <a:spcPts val="400"/>
              </a:spcBef>
              <a:spcAft>
                <a:spcPts val="0"/>
              </a:spcAft>
              <a:buClr>
                <a:schemeClr val="dk2"/>
              </a:buClr>
              <a:buFont typeface="Arial"/>
              <a:buNone/>
            </a:pPr>
            <a:endParaRPr sz="2000" b="0" i="0" u="sng" strike="noStrike" cap="none" baseline="0" dirty="0">
              <a:solidFill>
                <a:schemeClr val="hlink"/>
              </a:solidFill>
              <a:latin typeface="Arial"/>
              <a:ea typeface="Arial"/>
              <a:cs typeface="Arial"/>
              <a:sym typeface="Arial"/>
              <a:hlinkClick r:id="rId3"/>
            </a:endParaRPr>
          </a:p>
        </p:txBody>
      </p:sp>
      <p:sp>
        <p:nvSpPr>
          <p:cNvPr id="466" name="Shape 466"/>
          <p:cNvSpPr txBox="1"/>
          <p:nvPr/>
        </p:nvSpPr>
        <p:spPr>
          <a:xfrm>
            <a:off x="2057400" y="4267200"/>
            <a:ext cx="2514599" cy="304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dirty="0">
              <a:solidFill>
                <a:schemeClr val="dk1"/>
              </a:solidFill>
              <a:latin typeface="Arial"/>
              <a:ea typeface="Arial"/>
              <a:cs typeface="Arial"/>
              <a:sym typeface="Arial"/>
            </a:endParaRPr>
          </a:p>
        </p:txBody>
      </p:sp>
      <p:sp>
        <p:nvSpPr>
          <p:cNvPr id="467" name="Shape 467"/>
          <p:cNvSpPr txBox="1"/>
          <p:nvPr/>
        </p:nvSpPr>
        <p:spPr>
          <a:xfrm>
            <a:off x="3467100" y="5226050"/>
            <a:ext cx="3543300" cy="39687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000" b="0" i="0" u="sng" strike="noStrike" cap="none" baseline="0" dirty="0">
                <a:solidFill>
                  <a:schemeClr val="hlink"/>
                </a:solidFill>
                <a:latin typeface="Arial"/>
                <a:ea typeface="Arial"/>
                <a:cs typeface="Arial"/>
                <a:sym typeface="Arial"/>
                <a:hlinkClick r:id="rId4"/>
              </a:rPr>
              <a:t>English Language</a:t>
            </a:r>
          </a:p>
        </p:txBody>
      </p:sp>
      <p:sp>
        <p:nvSpPr>
          <p:cNvPr id="468" name="Shape 468"/>
          <p:cNvSpPr txBox="1"/>
          <p:nvPr/>
        </p:nvSpPr>
        <p:spPr>
          <a:xfrm>
            <a:off x="7099300" y="2514600"/>
            <a:ext cx="1384299" cy="40004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000" b="0" i="0" u="sng" strike="noStrike" cap="none" baseline="0" dirty="0">
                <a:solidFill>
                  <a:schemeClr val="hlink"/>
                </a:solidFill>
                <a:latin typeface="Arial"/>
                <a:ea typeface="Arial"/>
                <a:cs typeface="Arial"/>
                <a:sym typeface="Arial"/>
                <a:hlinkClick r:id="rId5"/>
              </a:rPr>
              <a:t>Lapel Pins</a:t>
            </a:r>
          </a:p>
        </p:txBody>
      </p:sp>
      <p:pic>
        <p:nvPicPr>
          <p:cNvPr id="469" name="Shape 469"/>
          <p:cNvPicPr preferRelativeResize="0"/>
          <p:nvPr/>
        </p:nvPicPr>
        <p:blipFill rotWithShape="1">
          <a:blip r:embed="rId6">
            <a:alphaModFix/>
          </a:blip>
          <a:srcRect/>
          <a:stretch/>
        </p:blipFill>
        <p:spPr>
          <a:xfrm>
            <a:off x="2620961" y="301625"/>
            <a:ext cx="4024312" cy="841374"/>
          </a:xfrm>
          <a:prstGeom prst="rect">
            <a:avLst/>
          </a:prstGeom>
          <a:noFill/>
          <a:ln>
            <a:noFill/>
          </a:ln>
        </p:spPr>
      </p:pic>
      <p:pic>
        <p:nvPicPr>
          <p:cNvPr id="470" name="Shape 470"/>
          <p:cNvPicPr preferRelativeResize="0"/>
          <p:nvPr/>
        </p:nvPicPr>
        <p:blipFill rotWithShape="1">
          <a:blip r:embed="rId7">
            <a:alphaModFix/>
          </a:blip>
          <a:srcRect/>
          <a:stretch/>
        </p:blipFill>
        <p:spPr>
          <a:xfrm>
            <a:off x="3467100" y="2894011"/>
            <a:ext cx="3543300" cy="2232025"/>
          </a:xfrm>
          <a:prstGeom prst="rect">
            <a:avLst/>
          </a:prstGeom>
          <a:noFill/>
          <a:ln>
            <a:noFill/>
          </a:ln>
        </p:spPr>
      </p:pic>
      <p:pic>
        <p:nvPicPr>
          <p:cNvPr id="471" name="Shape 471"/>
          <p:cNvPicPr preferRelativeResize="0"/>
          <p:nvPr/>
        </p:nvPicPr>
        <p:blipFill rotWithShape="1">
          <a:blip r:embed="rId8">
            <a:alphaModFix/>
          </a:blip>
          <a:srcRect/>
          <a:stretch/>
        </p:blipFill>
        <p:spPr>
          <a:xfrm>
            <a:off x="323850" y="1558925"/>
            <a:ext cx="3467099" cy="2182811"/>
          </a:xfrm>
          <a:prstGeom prst="rect">
            <a:avLst/>
          </a:prstGeom>
          <a:noFill/>
          <a:ln>
            <a:noFill/>
          </a:ln>
        </p:spPr>
      </p:pic>
      <p:pic>
        <p:nvPicPr>
          <p:cNvPr id="472" name="Shape 472"/>
          <p:cNvPicPr preferRelativeResize="0"/>
          <p:nvPr/>
        </p:nvPicPr>
        <p:blipFill rotWithShape="1">
          <a:blip r:embed="rId9">
            <a:alphaModFix/>
          </a:blip>
          <a:srcRect/>
          <a:stretch/>
        </p:blipFill>
        <p:spPr>
          <a:xfrm>
            <a:off x="7010400" y="1143000"/>
            <a:ext cx="1371599" cy="13715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Shape 477"/>
          <p:cNvSpPr txBox="1"/>
          <p:nvPr/>
        </p:nvSpPr>
        <p:spPr>
          <a:xfrm>
            <a:off x="2057400" y="4267200"/>
            <a:ext cx="2514599" cy="304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dirty="0">
              <a:solidFill>
                <a:schemeClr val="dk1"/>
              </a:solidFill>
              <a:latin typeface="Arial"/>
              <a:ea typeface="Arial"/>
              <a:cs typeface="Arial"/>
              <a:sym typeface="Arial"/>
            </a:endParaRPr>
          </a:p>
        </p:txBody>
      </p:sp>
      <p:sp>
        <p:nvSpPr>
          <p:cNvPr id="478" name="Shape 478"/>
          <p:cNvSpPr txBox="1"/>
          <p:nvPr/>
        </p:nvSpPr>
        <p:spPr>
          <a:xfrm>
            <a:off x="1105555" y="5410200"/>
            <a:ext cx="3009246" cy="357187"/>
          </a:xfrm>
          <a:prstGeom prst="rect">
            <a:avLst/>
          </a:prstGeom>
          <a:noFill/>
          <a:ln>
            <a:noFill/>
          </a:ln>
        </p:spPr>
        <p:txBody>
          <a:bodyPr lIns="91425" tIns="45700" rIns="91425" bIns="45700" anchor="t" anchorCtr="0">
            <a:noAutofit/>
          </a:bodyPr>
          <a:lstStyle/>
          <a:p>
            <a:pPr marL="342900" marR="0" lvl="0" indent="-342900" algn="ctr" rtl="0">
              <a:lnSpc>
                <a:spcPct val="90000"/>
              </a:lnSpc>
              <a:spcBef>
                <a:spcPts val="0"/>
              </a:spcBef>
              <a:spcAft>
                <a:spcPts val="0"/>
              </a:spcAft>
              <a:buClr>
                <a:schemeClr val="dk2"/>
              </a:buClr>
              <a:buSzPct val="25000"/>
              <a:buFont typeface="Arial"/>
              <a:buNone/>
            </a:pPr>
            <a:r>
              <a:rPr lang="en-US" sz="2000" b="0" i="0" u="sng" strike="noStrike" cap="none" baseline="0" dirty="0">
                <a:solidFill>
                  <a:schemeClr val="hlink"/>
                </a:solidFill>
                <a:latin typeface="Arial"/>
                <a:ea typeface="Arial"/>
                <a:cs typeface="Arial"/>
                <a:sym typeface="Arial"/>
                <a:hlinkClick r:id="rId3"/>
              </a:rPr>
              <a:t>Prescription Pad</a:t>
            </a:r>
          </a:p>
          <a:p>
            <a:pPr marL="0" marR="0" lvl="0" indent="0" algn="l" rtl="0">
              <a:lnSpc>
                <a:spcPct val="100000"/>
              </a:lnSpc>
              <a:spcBef>
                <a:spcPts val="0"/>
              </a:spcBef>
              <a:spcAft>
                <a:spcPts val="0"/>
              </a:spcAft>
              <a:buNone/>
            </a:pPr>
            <a:endParaRPr sz="2000" b="0" i="0" u="sng" strike="noStrike" cap="none" baseline="0" dirty="0">
              <a:solidFill>
                <a:schemeClr val="hlink"/>
              </a:solidFill>
              <a:latin typeface="Arial"/>
              <a:ea typeface="Arial"/>
              <a:cs typeface="Arial"/>
              <a:sym typeface="Arial"/>
              <a:hlinkClick r:id="rId3"/>
            </a:endParaRPr>
          </a:p>
        </p:txBody>
      </p:sp>
      <p:pic>
        <p:nvPicPr>
          <p:cNvPr id="479" name="Shape 479"/>
          <p:cNvPicPr preferRelativeResize="0"/>
          <p:nvPr/>
        </p:nvPicPr>
        <p:blipFill rotWithShape="1">
          <a:blip r:embed="rId4">
            <a:alphaModFix/>
          </a:blip>
          <a:srcRect/>
          <a:stretch/>
        </p:blipFill>
        <p:spPr>
          <a:xfrm>
            <a:off x="2620961" y="301625"/>
            <a:ext cx="4024312" cy="841374"/>
          </a:xfrm>
          <a:prstGeom prst="rect">
            <a:avLst/>
          </a:prstGeom>
          <a:noFill/>
          <a:ln>
            <a:noFill/>
          </a:ln>
        </p:spPr>
      </p:pic>
      <p:sp>
        <p:nvSpPr>
          <p:cNvPr id="481" name="Shape 481"/>
          <p:cNvSpPr txBox="1"/>
          <p:nvPr/>
        </p:nvSpPr>
        <p:spPr>
          <a:xfrm>
            <a:off x="4964112" y="5367337"/>
            <a:ext cx="3065461" cy="4000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000" b="0" i="0" u="sng" strike="noStrike" cap="none" baseline="0" dirty="0">
                <a:solidFill>
                  <a:schemeClr val="hlink"/>
                </a:solidFill>
                <a:latin typeface="Arial"/>
                <a:ea typeface="Arial"/>
                <a:cs typeface="Arial"/>
                <a:sym typeface="Arial"/>
                <a:hlinkClick r:id="rId5"/>
              </a:rPr>
              <a:t>Wall Poster</a:t>
            </a:r>
          </a:p>
        </p:txBody>
      </p:sp>
      <p:pic>
        <p:nvPicPr>
          <p:cNvPr id="482" name="Shape 482"/>
          <p:cNvPicPr preferRelativeResize="0"/>
          <p:nvPr/>
        </p:nvPicPr>
        <p:blipFill rotWithShape="1">
          <a:blip r:embed="rId6">
            <a:alphaModFix/>
          </a:blip>
          <a:srcRect/>
          <a:stretch/>
        </p:blipFill>
        <p:spPr>
          <a:xfrm>
            <a:off x="4953000" y="1371600"/>
            <a:ext cx="3089275" cy="3860799"/>
          </a:xfrm>
          <a:prstGeom prst="rect">
            <a:avLst/>
          </a:prstGeom>
          <a:noFill/>
          <a:ln>
            <a:solidFill>
              <a:schemeClr val="tx1"/>
            </a:solidFill>
          </a:ln>
        </p:spPr>
      </p:pic>
      <p:pic>
        <p:nvPicPr>
          <p:cNvPr id="1026" name="Picture 2" descr="S:\Public Health\Tobacco Control\Tobacco Cessation Resources\Prescription Pad\Prescription Pad Fin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5554" y="1371600"/>
            <a:ext cx="3009246" cy="38944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p:nvPr/>
        </p:nvSpPr>
        <p:spPr>
          <a:xfrm>
            <a:off x="152400" y="277812"/>
            <a:ext cx="8859837" cy="58181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dirty="0">
              <a:solidFill>
                <a:schemeClr val="dk1"/>
              </a:solidFill>
              <a:latin typeface="Arial"/>
              <a:ea typeface="Arial"/>
              <a:cs typeface="Arial"/>
              <a:sym typeface="Arial"/>
            </a:endParaRPr>
          </a:p>
        </p:txBody>
      </p:sp>
      <p:pic>
        <p:nvPicPr>
          <p:cNvPr id="488" name="Shape 488"/>
          <p:cNvPicPr preferRelativeResize="0"/>
          <p:nvPr/>
        </p:nvPicPr>
        <p:blipFill rotWithShape="1">
          <a:blip r:embed="rId3">
            <a:alphaModFix/>
          </a:blip>
          <a:srcRect/>
          <a:stretch/>
        </p:blipFill>
        <p:spPr>
          <a:xfrm>
            <a:off x="3124200" y="377825"/>
            <a:ext cx="3298824" cy="688975"/>
          </a:xfrm>
          <a:prstGeom prst="rect">
            <a:avLst/>
          </a:prstGeom>
          <a:noFill/>
          <a:ln>
            <a:noFill/>
          </a:ln>
        </p:spPr>
      </p:pic>
      <p:pic>
        <p:nvPicPr>
          <p:cNvPr id="489" name="Shape 489"/>
          <p:cNvPicPr preferRelativeResize="0"/>
          <p:nvPr/>
        </p:nvPicPr>
        <p:blipFill rotWithShape="1">
          <a:blip r:embed="rId4">
            <a:alphaModFix/>
          </a:blip>
          <a:srcRect l="74938"/>
          <a:stretch/>
        </p:blipFill>
        <p:spPr>
          <a:xfrm>
            <a:off x="7204075" y="1311275"/>
            <a:ext cx="1808162" cy="4176711"/>
          </a:xfrm>
          <a:prstGeom prst="rect">
            <a:avLst/>
          </a:prstGeom>
          <a:noFill/>
          <a:ln>
            <a:solidFill>
              <a:schemeClr val="tx1"/>
            </a:solidFill>
          </a:ln>
        </p:spPr>
      </p:pic>
      <p:sp>
        <p:nvSpPr>
          <p:cNvPr id="491" name="Shape 491"/>
          <p:cNvSpPr txBox="1"/>
          <p:nvPr/>
        </p:nvSpPr>
        <p:spPr>
          <a:xfrm>
            <a:off x="3733800" y="5638800"/>
            <a:ext cx="2209799"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sng" strike="noStrike" cap="none" baseline="0" dirty="0">
                <a:solidFill>
                  <a:schemeClr val="hlink"/>
                </a:solidFill>
                <a:latin typeface="Arial"/>
                <a:ea typeface="Arial"/>
                <a:cs typeface="Arial"/>
                <a:sym typeface="Arial"/>
                <a:hlinkClick r:id="rId5"/>
              </a:rPr>
              <a:t>www.askandact.org</a:t>
            </a:r>
          </a:p>
        </p:txBody>
      </p:sp>
      <p:pic>
        <p:nvPicPr>
          <p:cNvPr id="2050" name="Picture 2" descr="S:\Public Health\Tobacco Control\Tobacco Cessation Resources\Quit Smoking Guide\Stop Smoke Guide Fina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318084"/>
            <a:ext cx="3231863" cy="418260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Public Health\Tobacco Control\Tobacco Cessation Resources\Quit Smoking Guide\Stop Smoking Guide SPANISH Fin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1311275"/>
            <a:ext cx="3237123" cy="4189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p:nvPr/>
        </p:nvSpPr>
        <p:spPr>
          <a:xfrm>
            <a:off x="685800" y="277812"/>
            <a:ext cx="7772400" cy="581818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Font typeface="Arial"/>
              <a:buNone/>
            </a:pPr>
            <a:endParaRPr sz="3200" b="0" i="0" u="none" strike="noStrike" cap="none" baseline="0" dirty="0">
              <a:solidFill>
                <a:schemeClr val="dk2"/>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strike="noStrike" cap="none" baseline="0" dirty="0">
              <a:solidFill>
                <a:schemeClr val="dk2"/>
              </a:solidFill>
              <a:latin typeface="Arial"/>
              <a:ea typeface="Arial"/>
              <a:cs typeface="Arial"/>
              <a:sym typeface="Arial"/>
            </a:endParaRPr>
          </a:p>
        </p:txBody>
      </p:sp>
      <p:pic>
        <p:nvPicPr>
          <p:cNvPr id="499" name="Shape 499"/>
          <p:cNvPicPr preferRelativeResize="0"/>
          <p:nvPr/>
        </p:nvPicPr>
        <p:blipFill rotWithShape="1">
          <a:blip r:embed="rId3">
            <a:alphaModFix/>
          </a:blip>
          <a:srcRect/>
          <a:stretch/>
        </p:blipFill>
        <p:spPr>
          <a:xfrm>
            <a:off x="3124200" y="377825"/>
            <a:ext cx="3298824" cy="688975"/>
          </a:xfrm>
          <a:prstGeom prst="rect">
            <a:avLst/>
          </a:prstGeom>
          <a:noFill/>
          <a:ln>
            <a:noFill/>
          </a:ln>
        </p:spPr>
      </p:pic>
      <p:pic>
        <p:nvPicPr>
          <p:cNvPr id="500" name="Shape 500"/>
          <p:cNvPicPr preferRelativeResize="0"/>
          <p:nvPr/>
        </p:nvPicPr>
        <p:blipFill rotWithShape="1">
          <a:blip r:embed="rId4">
            <a:alphaModFix/>
          </a:blip>
          <a:srcRect/>
          <a:stretch/>
        </p:blipFill>
        <p:spPr>
          <a:xfrm>
            <a:off x="1752600" y="1295400"/>
            <a:ext cx="5900737" cy="4559300"/>
          </a:xfrm>
          <a:prstGeom prst="rect">
            <a:avLst/>
          </a:prstGeom>
          <a:noFill/>
          <a:ln w="9525" cap="flat">
            <a:solidFill>
              <a:srgbClr val="00B050"/>
            </a:solidFill>
            <a:prstDash val="solid"/>
            <a:miter/>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pic>
        <p:nvPicPr>
          <p:cNvPr id="506" name="Shape 506"/>
          <p:cNvPicPr preferRelativeResize="0"/>
          <p:nvPr/>
        </p:nvPicPr>
        <p:blipFill rotWithShape="1">
          <a:blip r:embed="rId3">
            <a:alphaModFix/>
          </a:blip>
          <a:srcRect/>
          <a:stretch/>
        </p:blipFill>
        <p:spPr>
          <a:xfrm>
            <a:off x="3124200" y="377825"/>
            <a:ext cx="3298824" cy="688975"/>
          </a:xfrm>
          <a:prstGeom prst="rect">
            <a:avLst/>
          </a:prstGeom>
          <a:noFill/>
          <a:ln>
            <a:noFill/>
          </a:ln>
        </p:spPr>
      </p:pic>
      <p:pic>
        <p:nvPicPr>
          <p:cNvPr id="508" name="Shape 508"/>
          <p:cNvPicPr preferRelativeResize="0"/>
          <p:nvPr/>
        </p:nvPicPr>
        <p:blipFill rotWithShape="1">
          <a:blip r:embed="rId4">
            <a:alphaModFix/>
          </a:blip>
          <a:srcRect/>
          <a:stretch/>
        </p:blipFill>
        <p:spPr>
          <a:xfrm>
            <a:off x="4953000" y="1270000"/>
            <a:ext cx="3532187" cy="4572000"/>
          </a:xfrm>
          <a:prstGeom prst="rect">
            <a:avLst/>
          </a:prstGeom>
          <a:noFill/>
          <a:ln w="9525" cap="flat">
            <a:solidFill>
              <a:schemeClr val="dk1"/>
            </a:solidFill>
            <a:prstDash val="solid"/>
            <a:miter/>
            <a:headEnd type="none" w="med" len="med"/>
            <a:tailEnd type="none" w="med" len="med"/>
          </a:ln>
        </p:spPr>
      </p:pic>
      <p:pic>
        <p:nvPicPr>
          <p:cNvPr id="3074" name="Picture 2" descr="S:\Public Health\Tobacco Control\Tobacco Cessation Resources\Group Visits Guide\Pages from Group Visits Guide Fina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440" y="1270000"/>
            <a:ext cx="3532744"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990600" y="274637"/>
            <a:ext cx="7010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Ask and Act</a:t>
            </a:r>
          </a:p>
        </p:txBody>
      </p:sp>
      <p:sp>
        <p:nvSpPr>
          <p:cNvPr id="93" name="Shape 93"/>
          <p:cNvSpPr txBox="1">
            <a:spLocks noGrp="1"/>
          </p:cNvSpPr>
          <p:nvPr>
            <p:ph type="body" idx="1"/>
          </p:nvPr>
        </p:nvSpPr>
        <p:spPr>
          <a:xfrm>
            <a:off x="914400" y="1600200"/>
            <a:ext cx="7772400" cy="1295400"/>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Ask every patient about tobacco use</a:t>
            </a: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Act to help them quit</a:t>
            </a:r>
          </a:p>
          <a:p>
            <a:pPr marL="342900" marR="0" lvl="0" indent="-152400" algn="l" rtl="0">
              <a:lnSpc>
                <a:spcPct val="114000"/>
              </a:lnSpc>
              <a:spcBef>
                <a:spcPts val="0"/>
              </a:spcBef>
              <a:spcAft>
                <a:spcPts val="0"/>
              </a:spcAft>
              <a:buClr>
                <a:schemeClr val="dk1"/>
              </a:buClr>
              <a:buFont typeface="Arial"/>
              <a:buNone/>
            </a:pPr>
            <a:endParaRPr sz="3000" b="0" i="0" u="none" strike="noStrike" cap="none" baseline="0" dirty="0">
              <a:solidFill>
                <a:schemeClr val="dk2"/>
              </a:solidFill>
              <a:latin typeface="Arial"/>
              <a:ea typeface="Arial"/>
              <a:cs typeface="Arial"/>
              <a:sym typeface="Arial"/>
            </a:endParaRPr>
          </a:p>
          <a:p>
            <a:pPr marL="0" marR="0" lvl="0" indent="0" algn="l" rtl="0">
              <a:lnSpc>
                <a:spcPct val="114000"/>
              </a:lnSpc>
              <a:spcBef>
                <a:spcPts val="0"/>
              </a:spcBef>
              <a:spcAft>
                <a:spcPts val="0"/>
              </a:spcAft>
              <a:buClr>
                <a:schemeClr val="dk2"/>
              </a:buClr>
              <a:buSzPct val="25000"/>
              <a:buFont typeface="Arial"/>
              <a:buNone/>
            </a:pPr>
            <a:r>
              <a:rPr lang="en-US" sz="3000" b="0" i="0" u="none" strike="noStrike" cap="none" baseline="0" dirty="0">
                <a:solidFill>
                  <a:schemeClr val="dk2"/>
                </a:solidFill>
                <a:latin typeface="Arial"/>
                <a:ea typeface="Arial"/>
                <a:cs typeface="Arial"/>
                <a:sym typeface="Arial"/>
              </a:rPr>
              <a:t>For </a:t>
            </a:r>
            <a:r>
              <a:rPr lang="en-US" sz="3000" b="0" i="0" u="none" strike="noStrike" cap="none" baseline="0" dirty="0" smtClean="0">
                <a:solidFill>
                  <a:schemeClr val="dk2"/>
                </a:solidFill>
                <a:latin typeface="Arial"/>
                <a:ea typeface="Arial"/>
                <a:cs typeface="Arial"/>
                <a:sym typeface="Arial"/>
              </a:rPr>
              <a:t>resources, visit </a:t>
            </a:r>
            <a:r>
              <a:rPr lang="en-US" sz="3000" b="0" i="0" u="none" strike="noStrike" cap="none" baseline="0" dirty="0" smtClean="0">
                <a:solidFill>
                  <a:schemeClr val="dk2"/>
                </a:solidFill>
                <a:latin typeface="Arial"/>
                <a:ea typeface="Arial"/>
                <a:cs typeface="Arial"/>
                <a:sym typeface="Arial"/>
                <a:hlinkClick r:id="rId3"/>
              </a:rPr>
              <a:t>AAFP Tobacco Control</a:t>
            </a:r>
            <a:r>
              <a:rPr lang="en-US" sz="3000" b="0" i="0" u="none" strike="noStrike" cap="none" dirty="0" smtClean="0">
                <a:solidFill>
                  <a:schemeClr val="dk2"/>
                </a:solidFill>
                <a:latin typeface="Arial"/>
                <a:ea typeface="Arial"/>
                <a:cs typeface="Arial"/>
                <a:sym typeface="Arial"/>
                <a:hlinkClick r:id="rId3"/>
              </a:rPr>
              <a:t> Toolkit</a:t>
            </a:r>
            <a:endParaRPr lang="en-US" sz="3000" b="0" i="0" u="sng" strike="noStrike" cap="none" baseline="0" dirty="0">
              <a:solidFill>
                <a:schemeClr val="hlink"/>
              </a:solidFill>
              <a:latin typeface="Arial"/>
              <a:ea typeface="Arial"/>
              <a:cs typeface="Arial"/>
              <a:sym typeface="Arial"/>
              <a:hlinkClick r:id="rId4"/>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722312" y="4406900"/>
            <a:ext cx="7772400" cy="13620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SYSTEM CHANGES</a:t>
            </a:r>
          </a:p>
        </p:txBody>
      </p:sp>
      <p:sp>
        <p:nvSpPr>
          <p:cNvPr id="100" name="Shape 100"/>
          <p:cNvSpPr txBox="1">
            <a:spLocks noGrp="1"/>
          </p:cNvSpPr>
          <p:nvPr>
            <p:ph type="body" idx="1"/>
          </p:nvPr>
        </p:nvSpPr>
        <p:spPr>
          <a:xfrm>
            <a:off x="722312" y="2906711"/>
            <a:ext cx="7772400" cy="1500187"/>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US" sz="2000" b="0" i="0" u="none" strike="noStrike" cap="none" baseline="0" dirty="0">
                <a:solidFill>
                  <a:schemeClr val="dk2"/>
                </a:solidFill>
                <a:latin typeface="Arial"/>
                <a:ea typeface="Arial"/>
                <a:cs typeface="Arial"/>
                <a:sym typeface="Arial"/>
              </a:rPr>
              <a:t>Identifying and Documenting Tobacco Use</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762000" y="274637"/>
            <a:ext cx="79247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Garamond"/>
              <a:buNone/>
            </a:pPr>
            <a:r>
              <a:rPr lang="en-US" sz="4000" b="1" i="0" u="none" strike="noStrike" cap="none" baseline="0" dirty="0">
                <a:solidFill>
                  <a:schemeClr val="dk2"/>
                </a:solidFill>
                <a:latin typeface="Garamond"/>
                <a:ea typeface="Garamond"/>
                <a:cs typeface="Garamond"/>
                <a:sym typeface="Garamond"/>
              </a:rPr>
              <a:t>System Changes</a:t>
            </a:r>
          </a:p>
        </p:txBody>
      </p:sp>
      <p:sp>
        <p:nvSpPr>
          <p:cNvPr id="107" name="Shape 107"/>
          <p:cNvSpPr txBox="1">
            <a:spLocks noGrp="1"/>
          </p:cNvSpPr>
          <p:nvPr>
            <p:ph type="body" idx="1"/>
          </p:nvPr>
        </p:nvSpPr>
        <p:spPr>
          <a:xfrm>
            <a:off x="762000" y="1371600"/>
            <a:ext cx="7924799" cy="4343400"/>
          </a:xfrm>
          <a:prstGeom prst="rect">
            <a:avLst/>
          </a:prstGeom>
          <a:noFill/>
          <a:ln>
            <a:noFill/>
          </a:ln>
        </p:spPr>
        <p:txBody>
          <a:bodyPr lIns="91425" tIns="45700" rIns="91425" bIns="45700" anchor="t" anchorCtr="0">
            <a:noAutofit/>
          </a:bodyPr>
          <a:lstStyle/>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Use posters, brochures, and lapel pins to signal to patients </a:t>
            </a:r>
            <a:r>
              <a:rPr lang="en-US" sz="3000" b="0" i="0" u="none" strike="noStrike" cap="none" baseline="0" dirty="0" smtClean="0">
                <a:solidFill>
                  <a:schemeClr val="dk2"/>
                </a:solidFill>
                <a:latin typeface="Arial"/>
                <a:ea typeface="Arial"/>
                <a:cs typeface="Arial"/>
                <a:sym typeface="Arial"/>
              </a:rPr>
              <a:t>that you </a:t>
            </a:r>
            <a:r>
              <a:rPr lang="en-US" sz="3000" b="0" i="0" u="none" strike="noStrike" cap="none" baseline="0" dirty="0">
                <a:solidFill>
                  <a:schemeClr val="dk2"/>
                </a:solidFill>
                <a:latin typeface="Arial"/>
                <a:ea typeface="Arial"/>
                <a:cs typeface="Arial"/>
                <a:sym typeface="Arial"/>
              </a:rPr>
              <a:t>can help them quit tobacco </a:t>
            </a:r>
            <a:r>
              <a:rPr lang="en-US" sz="3000" b="0" i="0" u="none" strike="noStrike" cap="none" baseline="0" dirty="0" smtClean="0">
                <a:solidFill>
                  <a:schemeClr val="dk2"/>
                </a:solidFill>
                <a:latin typeface="Arial"/>
                <a:ea typeface="Arial"/>
                <a:cs typeface="Arial"/>
                <a:sym typeface="Arial"/>
              </a:rPr>
              <a:t>use</a:t>
            </a:r>
            <a:endParaRPr lang="en-US" sz="3000" b="0" i="0" u="none" strike="noStrike" cap="none" baseline="0" dirty="0">
              <a:solidFill>
                <a:schemeClr val="dk2"/>
              </a:solidFill>
              <a:latin typeface="Arial"/>
              <a:ea typeface="Arial"/>
              <a:cs typeface="Arial"/>
              <a:sym typeface="Arial"/>
            </a:endParaRP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Develop templates for </a:t>
            </a:r>
            <a:r>
              <a:rPr lang="en-US" sz="3000" b="0" i="0" u="none" strike="noStrike" cap="none" baseline="0" dirty="0" smtClean="0">
                <a:solidFill>
                  <a:schemeClr val="dk2"/>
                </a:solidFill>
                <a:latin typeface="Arial"/>
                <a:ea typeface="Arial"/>
                <a:cs typeface="Arial"/>
                <a:sym typeface="Arial"/>
              </a:rPr>
              <a:t>your</a:t>
            </a:r>
            <a:r>
              <a:rPr lang="en-US" sz="3000" b="0" i="0" u="none" strike="noStrike" cap="none" dirty="0" smtClean="0">
                <a:solidFill>
                  <a:schemeClr val="dk2"/>
                </a:solidFill>
                <a:latin typeface="Arial"/>
                <a:ea typeface="Arial"/>
                <a:cs typeface="Arial"/>
                <a:sym typeface="Arial"/>
              </a:rPr>
              <a:t> </a:t>
            </a:r>
            <a:r>
              <a:rPr lang="en-US" sz="3000" b="0" i="0" u="none" strike="noStrike" cap="none" baseline="0" dirty="0" smtClean="0">
                <a:solidFill>
                  <a:schemeClr val="dk2"/>
                </a:solidFill>
                <a:latin typeface="Arial"/>
                <a:ea typeface="Arial"/>
                <a:cs typeface="Arial"/>
                <a:sym typeface="Arial"/>
              </a:rPr>
              <a:t>EHR</a:t>
            </a:r>
            <a:endParaRPr lang="en-US" sz="3000" b="0" i="0" u="none" strike="noStrike" cap="none" baseline="0" dirty="0">
              <a:solidFill>
                <a:schemeClr val="dk2"/>
              </a:solidFill>
              <a:latin typeface="Arial"/>
              <a:ea typeface="Arial"/>
              <a:cs typeface="Arial"/>
              <a:sym typeface="Arial"/>
            </a:endParaRP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Ask about tobacco use as part of taking vital </a:t>
            </a:r>
            <a:r>
              <a:rPr lang="en-US" sz="3000" b="0" i="0" u="none" strike="noStrike" cap="none" baseline="0" dirty="0" smtClean="0">
                <a:solidFill>
                  <a:schemeClr val="dk2"/>
                </a:solidFill>
                <a:latin typeface="Arial"/>
                <a:ea typeface="Arial"/>
                <a:cs typeface="Arial"/>
                <a:sym typeface="Arial"/>
              </a:rPr>
              <a:t>signs</a:t>
            </a:r>
            <a:endParaRPr lang="en-US" sz="3000" b="0" i="0" u="none" strike="noStrike" cap="none" baseline="0" dirty="0">
              <a:solidFill>
                <a:schemeClr val="dk2"/>
              </a:solidFill>
              <a:latin typeface="Arial"/>
              <a:ea typeface="Arial"/>
              <a:cs typeface="Arial"/>
              <a:sym typeface="Arial"/>
            </a:endParaRPr>
          </a:p>
          <a:p>
            <a:pPr marL="342900" marR="0" lvl="0" indent="-342900" algn="l" rtl="0">
              <a:lnSpc>
                <a:spcPct val="114000"/>
              </a:lnSpc>
              <a:spcBef>
                <a:spcPts val="0"/>
              </a:spcBef>
              <a:spcAft>
                <a:spcPts val="0"/>
              </a:spcAft>
              <a:buClr>
                <a:schemeClr val="dk2"/>
              </a:buClr>
              <a:buSzPct val="100000"/>
              <a:buFont typeface="Arial"/>
              <a:buChar char="•"/>
            </a:pPr>
            <a:r>
              <a:rPr lang="en-US" sz="3000" b="0" i="0" u="none" strike="noStrike" cap="none" baseline="0" dirty="0">
                <a:solidFill>
                  <a:schemeClr val="dk2"/>
                </a:solidFill>
                <a:latin typeface="Arial"/>
                <a:ea typeface="Arial"/>
                <a:cs typeface="Arial"/>
                <a:sym typeface="Arial"/>
              </a:rPr>
              <a:t>Document status in </a:t>
            </a:r>
            <a:r>
              <a:rPr lang="en-US" sz="3000" b="0" i="0" u="none" strike="noStrike" cap="none" baseline="0" dirty="0" smtClean="0">
                <a:solidFill>
                  <a:schemeClr val="dk2"/>
                </a:solidFill>
                <a:latin typeface="Arial"/>
                <a:ea typeface="Arial"/>
                <a:cs typeface="Arial"/>
                <a:sym typeface="Arial"/>
              </a:rPr>
              <a:t>patient records </a:t>
            </a:r>
            <a:r>
              <a:rPr lang="en-US" sz="3000" b="0" i="0" u="none" strike="noStrike" cap="none" baseline="0" dirty="0">
                <a:solidFill>
                  <a:schemeClr val="dk2"/>
                </a:solidFill>
                <a:latin typeface="Arial"/>
                <a:ea typeface="Arial"/>
                <a:cs typeface="Arial"/>
                <a:sym typeface="Arial"/>
              </a:rPr>
              <a:t>(</a:t>
            </a:r>
            <a:r>
              <a:rPr lang="en-US" sz="3000" b="0" i="0" u="none" strike="noStrike" cap="none" baseline="0" dirty="0" smtClean="0">
                <a:solidFill>
                  <a:schemeClr val="dk2"/>
                </a:solidFill>
                <a:latin typeface="Arial"/>
                <a:ea typeface="Arial"/>
                <a:cs typeface="Arial"/>
                <a:sym typeface="Arial"/>
              </a:rPr>
              <a:t>current user, former user, </a:t>
            </a:r>
            <a:r>
              <a:rPr lang="en-US" sz="3000" b="0" i="0" u="none" strike="noStrike" cap="none" baseline="0" dirty="0">
                <a:solidFill>
                  <a:schemeClr val="dk2"/>
                </a:solidFill>
                <a:latin typeface="Arial"/>
                <a:ea typeface="Arial"/>
                <a:cs typeface="Arial"/>
                <a:sym typeface="Arial"/>
              </a:rPr>
              <a:t>or never used tobacco</a:t>
            </a:r>
            <a:r>
              <a:rPr lang="en-US" sz="3000" b="0" i="0" u="none" strike="noStrike" cap="none" baseline="0" dirty="0" smtClean="0">
                <a:solidFill>
                  <a:schemeClr val="dk2"/>
                </a:solidFill>
                <a:latin typeface="Arial"/>
                <a:ea typeface="Arial"/>
                <a:cs typeface="Arial"/>
                <a:sym typeface="Arial"/>
              </a:rPr>
              <a:t>)</a:t>
            </a:r>
            <a:endParaRPr lang="en-US" sz="3000" b="0" i="0" u="none" strike="noStrike" cap="none" baseline="0" dirty="0">
              <a:solidFill>
                <a:schemeClr val="dk2"/>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1_Champion seal">
  <a:themeElements>
    <a:clrScheme name="Champion s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ampion seal">
  <a:themeElements>
    <a:clrScheme name="Champion s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oPS Assembly PPT 2014">
  <a:themeElements>
    <a:clrScheme name="Champion s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mpion seal">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ampion s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mpion se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mpion se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mpion se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mpion se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mpion se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mpion se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mpion se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mpion se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mpion se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mpion se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mpion se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TotalTime>
  <Words>2899</Words>
  <Application>Microsoft Office PowerPoint</Application>
  <PresentationFormat>On-screen Show (4:3)</PresentationFormat>
  <Paragraphs>393</Paragraphs>
  <Slides>65</Slides>
  <Notes>65</Notes>
  <HiddenSlides>0</HiddenSlides>
  <MMClips>0</MMClips>
  <ScaleCrop>false</ScaleCrop>
  <HeadingPairs>
    <vt:vector size="4" baseType="variant">
      <vt:variant>
        <vt:lpstr>Theme</vt:lpstr>
      </vt:variant>
      <vt:variant>
        <vt:i4>3</vt:i4>
      </vt:variant>
      <vt:variant>
        <vt:lpstr>Slide Titles</vt:lpstr>
      </vt:variant>
      <vt:variant>
        <vt:i4>65</vt:i4>
      </vt:variant>
    </vt:vector>
  </HeadingPairs>
  <TitlesOfParts>
    <vt:vector size="68" baseType="lpstr">
      <vt:lpstr>1_Champion seal</vt:lpstr>
      <vt:lpstr>Champion seal</vt:lpstr>
      <vt:lpstr>HoPS Assembly PPT 2014</vt:lpstr>
      <vt:lpstr>Treating Tobacco Dependence</vt:lpstr>
      <vt:lpstr>Synopsis</vt:lpstr>
      <vt:lpstr>PowerPoint Presentation</vt:lpstr>
      <vt:lpstr>ASK AND ACT</vt:lpstr>
      <vt:lpstr>Reasons Physicians Do Not Ask About Patient’s Smoking Status</vt:lpstr>
      <vt:lpstr>Physicians Have the Opportunity to Ask and Act</vt:lpstr>
      <vt:lpstr>Ask and Act</vt:lpstr>
      <vt:lpstr>SYSTEM CHANGES</vt:lpstr>
      <vt:lpstr>System Changes</vt:lpstr>
      <vt:lpstr>System Changes</vt:lpstr>
      <vt:lpstr>COUNSELING</vt:lpstr>
      <vt:lpstr>Reasons Patients Are Unwilling to Quit Tobacco Use</vt:lpstr>
      <vt:lpstr>Brief Interventions</vt:lpstr>
      <vt:lpstr>Brief Interventions</vt:lpstr>
      <vt:lpstr>Brief Interventions</vt:lpstr>
      <vt:lpstr>Principles for Motivational Interviewing</vt:lpstr>
      <vt:lpstr>5 R’s of Motivational Interviewing</vt:lpstr>
      <vt:lpstr>Practical Counseling</vt:lpstr>
      <vt:lpstr>Counseling Adolescents</vt:lpstr>
      <vt:lpstr>Counseling Patients Who Have a Mental Health Disorder</vt:lpstr>
      <vt:lpstr>QUIT PLANS AND QUITLINES</vt:lpstr>
      <vt:lpstr>Quitting Nicotine</vt:lpstr>
      <vt:lpstr>Develop a Quit Plan</vt:lpstr>
      <vt:lpstr>Patient is Ready to Quit</vt:lpstr>
      <vt:lpstr>Intensive Treatment</vt:lpstr>
      <vt:lpstr>Quitlines</vt:lpstr>
      <vt:lpstr>Advantages of Quitlines</vt:lpstr>
      <vt:lpstr>Quitlines</vt:lpstr>
      <vt:lpstr>PHARMACOTHERAPY</vt:lpstr>
      <vt:lpstr>Pharmacotherapy</vt:lpstr>
      <vt:lpstr>Factors to Consider When Prescribing</vt:lpstr>
      <vt:lpstr>Bupropion Sustained Release (SR)</vt:lpstr>
      <vt:lpstr>Bupropion SR</vt:lpstr>
      <vt:lpstr>Varenicline</vt:lpstr>
      <vt:lpstr>Varenicline</vt:lpstr>
      <vt:lpstr>Nicotine Gum</vt:lpstr>
      <vt:lpstr>Nicotine Gum</vt:lpstr>
      <vt:lpstr>Nicotine Inhaler</vt:lpstr>
      <vt:lpstr>Nicotine Nasal Spray</vt:lpstr>
      <vt:lpstr>Nicotine Patch</vt:lpstr>
      <vt:lpstr>Nicotine Patch</vt:lpstr>
      <vt:lpstr>Nicotine Lozenge</vt:lpstr>
      <vt:lpstr>Nicotine Lozenge</vt:lpstr>
      <vt:lpstr>Nicotine Patch and Lozenge</vt:lpstr>
      <vt:lpstr>Weight Gain</vt:lpstr>
      <vt:lpstr>For Patients Who Have a History of Depression</vt:lpstr>
      <vt:lpstr>Patients Who Have a Mental Health Disorder</vt:lpstr>
      <vt:lpstr>Patients Who Have a Mental Health Disorder</vt:lpstr>
      <vt:lpstr>Patients Who Have a History of Cardiovascular Disease</vt:lpstr>
      <vt:lpstr>Pregnant Women Who Smoke</vt:lpstr>
      <vt:lpstr>Adolescents</vt:lpstr>
      <vt:lpstr>Long-Term Pharmacotherapy</vt:lpstr>
      <vt:lpstr>Combining Medications</vt:lpstr>
      <vt:lpstr>PAYMENT FOR TOBACCO CESSATION</vt:lpstr>
      <vt:lpstr>Medicaid </vt:lpstr>
      <vt:lpstr>Medicare</vt:lpstr>
      <vt:lpstr>Medicare</vt:lpstr>
      <vt:lpstr>Medicare CPT Codes</vt:lpstr>
      <vt:lpstr>Medicare CPT Codes</vt:lpstr>
      <vt:lpstr>Private Insurers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Treating Tobacco Dependence</dc:title>
  <dc:creator>Diana Swafford;American Academy of Family Physicians</dc:creator>
  <cp:keywords>tobacco dependence, nicotine dependence, tobacco cessation</cp:keywords>
  <cp:lastModifiedBy>Shannon Ikerd</cp:lastModifiedBy>
  <cp:revision>66</cp:revision>
  <cp:lastPrinted>2015-01-16T22:33:11Z</cp:lastPrinted>
  <dcterms:modified xsi:type="dcterms:W3CDTF">2016-04-27T14:42:20Z</dcterms:modified>
</cp:coreProperties>
</file>