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672" r:id="rId2"/>
  </p:sldMasterIdLst>
  <p:notesMasterIdLst>
    <p:notesMasterId r:id="rId18"/>
  </p:notesMasterIdLst>
  <p:sldIdLst>
    <p:sldId id="256" r:id="rId3"/>
    <p:sldId id="257" r:id="rId4"/>
    <p:sldId id="263" r:id="rId5"/>
    <p:sldId id="264" r:id="rId6"/>
    <p:sldId id="284" r:id="rId7"/>
    <p:sldId id="266" r:id="rId8"/>
    <p:sldId id="270" r:id="rId9"/>
    <p:sldId id="281" r:id="rId10"/>
    <p:sldId id="282" r:id="rId11"/>
    <p:sldId id="278" r:id="rId12"/>
    <p:sldId id="283" r:id="rId13"/>
    <p:sldId id="280" r:id="rId14"/>
    <p:sldId id="279" r:id="rId15"/>
    <p:sldId id="259" r:id="rId16"/>
    <p:sldId id="258"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ennifer Frost" initials="JF" lastIdx="3" clrIdx="0">
    <p:extLst>
      <p:ext uri="{19B8F6BF-5375-455C-9EA6-DF929625EA0E}">
        <p15:presenceInfo xmlns:p15="http://schemas.microsoft.com/office/powerpoint/2012/main" userId="Jennifer Frost" providerId="None"/>
      </p:ext>
    </p:extLst>
  </p:cmAuthor>
  <p:cmAuthor id="2" name="Nicole Williams" initials="NW" lastIdx="3" clrIdx="1">
    <p:extLst>
      <p:ext uri="{19B8F6BF-5375-455C-9EA6-DF929625EA0E}">
        <p15:presenceInfo xmlns:p15="http://schemas.microsoft.com/office/powerpoint/2012/main" userId="Nicole William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44444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77" autoAdjust="0"/>
    <p:restoredTop sz="87135" autoAdjust="0"/>
  </p:normalViewPr>
  <p:slideViewPr>
    <p:cSldViewPr snapToGrid="0">
      <p:cViewPr varScale="1">
        <p:scale>
          <a:sx n="96" d="100"/>
          <a:sy n="96" d="100"/>
        </p:scale>
        <p:origin x="1932" y="84"/>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CA4753F-95F1-4243-8E04-0124C424351C}" type="doc">
      <dgm:prSet loTypeId="urn:microsoft.com/office/officeart/2005/8/layout/bProcess3" loCatId="process" qsTypeId="urn:microsoft.com/office/officeart/2005/8/quickstyle/simple1" qsCatId="simple" csTypeId="urn:microsoft.com/office/officeart/2005/8/colors/accent1_1" csCatId="accent1" phldr="1"/>
      <dgm:spPr/>
      <dgm:t>
        <a:bodyPr/>
        <a:lstStyle/>
        <a:p>
          <a:endParaRPr lang="en-US"/>
        </a:p>
      </dgm:t>
    </dgm:pt>
    <dgm:pt modelId="{59F56F68-64DC-45EE-A59E-E8CF483E05ED}">
      <dgm:prSet phldrT="[Text]" custT="1"/>
      <dgm:spPr/>
      <dgm:t>
        <a:bodyPr/>
        <a:lstStyle/>
        <a:p>
          <a:r>
            <a:rPr lang="en-US" sz="1200" dirty="0"/>
            <a:t>Convene cultural competent workgroup or task force</a:t>
          </a:r>
        </a:p>
      </dgm:t>
    </dgm:pt>
    <dgm:pt modelId="{EFF8193D-53D9-468E-A3A1-990CF9AED3D6}" type="parTrans" cxnId="{441F35CD-9227-4010-946F-D3C7F0FF30A4}">
      <dgm:prSet/>
      <dgm:spPr/>
      <dgm:t>
        <a:bodyPr/>
        <a:lstStyle/>
        <a:p>
          <a:endParaRPr lang="en-US" sz="1200"/>
        </a:p>
      </dgm:t>
    </dgm:pt>
    <dgm:pt modelId="{06156D84-FA66-4C33-BA46-26966FB104A2}" type="sibTrans" cxnId="{441F35CD-9227-4010-946F-D3C7F0FF30A4}">
      <dgm:prSet/>
      <dgm:spPr/>
      <dgm:t>
        <a:bodyPr/>
        <a:lstStyle/>
        <a:p>
          <a:endParaRPr lang="en-US" sz="1200"/>
        </a:p>
      </dgm:t>
    </dgm:pt>
    <dgm:pt modelId="{ABB6103F-0F80-4CA5-8637-CC8A95FBF534}">
      <dgm:prSet phldrT="[Text]" custT="1"/>
      <dgm:spPr/>
      <dgm:t>
        <a:bodyPr/>
        <a:lstStyle/>
        <a:p>
          <a:r>
            <a:rPr lang="en-US" sz="1200" dirty="0"/>
            <a:t>Determine percentage of population affected by healthcare disparities</a:t>
          </a:r>
        </a:p>
      </dgm:t>
    </dgm:pt>
    <dgm:pt modelId="{2EFED1E8-C123-4D3E-808D-39E0ED28CBD3}" type="parTrans" cxnId="{A796C8AF-61C1-4EBD-8BE4-36534274A8A7}">
      <dgm:prSet/>
      <dgm:spPr/>
      <dgm:t>
        <a:bodyPr/>
        <a:lstStyle/>
        <a:p>
          <a:endParaRPr lang="en-US" sz="1200"/>
        </a:p>
      </dgm:t>
    </dgm:pt>
    <dgm:pt modelId="{4CB0F745-8D2E-4019-A9C0-3EDFD215977E}" type="sibTrans" cxnId="{A796C8AF-61C1-4EBD-8BE4-36534274A8A7}">
      <dgm:prSet/>
      <dgm:spPr/>
      <dgm:t>
        <a:bodyPr/>
        <a:lstStyle/>
        <a:p>
          <a:endParaRPr lang="en-US" sz="1200"/>
        </a:p>
      </dgm:t>
    </dgm:pt>
    <dgm:pt modelId="{2B79D5CF-A14D-4DFA-95AA-F8C8F54F82DB}">
      <dgm:prSet phldrT="[Text]" custT="1"/>
      <dgm:spPr/>
      <dgm:t>
        <a:bodyPr/>
        <a:lstStyle/>
        <a:p>
          <a:r>
            <a:rPr lang="en-US" sz="1200" dirty="0"/>
            <a:t>Conduct assessment of staff to determine developmental needs</a:t>
          </a:r>
        </a:p>
      </dgm:t>
    </dgm:pt>
    <dgm:pt modelId="{2C465217-B29C-48D7-B317-7997AE3FD0C6}" type="parTrans" cxnId="{7E8BE690-5758-4312-B49F-3A94DACF2660}">
      <dgm:prSet/>
      <dgm:spPr/>
      <dgm:t>
        <a:bodyPr/>
        <a:lstStyle/>
        <a:p>
          <a:endParaRPr lang="en-US" sz="1200"/>
        </a:p>
      </dgm:t>
    </dgm:pt>
    <dgm:pt modelId="{063445B0-B269-4DAB-967A-C4D57B448CC7}" type="sibTrans" cxnId="{7E8BE690-5758-4312-B49F-3A94DACF2660}">
      <dgm:prSet/>
      <dgm:spPr/>
      <dgm:t>
        <a:bodyPr/>
        <a:lstStyle/>
        <a:p>
          <a:endParaRPr lang="en-US" sz="1200"/>
        </a:p>
      </dgm:t>
    </dgm:pt>
    <dgm:pt modelId="{1E16EDF4-6BA1-43BB-BFE5-5D71BDC91446}">
      <dgm:prSet phldrT="[Text]" custT="1"/>
      <dgm:spPr/>
      <dgm:t>
        <a:bodyPr/>
        <a:lstStyle/>
        <a:p>
          <a:r>
            <a:rPr lang="en-US" sz="1200" dirty="0"/>
            <a:t>Seek Resources</a:t>
          </a:r>
        </a:p>
      </dgm:t>
    </dgm:pt>
    <dgm:pt modelId="{110E29B6-4B9D-41BA-90BA-3DC5F54AB0D1}" type="parTrans" cxnId="{41424036-F04E-4569-AF03-F8385F4FB959}">
      <dgm:prSet/>
      <dgm:spPr/>
      <dgm:t>
        <a:bodyPr/>
        <a:lstStyle/>
        <a:p>
          <a:endParaRPr lang="en-US" sz="1200"/>
        </a:p>
      </dgm:t>
    </dgm:pt>
    <dgm:pt modelId="{03693930-FADF-46EF-8FF7-D5F813D2BAB2}" type="sibTrans" cxnId="{41424036-F04E-4569-AF03-F8385F4FB959}">
      <dgm:prSet/>
      <dgm:spPr/>
      <dgm:t>
        <a:bodyPr/>
        <a:lstStyle/>
        <a:p>
          <a:endParaRPr lang="en-US" sz="1200"/>
        </a:p>
      </dgm:t>
    </dgm:pt>
    <dgm:pt modelId="{0372B17E-3C33-44E4-8B79-0C16272D409D}">
      <dgm:prSet custT="1"/>
      <dgm:spPr/>
      <dgm:t>
        <a:bodyPr/>
        <a:lstStyle/>
        <a:p>
          <a:r>
            <a:rPr lang="en-US" sz="1200" dirty="0"/>
            <a:t>Convene brown bag lunches to educate key staff</a:t>
          </a:r>
        </a:p>
      </dgm:t>
    </dgm:pt>
    <dgm:pt modelId="{05E9AFD2-0998-45C2-A31D-40C9DB8C032F}" type="parTrans" cxnId="{871F5B0B-6799-41F5-B049-944DC66F15C0}">
      <dgm:prSet/>
      <dgm:spPr/>
      <dgm:t>
        <a:bodyPr/>
        <a:lstStyle/>
        <a:p>
          <a:endParaRPr lang="en-US" sz="1200"/>
        </a:p>
      </dgm:t>
    </dgm:pt>
    <dgm:pt modelId="{AAB8F777-FCD3-4B67-857B-4EE1F78FA19D}" type="sibTrans" cxnId="{871F5B0B-6799-41F5-B049-944DC66F15C0}">
      <dgm:prSet/>
      <dgm:spPr/>
      <dgm:t>
        <a:bodyPr/>
        <a:lstStyle/>
        <a:p>
          <a:endParaRPr lang="en-US" sz="1200"/>
        </a:p>
      </dgm:t>
    </dgm:pt>
    <dgm:pt modelId="{EA8DB374-0D5D-4122-9AEC-936824DE0373}">
      <dgm:prSet custT="1"/>
      <dgm:spPr/>
      <dgm:t>
        <a:bodyPr/>
        <a:lstStyle/>
        <a:p>
          <a:r>
            <a:rPr lang="en-US" sz="1200" dirty="0"/>
            <a:t>Build a network of helpers</a:t>
          </a:r>
        </a:p>
      </dgm:t>
    </dgm:pt>
    <dgm:pt modelId="{C3DF2A7C-61CD-4A07-B9F9-2459685C2755}" type="parTrans" cxnId="{9459100C-52CA-4126-98D5-DC926EECF5D5}">
      <dgm:prSet/>
      <dgm:spPr/>
      <dgm:t>
        <a:bodyPr/>
        <a:lstStyle/>
        <a:p>
          <a:endParaRPr lang="en-US" sz="1200"/>
        </a:p>
      </dgm:t>
    </dgm:pt>
    <dgm:pt modelId="{20AAD711-51AE-46D6-9278-772E86EB4400}" type="sibTrans" cxnId="{9459100C-52CA-4126-98D5-DC926EECF5D5}">
      <dgm:prSet/>
      <dgm:spPr/>
      <dgm:t>
        <a:bodyPr/>
        <a:lstStyle/>
        <a:p>
          <a:endParaRPr lang="en-US" sz="1200"/>
        </a:p>
      </dgm:t>
    </dgm:pt>
    <dgm:pt modelId="{E589ACB5-9C30-4F3F-914D-34797E1112D8}">
      <dgm:prSet custT="1"/>
      <dgm:spPr/>
      <dgm:t>
        <a:bodyPr/>
        <a:lstStyle/>
        <a:p>
          <a:r>
            <a:rPr lang="en-US" sz="1200" dirty="0"/>
            <a:t>Network with advocacy orgs.</a:t>
          </a:r>
        </a:p>
      </dgm:t>
    </dgm:pt>
    <dgm:pt modelId="{58D75CEC-4D8F-4B9B-AF98-298C7A028DB3}" type="parTrans" cxnId="{A9D34C73-EE5D-401A-AB94-12A570E3C93B}">
      <dgm:prSet/>
      <dgm:spPr/>
      <dgm:t>
        <a:bodyPr/>
        <a:lstStyle/>
        <a:p>
          <a:endParaRPr lang="en-US" sz="1200"/>
        </a:p>
      </dgm:t>
    </dgm:pt>
    <dgm:pt modelId="{F04C8A4C-BD83-4C82-B9E7-22D964190AD4}" type="sibTrans" cxnId="{A9D34C73-EE5D-401A-AB94-12A570E3C93B}">
      <dgm:prSet/>
      <dgm:spPr/>
      <dgm:t>
        <a:bodyPr/>
        <a:lstStyle/>
        <a:p>
          <a:endParaRPr lang="en-US" sz="1200"/>
        </a:p>
      </dgm:t>
    </dgm:pt>
    <dgm:pt modelId="{00767D74-F4F5-47A5-82C4-98EDBA7EE639}" type="pres">
      <dgm:prSet presAssocID="{3CA4753F-95F1-4243-8E04-0124C424351C}" presName="Name0" presStyleCnt="0">
        <dgm:presLayoutVars>
          <dgm:dir/>
          <dgm:resizeHandles val="exact"/>
        </dgm:presLayoutVars>
      </dgm:prSet>
      <dgm:spPr/>
    </dgm:pt>
    <dgm:pt modelId="{48310DCF-226C-49B7-9A0F-B047F14D3EE1}" type="pres">
      <dgm:prSet presAssocID="{59F56F68-64DC-45EE-A59E-E8CF483E05ED}" presName="node" presStyleLbl="node1" presStyleIdx="0" presStyleCnt="7">
        <dgm:presLayoutVars>
          <dgm:bulletEnabled val="1"/>
        </dgm:presLayoutVars>
      </dgm:prSet>
      <dgm:spPr/>
    </dgm:pt>
    <dgm:pt modelId="{FF20C5CD-4B55-4419-90DA-0B2DA71D7FAD}" type="pres">
      <dgm:prSet presAssocID="{06156D84-FA66-4C33-BA46-26966FB104A2}" presName="sibTrans" presStyleLbl="sibTrans1D1" presStyleIdx="0" presStyleCnt="6"/>
      <dgm:spPr/>
    </dgm:pt>
    <dgm:pt modelId="{54222455-EC19-4685-B0E0-CE4942BBD25D}" type="pres">
      <dgm:prSet presAssocID="{06156D84-FA66-4C33-BA46-26966FB104A2}" presName="connectorText" presStyleLbl="sibTrans1D1" presStyleIdx="0" presStyleCnt="6"/>
      <dgm:spPr/>
    </dgm:pt>
    <dgm:pt modelId="{95DA8C3F-8867-4798-BA39-3CABBEC17383}" type="pres">
      <dgm:prSet presAssocID="{ABB6103F-0F80-4CA5-8637-CC8A95FBF534}" presName="node" presStyleLbl="node1" presStyleIdx="1" presStyleCnt="7">
        <dgm:presLayoutVars>
          <dgm:bulletEnabled val="1"/>
        </dgm:presLayoutVars>
      </dgm:prSet>
      <dgm:spPr/>
    </dgm:pt>
    <dgm:pt modelId="{0213479A-DBC1-4B1D-95B5-4AC9E437EB1B}" type="pres">
      <dgm:prSet presAssocID="{4CB0F745-8D2E-4019-A9C0-3EDFD215977E}" presName="sibTrans" presStyleLbl="sibTrans1D1" presStyleIdx="1" presStyleCnt="6"/>
      <dgm:spPr/>
    </dgm:pt>
    <dgm:pt modelId="{0154B285-15CA-4ED0-B704-30020427FC4B}" type="pres">
      <dgm:prSet presAssocID="{4CB0F745-8D2E-4019-A9C0-3EDFD215977E}" presName="connectorText" presStyleLbl="sibTrans1D1" presStyleIdx="1" presStyleCnt="6"/>
      <dgm:spPr/>
    </dgm:pt>
    <dgm:pt modelId="{8BC9288F-FAB3-4AD7-BE54-C74C0205A6D7}" type="pres">
      <dgm:prSet presAssocID="{2B79D5CF-A14D-4DFA-95AA-F8C8F54F82DB}" presName="node" presStyleLbl="node1" presStyleIdx="2" presStyleCnt="7">
        <dgm:presLayoutVars>
          <dgm:bulletEnabled val="1"/>
        </dgm:presLayoutVars>
      </dgm:prSet>
      <dgm:spPr/>
    </dgm:pt>
    <dgm:pt modelId="{89E1E15B-D499-4F5D-8731-22D5412AE542}" type="pres">
      <dgm:prSet presAssocID="{063445B0-B269-4DAB-967A-C4D57B448CC7}" presName="sibTrans" presStyleLbl="sibTrans1D1" presStyleIdx="2" presStyleCnt="6"/>
      <dgm:spPr/>
    </dgm:pt>
    <dgm:pt modelId="{657B6330-8678-4CFF-9FE8-8AA4DA495F51}" type="pres">
      <dgm:prSet presAssocID="{063445B0-B269-4DAB-967A-C4D57B448CC7}" presName="connectorText" presStyleLbl="sibTrans1D1" presStyleIdx="2" presStyleCnt="6"/>
      <dgm:spPr/>
    </dgm:pt>
    <dgm:pt modelId="{61F6D859-E480-4578-A66C-64C0950171AB}" type="pres">
      <dgm:prSet presAssocID="{1E16EDF4-6BA1-43BB-BFE5-5D71BDC91446}" presName="node" presStyleLbl="node1" presStyleIdx="3" presStyleCnt="7">
        <dgm:presLayoutVars>
          <dgm:bulletEnabled val="1"/>
        </dgm:presLayoutVars>
      </dgm:prSet>
      <dgm:spPr/>
    </dgm:pt>
    <dgm:pt modelId="{EB7CB1C7-342A-4574-9EF1-99304BB5FF27}" type="pres">
      <dgm:prSet presAssocID="{03693930-FADF-46EF-8FF7-D5F813D2BAB2}" presName="sibTrans" presStyleLbl="sibTrans1D1" presStyleIdx="3" presStyleCnt="6"/>
      <dgm:spPr/>
    </dgm:pt>
    <dgm:pt modelId="{AB3FEF89-D226-4BFD-B4F2-12575CBB4177}" type="pres">
      <dgm:prSet presAssocID="{03693930-FADF-46EF-8FF7-D5F813D2BAB2}" presName="connectorText" presStyleLbl="sibTrans1D1" presStyleIdx="3" presStyleCnt="6"/>
      <dgm:spPr/>
    </dgm:pt>
    <dgm:pt modelId="{B361D440-8124-483F-9AEE-855DA36A8B9C}" type="pres">
      <dgm:prSet presAssocID="{0372B17E-3C33-44E4-8B79-0C16272D409D}" presName="node" presStyleLbl="node1" presStyleIdx="4" presStyleCnt="7">
        <dgm:presLayoutVars>
          <dgm:bulletEnabled val="1"/>
        </dgm:presLayoutVars>
      </dgm:prSet>
      <dgm:spPr/>
    </dgm:pt>
    <dgm:pt modelId="{40629F37-304D-43A2-B94C-82018EF7FCA2}" type="pres">
      <dgm:prSet presAssocID="{AAB8F777-FCD3-4B67-857B-4EE1F78FA19D}" presName="sibTrans" presStyleLbl="sibTrans1D1" presStyleIdx="4" presStyleCnt="6"/>
      <dgm:spPr/>
    </dgm:pt>
    <dgm:pt modelId="{0F6794D8-356C-40BE-9B53-A5A7C17A9820}" type="pres">
      <dgm:prSet presAssocID="{AAB8F777-FCD3-4B67-857B-4EE1F78FA19D}" presName="connectorText" presStyleLbl="sibTrans1D1" presStyleIdx="4" presStyleCnt="6"/>
      <dgm:spPr/>
    </dgm:pt>
    <dgm:pt modelId="{99F40459-CE9E-482B-A128-F8A4C8C62BCB}" type="pres">
      <dgm:prSet presAssocID="{EA8DB374-0D5D-4122-9AEC-936824DE0373}" presName="node" presStyleLbl="node1" presStyleIdx="5" presStyleCnt="7">
        <dgm:presLayoutVars>
          <dgm:bulletEnabled val="1"/>
        </dgm:presLayoutVars>
      </dgm:prSet>
      <dgm:spPr/>
    </dgm:pt>
    <dgm:pt modelId="{15E94F37-4EE4-402A-8EC7-7E57CB65D049}" type="pres">
      <dgm:prSet presAssocID="{20AAD711-51AE-46D6-9278-772E86EB4400}" presName="sibTrans" presStyleLbl="sibTrans1D1" presStyleIdx="5" presStyleCnt="6"/>
      <dgm:spPr/>
    </dgm:pt>
    <dgm:pt modelId="{8041E566-27B4-465A-9EA6-771AA4F7E3CD}" type="pres">
      <dgm:prSet presAssocID="{20AAD711-51AE-46D6-9278-772E86EB4400}" presName="connectorText" presStyleLbl="sibTrans1D1" presStyleIdx="5" presStyleCnt="6"/>
      <dgm:spPr/>
    </dgm:pt>
    <dgm:pt modelId="{25242170-E5BA-4194-8FB0-3C6021F5809F}" type="pres">
      <dgm:prSet presAssocID="{E589ACB5-9C30-4F3F-914D-34797E1112D8}" presName="node" presStyleLbl="node1" presStyleIdx="6" presStyleCnt="7">
        <dgm:presLayoutVars>
          <dgm:bulletEnabled val="1"/>
        </dgm:presLayoutVars>
      </dgm:prSet>
      <dgm:spPr/>
    </dgm:pt>
  </dgm:ptLst>
  <dgm:cxnLst>
    <dgm:cxn modelId="{871F5B0B-6799-41F5-B049-944DC66F15C0}" srcId="{3CA4753F-95F1-4243-8E04-0124C424351C}" destId="{0372B17E-3C33-44E4-8B79-0C16272D409D}" srcOrd="4" destOrd="0" parTransId="{05E9AFD2-0998-45C2-A31D-40C9DB8C032F}" sibTransId="{AAB8F777-FCD3-4B67-857B-4EE1F78FA19D}"/>
    <dgm:cxn modelId="{9459100C-52CA-4126-98D5-DC926EECF5D5}" srcId="{3CA4753F-95F1-4243-8E04-0124C424351C}" destId="{EA8DB374-0D5D-4122-9AEC-936824DE0373}" srcOrd="5" destOrd="0" parTransId="{C3DF2A7C-61CD-4A07-B9F9-2459685C2755}" sibTransId="{20AAD711-51AE-46D6-9278-772E86EB4400}"/>
    <dgm:cxn modelId="{4B81C413-CC52-4313-AD0C-06DDB76D6A7C}" type="presOf" srcId="{20AAD711-51AE-46D6-9278-772E86EB4400}" destId="{8041E566-27B4-465A-9EA6-771AA4F7E3CD}" srcOrd="1" destOrd="0" presId="urn:microsoft.com/office/officeart/2005/8/layout/bProcess3"/>
    <dgm:cxn modelId="{E63A3E30-185B-4053-932F-6F841B7A2182}" type="presOf" srcId="{06156D84-FA66-4C33-BA46-26966FB104A2}" destId="{FF20C5CD-4B55-4419-90DA-0B2DA71D7FAD}" srcOrd="0" destOrd="0" presId="urn:microsoft.com/office/officeart/2005/8/layout/bProcess3"/>
    <dgm:cxn modelId="{41424036-F04E-4569-AF03-F8385F4FB959}" srcId="{3CA4753F-95F1-4243-8E04-0124C424351C}" destId="{1E16EDF4-6BA1-43BB-BFE5-5D71BDC91446}" srcOrd="3" destOrd="0" parTransId="{110E29B6-4B9D-41BA-90BA-3DC5F54AB0D1}" sibTransId="{03693930-FADF-46EF-8FF7-D5F813D2BAB2}"/>
    <dgm:cxn modelId="{1832B65D-C7FA-46C5-954D-BB420477282A}" type="presOf" srcId="{1E16EDF4-6BA1-43BB-BFE5-5D71BDC91446}" destId="{61F6D859-E480-4578-A66C-64C0950171AB}" srcOrd="0" destOrd="0" presId="urn:microsoft.com/office/officeart/2005/8/layout/bProcess3"/>
    <dgm:cxn modelId="{370DA967-F07F-423F-B0AF-6CADE673CF89}" type="presOf" srcId="{ABB6103F-0F80-4CA5-8637-CC8A95FBF534}" destId="{95DA8C3F-8867-4798-BA39-3CABBEC17383}" srcOrd="0" destOrd="0" presId="urn:microsoft.com/office/officeart/2005/8/layout/bProcess3"/>
    <dgm:cxn modelId="{B2057E4D-6C59-414B-AF85-FCA0CDD88855}" type="presOf" srcId="{59F56F68-64DC-45EE-A59E-E8CF483E05ED}" destId="{48310DCF-226C-49B7-9A0F-B047F14D3EE1}" srcOrd="0" destOrd="0" presId="urn:microsoft.com/office/officeart/2005/8/layout/bProcess3"/>
    <dgm:cxn modelId="{A891FB6E-5143-43FF-9BD2-C2EC629BFE31}" type="presOf" srcId="{AAB8F777-FCD3-4B67-857B-4EE1F78FA19D}" destId="{0F6794D8-356C-40BE-9B53-A5A7C17A9820}" srcOrd="1" destOrd="0" presId="urn:microsoft.com/office/officeart/2005/8/layout/bProcess3"/>
    <dgm:cxn modelId="{A9D34C73-EE5D-401A-AB94-12A570E3C93B}" srcId="{3CA4753F-95F1-4243-8E04-0124C424351C}" destId="{E589ACB5-9C30-4F3F-914D-34797E1112D8}" srcOrd="6" destOrd="0" parTransId="{58D75CEC-4D8F-4B9B-AF98-298C7A028DB3}" sibTransId="{F04C8A4C-BD83-4C82-B9E7-22D964190AD4}"/>
    <dgm:cxn modelId="{41A7BA77-5D55-4DF8-86BB-4F9A8F6DEBB4}" type="presOf" srcId="{E589ACB5-9C30-4F3F-914D-34797E1112D8}" destId="{25242170-E5BA-4194-8FB0-3C6021F5809F}" srcOrd="0" destOrd="0" presId="urn:microsoft.com/office/officeart/2005/8/layout/bProcess3"/>
    <dgm:cxn modelId="{2CC8277B-F5BE-4672-9DDE-D1D0069EB656}" type="presOf" srcId="{3CA4753F-95F1-4243-8E04-0124C424351C}" destId="{00767D74-F4F5-47A5-82C4-98EDBA7EE639}" srcOrd="0" destOrd="0" presId="urn:microsoft.com/office/officeart/2005/8/layout/bProcess3"/>
    <dgm:cxn modelId="{F8BC8780-217C-46B0-A106-1735823681C8}" type="presOf" srcId="{20AAD711-51AE-46D6-9278-772E86EB4400}" destId="{15E94F37-4EE4-402A-8EC7-7E57CB65D049}" srcOrd="0" destOrd="0" presId="urn:microsoft.com/office/officeart/2005/8/layout/bProcess3"/>
    <dgm:cxn modelId="{87D93481-B8C7-4494-86FA-4B46A21C0D48}" type="presOf" srcId="{4CB0F745-8D2E-4019-A9C0-3EDFD215977E}" destId="{0154B285-15CA-4ED0-B704-30020427FC4B}" srcOrd="1" destOrd="0" presId="urn:microsoft.com/office/officeart/2005/8/layout/bProcess3"/>
    <dgm:cxn modelId="{741BBF87-BBC0-4E47-B9F9-0D7AFCA50B34}" type="presOf" srcId="{063445B0-B269-4DAB-967A-C4D57B448CC7}" destId="{89E1E15B-D499-4F5D-8731-22D5412AE542}" srcOrd="0" destOrd="0" presId="urn:microsoft.com/office/officeart/2005/8/layout/bProcess3"/>
    <dgm:cxn modelId="{4F8E458E-5E51-4037-990A-6E08CCA4E38A}" type="presOf" srcId="{03693930-FADF-46EF-8FF7-D5F813D2BAB2}" destId="{AB3FEF89-D226-4BFD-B4F2-12575CBB4177}" srcOrd="1" destOrd="0" presId="urn:microsoft.com/office/officeart/2005/8/layout/bProcess3"/>
    <dgm:cxn modelId="{7E8BE690-5758-4312-B49F-3A94DACF2660}" srcId="{3CA4753F-95F1-4243-8E04-0124C424351C}" destId="{2B79D5CF-A14D-4DFA-95AA-F8C8F54F82DB}" srcOrd="2" destOrd="0" parTransId="{2C465217-B29C-48D7-B317-7997AE3FD0C6}" sibTransId="{063445B0-B269-4DAB-967A-C4D57B448CC7}"/>
    <dgm:cxn modelId="{83995D9B-07E9-4514-AF8B-721E6C8C5F07}" type="presOf" srcId="{EA8DB374-0D5D-4122-9AEC-936824DE0373}" destId="{99F40459-CE9E-482B-A128-F8A4C8C62BCB}" srcOrd="0" destOrd="0" presId="urn:microsoft.com/office/officeart/2005/8/layout/bProcess3"/>
    <dgm:cxn modelId="{DF13E49E-4E11-4ADA-B998-4525222DC609}" type="presOf" srcId="{063445B0-B269-4DAB-967A-C4D57B448CC7}" destId="{657B6330-8678-4CFF-9FE8-8AA4DA495F51}" srcOrd="1" destOrd="0" presId="urn:microsoft.com/office/officeart/2005/8/layout/bProcess3"/>
    <dgm:cxn modelId="{E50BDAA9-4775-4EB9-9C26-ACBF9C740279}" type="presOf" srcId="{0372B17E-3C33-44E4-8B79-0C16272D409D}" destId="{B361D440-8124-483F-9AEE-855DA36A8B9C}" srcOrd="0" destOrd="0" presId="urn:microsoft.com/office/officeart/2005/8/layout/bProcess3"/>
    <dgm:cxn modelId="{A796C8AF-61C1-4EBD-8BE4-36534274A8A7}" srcId="{3CA4753F-95F1-4243-8E04-0124C424351C}" destId="{ABB6103F-0F80-4CA5-8637-CC8A95FBF534}" srcOrd="1" destOrd="0" parTransId="{2EFED1E8-C123-4D3E-808D-39E0ED28CBD3}" sibTransId="{4CB0F745-8D2E-4019-A9C0-3EDFD215977E}"/>
    <dgm:cxn modelId="{101039C6-77AE-412A-A6B3-782953B2D935}" type="presOf" srcId="{06156D84-FA66-4C33-BA46-26966FB104A2}" destId="{54222455-EC19-4685-B0E0-CE4942BBD25D}" srcOrd="1" destOrd="0" presId="urn:microsoft.com/office/officeart/2005/8/layout/bProcess3"/>
    <dgm:cxn modelId="{441F35CD-9227-4010-946F-D3C7F0FF30A4}" srcId="{3CA4753F-95F1-4243-8E04-0124C424351C}" destId="{59F56F68-64DC-45EE-A59E-E8CF483E05ED}" srcOrd="0" destOrd="0" parTransId="{EFF8193D-53D9-468E-A3A1-990CF9AED3D6}" sibTransId="{06156D84-FA66-4C33-BA46-26966FB104A2}"/>
    <dgm:cxn modelId="{705A68D3-E1F3-4167-94B8-0FD9E4BDBB31}" type="presOf" srcId="{4CB0F745-8D2E-4019-A9C0-3EDFD215977E}" destId="{0213479A-DBC1-4B1D-95B5-4AC9E437EB1B}" srcOrd="0" destOrd="0" presId="urn:microsoft.com/office/officeart/2005/8/layout/bProcess3"/>
    <dgm:cxn modelId="{803FFEEF-C04F-4D66-B482-71C6E6D942FC}" type="presOf" srcId="{2B79D5CF-A14D-4DFA-95AA-F8C8F54F82DB}" destId="{8BC9288F-FAB3-4AD7-BE54-C74C0205A6D7}" srcOrd="0" destOrd="0" presId="urn:microsoft.com/office/officeart/2005/8/layout/bProcess3"/>
    <dgm:cxn modelId="{2E9848F0-78E9-4D03-A45B-DC3CAD50208F}" type="presOf" srcId="{03693930-FADF-46EF-8FF7-D5F813D2BAB2}" destId="{EB7CB1C7-342A-4574-9EF1-99304BB5FF27}" srcOrd="0" destOrd="0" presId="urn:microsoft.com/office/officeart/2005/8/layout/bProcess3"/>
    <dgm:cxn modelId="{2A4DAEF6-A528-4748-85B5-9ABA8C30915C}" type="presOf" srcId="{AAB8F777-FCD3-4B67-857B-4EE1F78FA19D}" destId="{40629F37-304D-43A2-B94C-82018EF7FCA2}" srcOrd="0" destOrd="0" presId="urn:microsoft.com/office/officeart/2005/8/layout/bProcess3"/>
    <dgm:cxn modelId="{AF28DA68-BCF8-444F-8917-95761099E21B}" type="presParOf" srcId="{00767D74-F4F5-47A5-82C4-98EDBA7EE639}" destId="{48310DCF-226C-49B7-9A0F-B047F14D3EE1}" srcOrd="0" destOrd="0" presId="urn:microsoft.com/office/officeart/2005/8/layout/bProcess3"/>
    <dgm:cxn modelId="{07628BDA-C2E0-4A1C-8ED3-77693B3E4690}" type="presParOf" srcId="{00767D74-F4F5-47A5-82C4-98EDBA7EE639}" destId="{FF20C5CD-4B55-4419-90DA-0B2DA71D7FAD}" srcOrd="1" destOrd="0" presId="urn:microsoft.com/office/officeart/2005/8/layout/bProcess3"/>
    <dgm:cxn modelId="{49469F5F-B622-46E5-9648-BA422B9DB4D8}" type="presParOf" srcId="{FF20C5CD-4B55-4419-90DA-0B2DA71D7FAD}" destId="{54222455-EC19-4685-B0E0-CE4942BBD25D}" srcOrd="0" destOrd="0" presId="urn:microsoft.com/office/officeart/2005/8/layout/bProcess3"/>
    <dgm:cxn modelId="{8FC1E89E-DD1A-4B0F-9EC2-7B741315F59D}" type="presParOf" srcId="{00767D74-F4F5-47A5-82C4-98EDBA7EE639}" destId="{95DA8C3F-8867-4798-BA39-3CABBEC17383}" srcOrd="2" destOrd="0" presId="urn:microsoft.com/office/officeart/2005/8/layout/bProcess3"/>
    <dgm:cxn modelId="{1336827C-E3B3-4241-BFE1-61F76500DC03}" type="presParOf" srcId="{00767D74-F4F5-47A5-82C4-98EDBA7EE639}" destId="{0213479A-DBC1-4B1D-95B5-4AC9E437EB1B}" srcOrd="3" destOrd="0" presId="urn:microsoft.com/office/officeart/2005/8/layout/bProcess3"/>
    <dgm:cxn modelId="{90CA73DD-659E-4B79-89BE-267E7E0C7D56}" type="presParOf" srcId="{0213479A-DBC1-4B1D-95B5-4AC9E437EB1B}" destId="{0154B285-15CA-4ED0-B704-30020427FC4B}" srcOrd="0" destOrd="0" presId="urn:microsoft.com/office/officeart/2005/8/layout/bProcess3"/>
    <dgm:cxn modelId="{EC46EBD3-60CE-41AC-9289-4E0B815685CA}" type="presParOf" srcId="{00767D74-F4F5-47A5-82C4-98EDBA7EE639}" destId="{8BC9288F-FAB3-4AD7-BE54-C74C0205A6D7}" srcOrd="4" destOrd="0" presId="urn:microsoft.com/office/officeart/2005/8/layout/bProcess3"/>
    <dgm:cxn modelId="{F59317DF-4DF7-4382-85DD-AA33AB85DFAD}" type="presParOf" srcId="{00767D74-F4F5-47A5-82C4-98EDBA7EE639}" destId="{89E1E15B-D499-4F5D-8731-22D5412AE542}" srcOrd="5" destOrd="0" presId="urn:microsoft.com/office/officeart/2005/8/layout/bProcess3"/>
    <dgm:cxn modelId="{0B62C63A-3EA6-4D93-BFCA-A79711B78D4E}" type="presParOf" srcId="{89E1E15B-D499-4F5D-8731-22D5412AE542}" destId="{657B6330-8678-4CFF-9FE8-8AA4DA495F51}" srcOrd="0" destOrd="0" presId="urn:microsoft.com/office/officeart/2005/8/layout/bProcess3"/>
    <dgm:cxn modelId="{77FA59F3-D414-4752-8482-AFEF2F17F955}" type="presParOf" srcId="{00767D74-F4F5-47A5-82C4-98EDBA7EE639}" destId="{61F6D859-E480-4578-A66C-64C0950171AB}" srcOrd="6" destOrd="0" presId="urn:microsoft.com/office/officeart/2005/8/layout/bProcess3"/>
    <dgm:cxn modelId="{0BDE5FAA-05B9-45DB-A9BD-E0180FDBCDEF}" type="presParOf" srcId="{00767D74-F4F5-47A5-82C4-98EDBA7EE639}" destId="{EB7CB1C7-342A-4574-9EF1-99304BB5FF27}" srcOrd="7" destOrd="0" presId="urn:microsoft.com/office/officeart/2005/8/layout/bProcess3"/>
    <dgm:cxn modelId="{18366B0E-E834-4930-8A97-8485434E938D}" type="presParOf" srcId="{EB7CB1C7-342A-4574-9EF1-99304BB5FF27}" destId="{AB3FEF89-D226-4BFD-B4F2-12575CBB4177}" srcOrd="0" destOrd="0" presId="urn:microsoft.com/office/officeart/2005/8/layout/bProcess3"/>
    <dgm:cxn modelId="{D7ED6BC2-F550-45E9-A01C-347293BFD8A3}" type="presParOf" srcId="{00767D74-F4F5-47A5-82C4-98EDBA7EE639}" destId="{B361D440-8124-483F-9AEE-855DA36A8B9C}" srcOrd="8" destOrd="0" presId="urn:microsoft.com/office/officeart/2005/8/layout/bProcess3"/>
    <dgm:cxn modelId="{244021FF-E5A0-4554-A5EB-0C13E80584BD}" type="presParOf" srcId="{00767D74-F4F5-47A5-82C4-98EDBA7EE639}" destId="{40629F37-304D-43A2-B94C-82018EF7FCA2}" srcOrd="9" destOrd="0" presId="urn:microsoft.com/office/officeart/2005/8/layout/bProcess3"/>
    <dgm:cxn modelId="{AA45C5DA-5FE9-4DA2-80C6-C08F6025A40C}" type="presParOf" srcId="{40629F37-304D-43A2-B94C-82018EF7FCA2}" destId="{0F6794D8-356C-40BE-9B53-A5A7C17A9820}" srcOrd="0" destOrd="0" presId="urn:microsoft.com/office/officeart/2005/8/layout/bProcess3"/>
    <dgm:cxn modelId="{764CCE23-4117-464E-A171-C1DD6289911D}" type="presParOf" srcId="{00767D74-F4F5-47A5-82C4-98EDBA7EE639}" destId="{99F40459-CE9E-482B-A128-F8A4C8C62BCB}" srcOrd="10" destOrd="0" presId="urn:microsoft.com/office/officeart/2005/8/layout/bProcess3"/>
    <dgm:cxn modelId="{BB2B5F21-9BA3-454C-8606-64CB7B362E67}" type="presParOf" srcId="{00767D74-F4F5-47A5-82C4-98EDBA7EE639}" destId="{15E94F37-4EE4-402A-8EC7-7E57CB65D049}" srcOrd="11" destOrd="0" presId="urn:microsoft.com/office/officeart/2005/8/layout/bProcess3"/>
    <dgm:cxn modelId="{C3A44791-B5C2-4CEE-B5B8-816372273DC1}" type="presParOf" srcId="{15E94F37-4EE4-402A-8EC7-7E57CB65D049}" destId="{8041E566-27B4-465A-9EA6-771AA4F7E3CD}" srcOrd="0" destOrd="0" presId="urn:microsoft.com/office/officeart/2005/8/layout/bProcess3"/>
    <dgm:cxn modelId="{56AF4326-0ED4-47FE-8A3A-D24ED9B39943}" type="presParOf" srcId="{00767D74-F4F5-47A5-82C4-98EDBA7EE639}" destId="{25242170-E5BA-4194-8FB0-3C6021F5809F}" srcOrd="12" destOrd="0" presId="urn:microsoft.com/office/officeart/2005/8/layout/bProcess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20C5CD-4B55-4419-90DA-0B2DA71D7FAD}">
      <dsp:nvSpPr>
        <dsp:cNvPr id="0" name=""/>
        <dsp:cNvSpPr/>
      </dsp:nvSpPr>
      <dsp:spPr>
        <a:xfrm>
          <a:off x="2717875" y="581132"/>
          <a:ext cx="449927" cy="91440"/>
        </a:xfrm>
        <a:custGeom>
          <a:avLst/>
          <a:gdLst/>
          <a:ahLst/>
          <a:cxnLst/>
          <a:rect l="0" t="0" r="0" b="0"/>
          <a:pathLst>
            <a:path>
              <a:moveTo>
                <a:pt x="0" y="45720"/>
              </a:moveTo>
              <a:lnTo>
                <a:pt x="449927"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930825" y="624449"/>
        <a:ext cx="24026" cy="4805"/>
      </dsp:txXfrm>
    </dsp:sp>
    <dsp:sp modelId="{48310DCF-226C-49B7-9A0F-B047F14D3EE1}">
      <dsp:nvSpPr>
        <dsp:cNvPr id="0" name=""/>
        <dsp:cNvSpPr/>
      </dsp:nvSpPr>
      <dsp:spPr>
        <a:xfrm>
          <a:off x="630423" y="76"/>
          <a:ext cx="2089251" cy="1253551"/>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kern="1200" dirty="0"/>
            <a:t>Convene cultural competent workgroup or task force</a:t>
          </a:r>
        </a:p>
      </dsp:txBody>
      <dsp:txXfrm>
        <a:off x="630423" y="76"/>
        <a:ext cx="2089251" cy="1253551"/>
      </dsp:txXfrm>
    </dsp:sp>
    <dsp:sp modelId="{0213479A-DBC1-4B1D-95B5-4AC9E437EB1B}">
      <dsp:nvSpPr>
        <dsp:cNvPr id="0" name=""/>
        <dsp:cNvSpPr/>
      </dsp:nvSpPr>
      <dsp:spPr>
        <a:xfrm>
          <a:off x="5287654" y="581132"/>
          <a:ext cx="449927" cy="91440"/>
        </a:xfrm>
        <a:custGeom>
          <a:avLst/>
          <a:gdLst/>
          <a:ahLst/>
          <a:cxnLst/>
          <a:rect l="0" t="0" r="0" b="0"/>
          <a:pathLst>
            <a:path>
              <a:moveTo>
                <a:pt x="0" y="45720"/>
              </a:moveTo>
              <a:lnTo>
                <a:pt x="449927"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500605" y="624449"/>
        <a:ext cx="24026" cy="4805"/>
      </dsp:txXfrm>
    </dsp:sp>
    <dsp:sp modelId="{95DA8C3F-8867-4798-BA39-3CABBEC17383}">
      <dsp:nvSpPr>
        <dsp:cNvPr id="0" name=""/>
        <dsp:cNvSpPr/>
      </dsp:nvSpPr>
      <dsp:spPr>
        <a:xfrm>
          <a:off x="3200203" y="76"/>
          <a:ext cx="2089251" cy="1253551"/>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kern="1200" dirty="0"/>
            <a:t>Determine percentage of population affected by healthcare disparities</a:t>
          </a:r>
        </a:p>
      </dsp:txBody>
      <dsp:txXfrm>
        <a:off x="3200203" y="76"/>
        <a:ext cx="2089251" cy="1253551"/>
      </dsp:txXfrm>
    </dsp:sp>
    <dsp:sp modelId="{89E1E15B-D499-4F5D-8731-22D5412AE542}">
      <dsp:nvSpPr>
        <dsp:cNvPr id="0" name=""/>
        <dsp:cNvSpPr/>
      </dsp:nvSpPr>
      <dsp:spPr>
        <a:xfrm>
          <a:off x="1675049" y="1251828"/>
          <a:ext cx="5139559" cy="449927"/>
        </a:xfrm>
        <a:custGeom>
          <a:avLst/>
          <a:gdLst/>
          <a:ahLst/>
          <a:cxnLst/>
          <a:rect l="0" t="0" r="0" b="0"/>
          <a:pathLst>
            <a:path>
              <a:moveTo>
                <a:pt x="5139559" y="0"/>
              </a:moveTo>
              <a:lnTo>
                <a:pt x="5139559" y="242063"/>
              </a:lnTo>
              <a:lnTo>
                <a:pt x="0" y="242063"/>
              </a:lnTo>
              <a:lnTo>
                <a:pt x="0" y="449927"/>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115779" y="1474389"/>
        <a:ext cx="258098" cy="4805"/>
      </dsp:txXfrm>
    </dsp:sp>
    <dsp:sp modelId="{8BC9288F-FAB3-4AD7-BE54-C74C0205A6D7}">
      <dsp:nvSpPr>
        <dsp:cNvPr id="0" name=""/>
        <dsp:cNvSpPr/>
      </dsp:nvSpPr>
      <dsp:spPr>
        <a:xfrm>
          <a:off x="5769982" y="76"/>
          <a:ext cx="2089251" cy="1253551"/>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kern="1200" dirty="0"/>
            <a:t>Conduct assessment of staff to determine developmental needs</a:t>
          </a:r>
        </a:p>
      </dsp:txBody>
      <dsp:txXfrm>
        <a:off x="5769982" y="76"/>
        <a:ext cx="2089251" cy="1253551"/>
      </dsp:txXfrm>
    </dsp:sp>
    <dsp:sp modelId="{EB7CB1C7-342A-4574-9EF1-99304BB5FF27}">
      <dsp:nvSpPr>
        <dsp:cNvPr id="0" name=""/>
        <dsp:cNvSpPr/>
      </dsp:nvSpPr>
      <dsp:spPr>
        <a:xfrm>
          <a:off x="2717875" y="2315211"/>
          <a:ext cx="449927" cy="91440"/>
        </a:xfrm>
        <a:custGeom>
          <a:avLst/>
          <a:gdLst/>
          <a:ahLst/>
          <a:cxnLst/>
          <a:rect l="0" t="0" r="0" b="0"/>
          <a:pathLst>
            <a:path>
              <a:moveTo>
                <a:pt x="0" y="45720"/>
              </a:moveTo>
              <a:lnTo>
                <a:pt x="449927"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930825" y="2358528"/>
        <a:ext cx="24026" cy="4805"/>
      </dsp:txXfrm>
    </dsp:sp>
    <dsp:sp modelId="{61F6D859-E480-4578-A66C-64C0950171AB}">
      <dsp:nvSpPr>
        <dsp:cNvPr id="0" name=""/>
        <dsp:cNvSpPr/>
      </dsp:nvSpPr>
      <dsp:spPr>
        <a:xfrm>
          <a:off x="630423" y="1734155"/>
          <a:ext cx="2089251" cy="1253551"/>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kern="1200" dirty="0"/>
            <a:t>Seek Resources</a:t>
          </a:r>
        </a:p>
      </dsp:txBody>
      <dsp:txXfrm>
        <a:off x="630423" y="1734155"/>
        <a:ext cx="2089251" cy="1253551"/>
      </dsp:txXfrm>
    </dsp:sp>
    <dsp:sp modelId="{40629F37-304D-43A2-B94C-82018EF7FCA2}">
      <dsp:nvSpPr>
        <dsp:cNvPr id="0" name=""/>
        <dsp:cNvSpPr/>
      </dsp:nvSpPr>
      <dsp:spPr>
        <a:xfrm>
          <a:off x="5287654" y="2315211"/>
          <a:ext cx="449927" cy="91440"/>
        </a:xfrm>
        <a:custGeom>
          <a:avLst/>
          <a:gdLst/>
          <a:ahLst/>
          <a:cxnLst/>
          <a:rect l="0" t="0" r="0" b="0"/>
          <a:pathLst>
            <a:path>
              <a:moveTo>
                <a:pt x="0" y="45720"/>
              </a:moveTo>
              <a:lnTo>
                <a:pt x="449927"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500605" y="2358528"/>
        <a:ext cx="24026" cy="4805"/>
      </dsp:txXfrm>
    </dsp:sp>
    <dsp:sp modelId="{B361D440-8124-483F-9AEE-855DA36A8B9C}">
      <dsp:nvSpPr>
        <dsp:cNvPr id="0" name=""/>
        <dsp:cNvSpPr/>
      </dsp:nvSpPr>
      <dsp:spPr>
        <a:xfrm>
          <a:off x="3200203" y="1734155"/>
          <a:ext cx="2089251" cy="1253551"/>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kern="1200" dirty="0"/>
            <a:t>Convene brown bag lunches to educate key staff</a:t>
          </a:r>
        </a:p>
      </dsp:txBody>
      <dsp:txXfrm>
        <a:off x="3200203" y="1734155"/>
        <a:ext cx="2089251" cy="1253551"/>
      </dsp:txXfrm>
    </dsp:sp>
    <dsp:sp modelId="{15E94F37-4EE4-402A-8EC7-7E57CB65D049}">
      <dsp:nvSpPr>
        <dsp:cNvPr id="0" name=""/>
        <dsp:cNvSpPr/>
      </dsp:nvSpPr>
      <dsp:spPr>
        <a:xfrm>
          <a:off x="1675049" y="2985907"/>
          <a:ext cx="5139559" cy="449927"/>
        </a:xfrm>
        <a:custGeom>
          <a:avLst/>
          <a:gdLst/>
          <a:ahLst/>
          <a:cxnLst/>
          <a:rect l="0" t="0" r="0" b="0"/>
          <a:pathLst>
            <a:path>
              <a:moveTo>
                <a:pt x="5139559" y="0"/>
              </a:moveTo>
              <a:lnTo>
                <a:pt x="5139559" y="242063"/>
              </a:lnTo>
              <a:lnTo>
                <a:pt x="0" y="242063"/>
              </a:lnTo>
              <a:lnTo>
                <a:pt x="0" y="449927"/>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115779" y="3208468"/>
        <a:ext cx="258098" cy="4805"/>
      </dsp:txXfrm>
    </dsp:sp>
    <dsp:sp modelId="{99F40459-CE9E-482B-A128-F8A4C8C62BCB}">
      <dsp:nvSpPr>
        <dsp:cNvPr id="0" name=""/>
        <dsp:cNvSpPr/>
      </dsp:nvSpPr>
      <dsp:spPr>
        <a:xfrm>
          <a:off x="5769982" y="1734155"/>
          <a:ext cx="2089251" cy="1253551"/>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kern="1200" dirty="0"/>
            <a:t>Build a network of helpers</a:t>
          </a:r>
        </a:p>
      </dsp:txBody>
      <dsp:txXfrm>
        <a:off x="5769982" y="1734155"/>
        <a:ext cx="2089251" cy="1253551"/>
      </dsp:txXfrm>
    </dsp:sp>
    <dsp:sp modelId="{25242170-E5BA-4194-8FB0-3C6021F5809F}">
      <dsp:nvSpPr>
        <dsp:cNvPr id="0" name=""/>
        <dsp:cNvSpPr/>
      </dsp:nvSpPr>
      <dsp:spPr>
        <a:xfrm>
          <a:off x="630423" y="3468234"/>
          <a:ext cx="2089251" cy="1253551"/>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kern="1200" dirty="0"/>
            <a:t>Network with advocacy orgs.</a:t>
          </a:r>
        </a:p>
      </dsp:txBody>
      <dsp:txXfrm>
        <a:off x="630423" y="3468234"/>
        <a:ext cx="2089251" cy="1253551"/>
      </dsp:txXfrm>
    </dsp:sp>
  </dsp:spTree>
</dsp:drawing>
</file>

<file path=ppt/diagrams/layout1.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4DDC889-1634-43A6-B265-073EEC2F655F}" type="datetimeFigureOut">
              <a:rPr lang="en-US" smtClean="0"/>
              <a:t>10/3/2018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F06C8A-9ACB-435D-B4D3-FECC5A38C752}" type="slidenum">
              <a:rPr lang="en-US" smtClean="0"/>
              <a:t>‹#›</a:t>
            </a:fld>
            <a:endParaRPr lang="en-US"/>
          </a:p>
        </p:txBody>
      </p:sp>
    </p:spTree>
    <p:extLst>
      <p:ext uri="{BB962C8B-B14F-4D97-AF65-F5344CB8AC3E}">
        <p14:creationId xmlns:p14="http://schemas.microsoft.com/office/powerpoint/2010/main" val="2274166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EF06C8A-9ACB-435D-B4D3-FECC5A38C752}" type="slidenum">
              <a:rPr lang="en-US" smtClean="0"/>
              <a:t>3</a:t>
            </a:fld>
            <a:endParaRPr lang="en-US"/>
          </a:p>
        </p:txBody>
      </p:sp>
    </p:spTree>
    <p:extLst>
      <p:ext uri="{BB962C8B-B14F-4D97-AF65-F5344CB8AC3E}">
        <p14:creationId xmlns:p14="http://schemas.microsoft.com/office/powerpoint/2010/main" val="978474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Respond to current and projected demographic changes in the United States. By 2060, over the next three decades, the U.S. Census Bureau projects significant changes in the demographic makeup of this nation’s population that characterized by age, race and ethnicity, and foreign-born status. The U.S. Census Bureau reports that between 2014 -2044, the U.S. population will become even more diverse and it is projected that the U.S. will become a plurality nation in 2044.</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Eliminate long-standing disparities in the health status of people of diverse racial, ethnic and cultural backgrounds. Nowhere are the divisions of race, ethnicity and culture more sharply drawn than in the health of the people in the United States. Despite recent progress in overall national health, there are continuing disparities in the incidence of illness and death among African Americans, Latino/Hispanic Americans, Native Americans, Asian Americans, Alaskan Natives and Pacific Islanders as compared with the U.S. population as a whole.</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Improve the quality of services and primary care outcomes. Despite similarities, fundamental differences among people arise from nationality, ethnicity and culture, as well as from family background and individual experience. These differences affect the health beliefs and behaviors of both patients and providers have of each other.</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Meet legislative, regulatory and accreditation mandates.  Title VI of the Civil Rights Act of 1964 mandates that no person in the United States shall, on ground of race, color, or national origin, be excluded from participation in, be denied the benefits of, or be subjected to discrimination under any program or activity receiving Federal financial assistance.</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Decrease the likelihood of liability/malpractice claims. Lack of awareness about cultural differences may result in liability under tort principles in several ways. For example, providers may discover that they are liable for damages as a result of treatment in the absence of informed consent. Also, health care organizations and programs face potential claims that their failure to understand health beliefs, practices and behavior on the part of providers or patients breaches professional standards of care. In some states, failure to follow instructions because they conflict with values and beliefs may raise a presumption of negligence on the part of the provider.</a:t>
            </a:r>
          </a:p>
        </p:txBody>
      </p:sp>
      <p:sp>
        <p:nvSpPr>
          <p:cNvPr id="4" name="Slide Number Placeholder 3"/>
          <p:cNvSpPr>
            <a:spLocks noGrp="1"/>
          </p:cNvSpPr>
          <p:nvPr>
            <p:ph type="sldNum" sz="quarter" idx="10"/>
          </p:nvPr>
        </p:nvSpPr>
        <p:spPr/>
        <p:txBody>
          <a:bodyPr/>
          <a:lstStyle/>
          <a:p>
            <a:fld id="{BEF06C8A-9ACB-435D-B4D3-FECC5A38C752}" type="slidenum">
              <a:rPr lang="en-US" smtClean="0"/>
              <a:t>6</a:t>
            </a:fld>
            <a:endParaRPr lang="en-US"/>
          </a:p>
        </p:txBody>
      </p:sp>
    </p:spTree>
    <p:extLst>
      <p:ext uri="{BB962C8B-B14F-4D97-AF65-F5344CB8AC3E}">
        <p14:creationId xmlns:p14="http://schemas.microsoft.com/office/powerpoint/2010/main" val="22688658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None/>
            </a:pPr>
            <a:r>
              <a:rPr lang="en-US" sz="1200" u="sng" dirty="0">
                <a:latin typeface="Arial" panose="020B0604020202020204" pitchFamily="34" charset="0"/>
                <a:cs typeface="Arial" panose="020B0604020202020204" pitchFamily="34" charset="0"/>
              </a:rPr>
              <a:t>Organizational/Systems</a:t>
            </a:r>
          </a:p>
          <a:p>
            <a:r>
              <a:rPr lang="en-US" sz="1200" dirty="0">
                <a:solidFill>
                  <a:prstClr val="black"/>
                </a:solidFill>
              </a:rPr>
              <a:t>Embracing the principles of </a:t>
            </a:r>
            <a:r>
              <a:rPr lang="en-US" sz="1200" b="1" dirty="0">
                <a:solidFill>
                  <a:prstClr val="black"/>
                </a:solidFill>
              </a:rPr>
              <a:t>equal access and non-discriminatory </a:t>
            </a:r>
            <a:r>
              <a:rPr lang="en-US" sz="1200" dirty="0">
                <a:solidFill>
                  <a:prstClr val="black"/>
                </a:solidFill>
              </a:rPr>
              <a:t>practices in service delivery.</a:t>
            </a:r>
            <a:endParaRPr lang="en-US" sz="1200" dirty="0"/>
          </a:p>
          <a:p>
            <a:r>
              <a:rPr lang="en-US" sz="1200" dirty="0"/>
              <a:t>Incorporate cultural knowledge into policy making, infrastructure and practice.</a:t>
            </a:r>
          </a:p>
          <a:p>
            <a:pPr marL="0" indent="0">
              <a:buNone/>
            </a:pPr>
            <a:endParaRPr lang="en-US" sz="1200" dirty="0">
              <a:latin typeface="Arial" panose="020B0604020202020204" pitchFamily="34" charset="0"/>
              <a:cs typeface="Arial" panose="020B0604020202020204" pitchFamily="34" charset="0"/>
            </a:endParaRPr>
          </a:p>
          <a:p>
            <a:pPr marL="0" indent="0">
              <a:buNone/>
            </a:pPr>
            <a:r>
              <a:rPr lang="en-US" sz="1200" u="sng" dirty="0">
                <a:latin typeface="Arial" panose="020B0604020202020204" pitchFamily="34" charset="0"/>
                <a:cs typeface="Arial" panose="020B0604020202020204" pitchFamily="34" charset="0"/>
              </a:rPr>
              <a:t>Practice &amp; Service Design</a:t>
            </a:r>
          </a:p>
          <a:p>
            <a:r>
              <a:rPr lang="en-US" sz="1200" dirty="0">
                <a:latin typeface="Arial" panose="020B0604020202020204" pitchFamily="34" charset="0"/>
                <a:cs typeface="Arial" panose="020B0604020202020204" pitchFamily="34" charset="0"/>
              </a:rPr>
              <a:t>Identify and understand the needs of individuals and families.</a:t>
            </a:r>
          </a:p>
          <a:p>
            <a:r>
              <a:rPr lang="en-US" sz="1200" dirty="0">
                <a:latin typeface="Arial" panose="020B0604020202020204" pitchFamily="34" charset="0"/>
                <a:cs typeface="Arial" panose="020B0604020202020204" pitchFamily="34" charset="0"/>
              </a:rPr>
              <a:t>Design and implement </a:t>
            </a:r>
            <a:r>
              <a:rPr lang="en-US" sz="1200" b="1" dirty="0">
                <a:latin typeface="Arial" panose="020B0604020202020204" pitchFamily="34" charset="0"/>
                <a:cs typeface="Arial" panose="020B0604020202020204" pitchFamily="34" charset="0"/>
              </a:rPr>
              <a:t>services</a:t>
            </a:r>
            <a:r>
              <a:rPr lang="en-US" sz="1200" dirty="0">
                <a:latin typeface="Arial" panose="020B0604020202020204" pitchFamily="34" charset="0"/>
                <a:cs typeface="Arial" panose="020B0604020202020204" pitchFamily="34" charset="0"/>
              </a:rPr>
              <a:t> that are </a:t>
            </a:r>
            <a:r>
              <a:rPr lang="en-US" sz="1200" b="1" dirty="0">
                <a:latin typeface="Arial" panose="020B0604020202020204" pitchFamily="34" charset="0"/>
                <a:cs typeface="Arial" panose="020B0604020202020204" pitchFamily="34" charset="0"/>
              </a:rPr>
              <a:t>tailored to </a:t>
            </a:r>
            <a:r>
              <a:rPr lang="en-US" sz="1200" dirty="0">
                <a:latin typeface="Arial" panose="020B0604020202020204" pitchFamily="34" charset="0"/>
                <a:cs typeface="Arial" panose="020B0604020202020204" pitchFamily="34" charset="0"/>
              </a:rPr>
              <a:t>the </a:t>
            </a:r>
            <a:r>
              <a:rPr lang="en-US" sz="1200" b="1" dirty="0">
                <a:latin typeface="Arial" panose="020B0604020202020204" pitchFamily="34" charset="0"/>
                <a:cs typeface="Arial" panose="020B0604020202020204" pitchFamily="34" charset="0"/>
              </a:rPr>
              <a:t>unique needs </a:t>
            </a:r>
            <a:r>
              <a:rPr lang="en-US" sz="1200" dirty="0">
                <a:latin typeface="Arial" panose="020B0604020202020204" pitchFamily="34" charset="0"/>
                <a:cs typeface="Arial" panose="020B0604020202020204" pitchFamily="34" charset="0"/>
              </a:rPr>
              <a:t>of individuals and communities served.</a:t>
            </a:r>
          </a:p>
          <a:p>
            <a:r>
              <a:rPr lang="en-US" sz="1200" dirty="0">
                <a:latin typeface="Arial" panose="020B0604020202020204" pitchFamily="34" charset="0"/>
                <a:cs typeface="Arial" panose="020B0604020202020204" pitchFamily="34" charset="0"/>
              </a:rPr>
              <a:t>Practice is driven in service delivery systems by </a:t>
            </a:r>
            <a:r>
              <a:rPr lang="en-US" sz="1200" b="1" dirty="0">
                <a:latin typeface="Arial" panose="020B0604020202020204" pitchFamily="34" charset="0"/>
                <a:cs typeface="Arial" panose="020B0604020202020204" pitchFamily="34" charset="0"/>
              </a:rPr>
              <a:t>client preferred choices.</a:t>
            </a:r>
          </a:p>
          <a:p>
            <a:r>
              <a:rPr lang="en-US" sz="1200" dirty="0">
                <a:latin typeface="Arial" panose="020B0604020202020204" pitchFamily="34" charset="0"/>
                <a:cs typeface="Arial" panose="020B0604020202020204" pitchFamily="34" charset="0"/>
              </a:rPr>
              <a:t>Service delivery models should </a:t>
            </a:r>
            <a:r>
              <a:rPr lang="en-US" sz="1200" b="1" dirty="0">
                <a:latin typeface="Arial" panose="020B0604020202020204" pitchFamily="34" charset="0"/>
                <a:cs typeface="Arial" panose="020B0604020202020204" pitchFamily="34" charset="0"/>
              </a:rPr>
              <a:t>recognize that mental health </a:t>
            </a:r>
            <a:r>
              <a:rPr lang="en-US" sz="1200" dirty="0">
                <a:latin typeface="Arial" panose="020B0604020202020204" pitchFamily="34" charset="0"/>
                <a:cs typeface="Arial" panose="020B0604020202020204" pitchFamily="34" charset="0"/>
              </a:rPr>
              <a:t>as </a:t>
            </a:r>
            <a:r>
              <a:rPr lang="en-US" sz="1200" b="1" dirty="0">
                <a:latin typeface="Arial" panose="020B0604020202020204" pitchFamily="34" charset="0"/>
                <a:cs typeface="Arial" panose="020B0604020202020204" pitchFamily="34" charset="0"/>
              </a:rPr>
              <a:t>an integral</a:t>
            </a:r>
            <a:r>
              <a:rPr lang="en-US" sz="1200" dirty="0">
                <a:latin typeface="Arial" panose="020B0604020202020204" pitchFamily="34" charset="0"/>
                <a:cs typeface="Arial" panose="020B0604020202020204" pitchFamily="34" charset="0"/>
              </a:rPr>
              <a:t> and inseparable </a:t>
            </a:r>
            <a:r>
              <a:rPr lang="en-US" sz="1200" b="1" dirty="0">
                <a:latin typeface="Arial" panose="020B0604020202020204" pitchFamily="34" charset="0"/>
                <a:cs typeface="Arial" panose="020B0604020202020204" pitchFamily="34" charset="0"/>
              </a:rPr>
              <a:t>aspect</a:t>
            </a:r>
            <a:r>
              <a:rPr lang="en-US" sz="1200" dirty="0">
                <a:latin typeface="Arial" panose="020B0604020202020204" pitchFamily="34" charset="0"/>
                <a:cs typeface="Arial" panose="020B0604020202020204" pitchFamily="34" charset="0"/>
              </a:rPr>
              <a:t> of primary health care.</a:t>
            </a:r>
          </a:p>
          <a:p>
            <a:endParaRPr lang="en-US" sz="1200" dirty="0">
              <a:latin typeface="Arial" panose="020B0604020202020204" pitchFamily="34" charset="0"/>
              <a:cs typeface="Arial" panose="020B0604020202020204" pitchFamily="34" charset="0"/>
            </a:endParaRPr>
          </a:p>
          <a:p>
            <a:pPr marL="0" lvl="0" indent="0">
              <a:buNone/>
            </a:pPr>
            <a:r>
              <a:rPr lang="en-US" sz="1200" u="sng" dirty="0">
                <a:latin typeface="Arial" panose="020B0604020202020204" pitchFamily="34" charset="0"/>
                <a:cs typeface="Arial" panose="020B0604020202020204" pitchFamily="34" charset="0"/>
              </a:rPr>
              <a:t>Community Engagement</a:t>
            </a:r>
          </a:p>
          <a:p>
            <a:r>
              <a:rPr lang="en-US" sz="1200" dirty="0">
                <a:solidFill>
                  <a:prstClr val="black"/>
                </a:solidFill>
              </a:rPr>
              <a:t>Communities </a:t>
            </a:r>
            <a:r>
              <a:rPr lang="en-US" sz="1200" b="1" dirty="0">
                <a:solidFill>
                  <a:prstClr val="black"/>
                </a:solidFill>
              </a:rPr>
              <a:t>determine their own needs</a:t>
            </a:r>
            <a:r>
              <a:rPr lang="en-US" sz="1200" dirty="0">
                <a:solidFill>
                  <a:prstClr val="black"/>
                </a:solidFill>
              </a:rPr>
              <a:t>, </a:t>
            </a:r>
            <a:r>
              <a:rPr lang="en-US" sz="1200" dirty="0"/>
              <a:t>extending the concept of self-determination to the community.</a:t>
            </a:r>
          </a:p>
          <a:p>
            <a:r>
              <a:rPr lang="en-US" sz="1200" dirty="0">
                <a:solidFill>
                  <a:prstClr val="black"/>
                </a:solidFill>
              </a:rPr>
              <a:t>Community members are </a:t>
            </a:r>
            <a:r>
              <a:rPr lang="en-US" sz="1200" b="1" dirty="0">
                <a:solidFill>
                  <a:prstClr val="black"/>
                </a:solidFill>
              </a:rPr>
              <a:t>full partners in decision making</a:t>
            </a:r>
            <a:r>
              <a:rPr lang="en-US" sz="1200" dirty="0">
                <a:solidFill>
                  <a:prstClr val="black"/>
                </a:solidFill>
              </a:rPr>
              <a:t>; </a:t>
            </a:r>
            <a:r>
              <a:rPr lang="en-US" sz="1200" dirty="0"/>
              <a:t>work in conjunction with natural, informal support and helping networks within culturally diverse communities (e.g. civic and advocacy associations; ethnic, social, and religious organizations; and spiritual leaders and healers).</a:t>
            </a:r>
          </a:p>
          <a:p>
            <a:r>
              <a:rPr lang="en-US" sz="1200" dirty="0"/>
              <a:t>Communities should </a:t>
            </a:r>
            <a:r>
              <a:rPr lang="en-US" sz="1200" b="1" dirty="0"/>
              <a:t>economically benefit from collaboration</a:t>
            </a:r>
            <a:r>
              <a:rPr lang="en-US" sz="1200" dirty="0"/>
              <a:t>.</a:t>
            </a:r>
          </a:p>
          <a:p>
            <a:r>
              <a:rPr lang="en-US" sz="1200" dirty="0"/>
              <a:t>Community engagement should result in the </a:t>
            </a:r>
            <a:r>
              <a:rPr lang="en-US" sz="1200" b="1" dirty="0"/>
              <a:t>reciprocal transfer of knowledge </a:t>
            </a:r>
            <a:r>
              <a:rPr lang="en-US" sz="1200" dirty="0"/>
              <a:t>and skills among all collaborators and partners.</a:t>
            </a:r>
          </a:p>
          <a:p>
            <a:pPr marL="0" lvl="0" indent="0">
              <a:buNone/>
            </a:pPr>
            <a:endParaRPr lang="en-US" sz="1200" dirty="0">
              <a:latin typeface="Arial" panose="020B0604020202020204" pitchFamily="34" charset="0"/>
              <a:cs typeface="Arial" panose="020B0604020202020204" pitchFamily="34" charset="0"/>
            </a:endParaRPr>
          </a:p>
          <a:p>
            <a:pPr marL="0" lvl="0" indent="0">
              <a:buNone/>
            </a:pPr>
            <a:r>
              <a:rPr lang="en-US" sz="1200" u="sng" dirty="0">
                <a:latin typeface="Arial" panose="020B0604020202020204" pitchFamily="34" charset="0"/>
                <a:cs typeface="Arial" panose="020B0604020202020204" pitchFamily="34" charset="0"/>
              </a:rPr>
              <a:t>Family &amp; Consumers</a:t>
            </a:r>
          </a:p>
          <a:p>
            <a:r>
              <a:rPr lang="en-US" sz="1200" dirty="0"/>
              <a:t>Awareness that family is </a:t>
            </a:r>
            <a:r>
              <a:rPr lang="en-US" sz="1200" b="1" dirty="0"/>
              <a:t>defined differently by different cultures</a:t>
            </a:r>
            <a:r>
              <a:rPr lang="en-US" sz="1200" dirty="0"/>
              <a:t>.</a:t>
            </a:r>
          </a:p>
          <a:p>
            <a:r>
              <a:rPr lang="en-US" sz="1200" dirty="0"/>
              <a:t>Family usually is the primary system of support and preferred intervention.</a:t>
            </a:r>
          </a:p>
          <a:p>
            <a:r>
              <a:rPr lang="en-US" sz="1200" b="1" dirty="0"/>
              <a:t>Ultimate decision makers for services and support </a:t>
            </a:r>
            <a:r>
              <a:rPr lang="en-US" sz="1200" dirty="0"/>
              <a:t>for their children and/or themselves.</a:t>
            </a:r>
          </a:p>
          <a:p>
            <a:endParaRPr lang="en-US" sz="1200" dirty="0">
              <a:latin typeface="Arial" panose="020B0604020202020204" pitchFamily="34" charset="0"/>
              <a:cs typeface="Arial" panose="020B0604020202020204" pitchFamily="34" charset="0"/>
            </a:endParaRPr>
          </a:p>
          <a:p>
            <a:endParaRPr lang="en-US" dirty="0"/>
          </a:p>
        </p:txBody>
      </p:sp>
      <p:sp>
        <p:nvSpPr>
          <p:cNvPr id="4" name="Slide Number Placeholder 3"/>
          <p:cNvSpPr>
            <a:spLocks noGrp="1"/>
          </p:cNvSpPr>
          <p:nvPr>
            <p:ph type="sldNum" sz="quarter" idx="10"/>
          </p:nvPr>
        </p:nvSpPr>
        <p:spPr/>
        <p:txBody>
          <a:bodyPr/>
          <a:lstStyle/>
          <a:p>
            <a:fld id="{BEF06C8A-9ACB-435D-B4D3-FECC5A38C752}" type="slidenum">
              <a:rPr lang="en-US" smtClean="0"/>
              <a:t>7</a:t>
            </a:fld>
            <a:endParaRPr lang="en-US"/>
          </a:p>
        </p:txBody>
      </p:sp>
    </p:spTree>
    <p:extLst>
      <p:ext uri="{BB962C8B-B14F-4D97-AF65-F5344CB8AC3E}">
        <p14:creationId xmlns:p14="http://schemas.microsoft.com/office/powerpoint/2010/main" val="20321064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EF06C8A-9ACB-435D-B4D3-FECC5A38C752}" type="slidenum">
              <a:rPr lang="en-US" smtClean="0"/>
              <a:t>8</a:t>
            </a:fld>
            <a:endParaRPr lang="en-US"/>
          </a:p>
        </p:txBody>
      </p:sp>
    </p:spTree>
    <p:extLst>
      <p:ext uri="{BB962C8B-B14F-4D97-AF65-F5344CB8AC3E}">
        <p14:creationId xmlns:p14="http://schemas.microsoft.com/office/powerpoint/2010/main" val="37495496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EF06C8A-9ACB-435D-B4D3-FECC5A38C752}" type="slidenum">
              <a:rPr lang="en-US" smtClean="0"/>
              <a:t>9</a:t>
            </a:fld>
            <a:endParaRPr lang="en-US"/>
          </a:p>
        </p:txBody>
      </p:sp>
    </p:spTree>
    <p:extLst>
      <p:ext uri="{BB962C8B-B14F-4D97-AF65-F5344CB8AC3E}">
        <p14:creationId xmlns:p14="http://schemas.microsoft.com/office/powerpoint/2010/main" val="34773388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latin typeface="Arial Unicode MS" panose="020B0604020202020204" pitchFamily="34" charset="-128"/>
                <a:ea typeface="Arial Unicode MS" panose="020B0604020202020204" pitchFamily="34" charset="-128"/>
                <a:cs typeface="Arial Unicode MS" panose="020B0604020202020204" pitchFamily="34" charset="-128"/>
              </a:rPr>
              <a:t>Convene a cultural competence committee, work group or task force.</a:t>
            </a:r>
          </a:p>
          <a:p>
            <a:r>
              <a:rPr lang="en-US" sz="1200" dirty="0">
                <a:latin typeface="Arial Unicode MS" panose="020B0604020202020204" pitchFamily="34" charset="-128"/>
                <a:ea typeface="Arial Unicode MS" panose="020B0604020202020204" pitchFamily="34" charset="-128"/>
                <a:cs typeface="Arial Unicode MS" panose="020B0604020202020204" pitchFamily="34" charset="-128"/>
              </a:rPr>
              <a:t>Ensure that the program's or organization's mission statement commits to cultural competence as an integral component of all of its activities.</a:t>
            </a:r>
          </a:p>
          <a:p>
            <a:r>
              <a:rPr lang="en-US" sz="1200" dirty="0">
                <a:latin typeface="Arial Unicode MS" panose="020B0604020202020204" pitchFamily="34" charset="-128"/>
                <a:ea typeface="Arial Unicode MS" panose="020B0604020202020204" pitchFamily="34" charset="-128"/>
                <a:cs typeface="Arial Unicode MS" panose="020B0604020202020204" pitchFamily="34" charset="-128"/>
              </a:rPr>
              <a:t>Determine the racially, ethnically, culturally and linguistically diverse groups within your geographic locale </a:t>
            </a:r>
          </a:p>
          <a:p>
            <a:r>
              <a:rPr lang="en-US" sz="1200" dirty="0">
                <a:latin typeface="Arial Unicode MS" panose="020B0604020202020204" pitchFamily="34" charset="-128"/>
                <a:ea typeface="Arial Unicode MS" panose="020B0604020202020204" pitchFamily="34" charset="-128"/>
                <a:cs typeface="Arial Unicode MS" panose="020B0604020202020204" pitchFamily="34" charset="-128"/>
              </a:rPr>
              <a:t>Determine what percentage of the population that resides in the geographic locale served by your program or organization is affected by the following six health disparities</a:t>
            </a:r>
          </a:p>
          <a:p>
            <a:r>
              <a:rPr lang="en-US" sz="1200" dirty="0">
                <a:latin typeface="Arial Unicode MS" panose="020B0604020202020204" pitchFamily="34" charset="-128"/>
                <a:ea typeface="Arial Unicode MS" panose="020B0604020202020204" pitchFamily="34" charset="-128"/>
                <a:cs typeface="Arial Unicode MS" panose="020B0604020202020204" pitchFamily="34" charset="-128"/>
              </a:rPr>
              <a:t>Conduct a comprehensive program or organizational cultural competence self-assessment</a:t>
            </a:r>
          </a:p>
          <a:p>
            <a:r>
              <a:rPr lang="en-US" sz="1200" dirty="0">
                <a:latin typeface="Arial Unicode MS" panose="020B0604020202020204" pitchFamily="34" charset="-128"/>
                <a:ea typeface="Arial Unicode MS" panose="020B0604020202020204" pitchFamily="34" charset="-128"/>
                <a:cs typeface="Arial Unicode MS" panose="020B0604020202020204" pitchFamily="34" charset="-128"/>
              </a:rPr>
              <a:t>Conduct an assessment of staff to determine their perceived staff development needs </a:t>
            </a:r>
          </a:p>
          <a:p>
            <a:r>
              <a:rPr lang="en-US" sz="1200" dirty="0"/>
              <a:t>Convene focus groups or use other approaches to solicit consumer input </a:t>
            </a:r>
          </a:p>
          <a:p>
            <a:r>
              <a:rPr lang="en-US" sz="1200" dirty="0"/>
              <a:t>Network and dialogue with other programs or organizations, concerned with primary and community-based health care, that have begun the journey towards developing, implementing and evaluating culturally competent service delivery systems</a:t>
            </a:r>
          </a:p>
          <a:p>
            <a:r>
              <a:rPr lang="en-US" sz="1200" dirty="0"/>
              <a:t>Seek resources from federally and privately funded technical assistance centers </a:t>
            </a:r>
          </a:p>
          <a:p>
            <a:r>
              <a:rPr lang="en-US" sz="1200" dirty="0"/>
              <a:t>Convene informal brown bag lunches or other forums to engage program or organization personnel </a:t>
            </a:r>
          </a:p>
          <a:p>
            <a:r>
              <a:rPr lang="en-US" sz="1200" dirty="0"/>
              <a:t>Identify and include budgetary expenditures</a:t>
            </a:r>
          </a:p>
          <a:p>
            <a:r>
              <a:rPr lang="en-US" sz="1200" dirty="0"/>
              <a:t>Build a network of natural helpers and other “experts” in the field</a:t>
            </a:r>
          </a:p>
          <a:p>
            <a:r>
              <a:rPr lang="en-US" sz="1200" dirty="0"/>
              <a:t>Network </a:t>
            </a:r>
            <a:r>
              <a:rPr lang="en-US" sz="1200" dirty="0" err="1"/>
              <a:t>inf</a:t>
            </a:r>
            <a:r>
              <a:rPr lang="en-US" sz="1200" dirty="0"/>
              <a:t> advocacy organizations</a:t>
            </a:r>
          </a:p>
        </p:txBody>
      </p:sp>
      <p:sp>
        <p:nvSpPr>
          <p:cNvPr id="4" name="Slide Number Placeholder 3"/>
          <p:cNvSpPr>
            <a:spLocks noGrp="1"/>
          </p:cNvSpPr>
          <p:nvPr>
            <p:ph type="sldNum" sz="quarter" idx="10"/>
          </p:nvPr>
        </p:nvSpPr>
        <p:spPr/>
        <p:txBody>
          <a:bodyPr/>
          <a:lstStyle/>
          <a:p>
            <a:fld id="{BEF06C8A-9ACB-435D-B4D3-FECC5A38C752}" type="slidenum">
              <a:rPr lang="en-US" smtClean="0"/>
              <a:t>10</a:t>
            </a:fld>
            <a:endParaRPr lang="en-US"/>
          </a:p>
        </p:txBody>
      </p:sp>
    </p:spTree>
    <p:extLst>
      <p:ext uri="{BB962C8B-B14F-4D97-AF65-F5344CB8AC3E}">
        <p14:creationId xmlns:p14="http://schemas.microsoft.com/office/powerpoint/2010/main" val="36608086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latin typeface="Arial Unicode MS" panose="020B0604020202020204" pitchFamily="34" charset="-128"/>
                <a:ea typeface="Arial Unicode MS" panose="020B0604020202020204" pitchFamily="34" charset="-128"/>
                <a:cs typeface="Arial Unicode MS" panose="020B0604020202020204" pitchFamily="34" charset="-128"/>
              </a:rPr>
              <a:t>Convene a cultural competence committee, work group or task force.</a:t>
            </a:r>
          </a:p>
          <a:p>
            <a:r>
              <a:rPr lang="en-US" sz="1200" dirty="0">
                <a:latin typeface="Arial Unicode MS" panose="020B0604020202020204" pitchFamily="34" charset="-128"/>
                <a:ea typeface="Arial Unicode MS" panose="020B0604020202020204" pitchFamily="34" charset="-128"/>
                <a:cs typeface="Arial Unicode MS" panose="020B0604020202020204" pitchFamily="34" charset="-128"/>
              </a:rPr>
              <a:t>Ensure that the program's or organization's mission statement commits to cultural competence as an integral component of all of its activities.</a:t>
            </a:r>
          </a:p>
          <a:p>
            <a:r>
              <a:rPr lang="en-US" sz="1200" dirty="0">
                <a:latin typeface="Arial Unicode MS" panose="020B0604020202020204" pitchFamily="34" charset="-128"/>
                <a:ea typeface="Arial Unicode MS" panose="020B0604020202020204" pitchFamily="34" charset="-128"/>
                <a:cs typeface="Arial Unicode MS" panose="020B0604020202020204" pitchFamily="34" charset="-128"/>
              </a:rPr>
              <a:t>Determine the racially, ethnically, culturally and linguistically diverse groups within your geographic locale </a:t>
            </a:r>
          </a:p>
          <a:p>
            <a:r>
              <a:rPr lang="en-US" sz="1200" dirty="0">
                <a:latin typeface="Arial Unicode MS" panose="020B0604020202020204" pitchFamily="34" charset="-128"/>
                <a:ea typeface="Arial Unicode MS" panose="020B0604020202020204" pitchFamily="34" charset="-128"/>
                <a:cs typeface="Arial Unicode MS" panose="020B0604020202020204" pitchFamily="34" charset="-128"/>
              </a:rPr>
              <a:t>Determine what percentage of the population that resides in the geographic locale served by your program or organization is affected by the following six health disparities</a:t>
            </a:r>
          </a:p>
          <a:p>
            <a:r>
              <a:rPr lang="en-US" sz="1200" dirty="0">
                <a:latin typeface="Arial Unicode MS" panose="020B0604020202020204" pitchFamily="34" charset="-128"/>
                <a:ea typeface="Arial Unicode MS" panose="020B0604020202020204" pitchFamily="34" charset="-128"/>
                <a:cs typeface="Arial Unicode MS" panose="020B0604020202020204" pitchFamily="34" charset="-128"/>
              </a:rPr>
              <a:t>Conduct a comprehensive program or organizational cultural competence self-assessment</a:t>
            </a:r>
          </a:p>
          <a:p>
            <a:r>
              <a:rPr lang="en-US" sz="1200" dirty="0">
                <a:latin typeface="Arial Unicode MS" panose="020B0604020202020204" pitchFamily="34" charset="-128"/>
                <a:ea typeface="Arial Unicode MS" panose="020B0604020202020204" pitchFamily="34" charset="-128"/>
                <a:cs typeface="Arial Unicode MS" panose="020B0604020202020204" pitchFamily="34" charset="-128"/>
              </a:rPr>
              <a:t>Conduct an assessment of staff to determine their perceived staff development needs </a:t>
            </a:r>
          </a:p>
          <a:p>
            <a:r>
              <a:rPr lang="en-US" sz="1200" dirty="0"/>
              <a:t>Convene focus groups or use other approaches to solicit consumer input </a:t>
            </a:r>
          </a:p>
          <a:p>
            <a:r>
              <a:rPr lang="en-US" sz="1200" dirty="0"/>
              <a:t>Network and dialogue with other programs or organizations, concerned with primary and community-based health care, that have begun the journey towards developing, implementing and evaluating culturally competent service delivery systems</a:t>
            </a:r>
          </a:p>
          <a:p>
            <a:r>
              <a:rPr lang="en-US" sz="1200" dirty="0"/>
              <a:t>Seek resources from federally and privately funded technical assistance centers </a:t>
            </a:r>
          </a:p>
          <a:p>
            <a:r>
              <a:rPr lang="en-US" sz="1200" dirty="0"/>
              <a:t>Convene informal brown bag lunches or other forums to engage program or organization personnel </a:t>
            </a:r>
          </a:p>
          <a:p>
            <a:r>
              <a:rPr lang="en-US" sz="1200" dirty="0"/>
              <a:t>Identify and include budgetary expenditures</a:t>
            </a:r>
          </a:p>
          <a:p>
            <a:r>
              <a:rPr lang="en-US" sz="1200" dirty="0"/>
              <a:t>Build a network of natural helpers and other “experts” in the field</a:t>
            </a:r>
          </a:p>
          <a:p>
            <a:r>
              <a:rPr lang="en-US" sz="1200" dirty="0"/>
              <a:t>Network </a:t>
            </a:r>
            <a:r>
              <a:rPr lang="en-US" sz="1200" dirty="0" err="1"/>
              <a:t>inf</a:t>
            </a:r>
            <a:r>
              <a:rPr lang="en-US" sz="1200" dirty="0"/>
              <a:t> advocacy organizations</a:t>
            </a:r>
          </a:p>
        </p:txBody>
      </p:sp>
      <p:sp>
        <p:nvSpPr>
          <p:cNvPr id="4" name="Slide Number Placeholder 3"/>
          <p:cNvSpPr>
            <a:spLocks noGrp="1"/>
          </p:cNvSpPr>
          <p:nvPr>
            <p:ph type="sldNum" sz="quarter" idx="10"/>
          </p:nvPr>
        </p:nvSpPr>
        <p:spPr/>
        <p:txBody>
          <a:bodyPr/>
          <a:lstStyle/>
          <a:p>
            <a:fld id="{BEF06C8A-9ACB-435D-B4D3-FECC5A38C752}" type="slidenum">
              <a:rPr lang="en-US" smtClean="0"/>
              <a:t>11</a:t>
            </a:fld>
            <a:endParaRPr lang="en-US"/>
          </a:p>
        </p:txBody>
      </p:sp>
    </p:spTree>
    <p:extLst>
      <p:ext uri="{BB962C8B-B14F-4D97-AF65-F5344CB8AC3E}">
        <p14:creationId xmlns:p14="http://schemas.microsoft.com/office/powerpoint/2010/main" val="13989768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a:latin typeface="Arial" panose="020B0604020202020204" pitchFamily="34" charset="0"/>
                <a:cs typeface="Arial" panose="020B0604020202020204" pitchFamily="34" charset="0"/>
              </a:rPr>
              <a:t>CLCHPA has 3 Factors: </a:t>
            </a:r>
            <a:r>
              <a:rPr lang="en-US" sz="1200" b="1" dirty="0"/>
              <a:t> 1:</a:t>
            </a:r>
            <a:r>
              <a:rPr lang="en-US" sz="1200" dirty="0"/>
              <a:t> Knowledge of culturally and linguistically diverse populations; </a:t>
            </a:r>
            <a:r>
              <a:rPr lang="en-US" sz="1200" b="1" dirty="0"/>
              <a:t>2:</a:t>
            </a:r>
            <a:r>
              <a:rPr lang="en-US" sz="1200" dirty="0"/>
              <a:t> Adapting practice for culturally and linguistically diverse patient populations;</a:t>
            </a:r>
          </a:p>
          <a:p>
            <a:r>
              <a:rPr lang="en-US" sz="1200" b="1" dirty="0"/>
              <a:t>Factor 3:</a:t>
            </a:r>
            <a:r>
              <a:rPr lang="en-US" sz="1200" dirty="0"/>
              <a:t> Promoting the health of culturally and linguistically diverse communities</a:t>
            </a:r>
          </a:p>
          <a:p>
            <a:endParaRPr lang="en-US" dirty="0"/>
          </a:p>
        </p:txBody>
      </p:sp>
      <p:sp>
        <p:nvSpPr>
          <p:cNvPr id="4" name="Slide Number Placeholder 3"/>
          <p:cNvSpPr>
            <a:spLocks noGrp="1"/>
          </p:cNvSpPr>
          <p:nvPr>
            <p:ph type="sldNum" sz="quarter" idx="10"/>
          </p:nvPr>
        </p:nvSpPr>
        <p:spPr/>
        <p:txBody>
          <a:bodyPr/>
          <a:lstStyle/>
          <a:p>
            <a:fld id="{BEF06C8A-9ACB-435D-B4D3-FECC5A38C752}" type="slidenum">
              <a:rPr lang="en-US" smtClean="0"/>
              <a:t>12</a:t>
            </a:fld>
            <a:endParaRPr lang="en-US"/>
          </a:p>
        </p:txBody>
      </p:sp>
    </p:spTree>
    <p:extLst>
      <p:ext uri="{BB962C8B-B14F-4D97-AF65-F5344CB8AC3E}">
        <p14:creationId xmlns:p14="http://schemas.microsoft.com/office/powerpoint/2010/main" val="25547948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EF06C8A-9ACB-435D-B4D3-FECC5A38C752}" type="slidenum">
              <a:rPr lang="en-US" smtClean="0"/>
              <a:t>13</a:t>
            </a:fld>
            <a:endParaRPr lang="en-US"/>
          </a:p>
        </p:txBody>
      </p:sp>
    </p:spTree>
    <p:extLst>
      <p:ext uri="{BB962C8B-B14F-4D97-AF65-F5344CB8AC3E}">
        <p14:creationId xmlns:p14="http://schemas.microsoft.com/office/powerpoint/2010/main" val="39595604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Slide Number Placeholder 6">
            <a:extLst>
              <a:ext uri="{FF2B5EF4-FFF2-40B4-BE49-F238E27FC236}">
                <a16:creationId xmlns:a16="http://schemas.microsoft.com/office/drawing/2014/main" id="{A798ED32-77E0-4ED3-A43A-67476155CDB7}"/>
              </a:ext>
            </a:extLst>
          </p:cNvPr>
          <p:cNvSpPr>
            <a:spLocks noGrp="1"/>
          </p:cNvSpPr>
          <p:nvPr>
            <p:ph type="sldNum" sz="quarter" idx="10"/>
          </p:nvPr>
        </p:nvSpPr>
        <p:spPr/>
        <p:txBody>
          <a:bodyPr/>
          <a:lstStyle/>
          <a:p>
            <a:fld id="{C48602F5-FA46-4288-92A4-423959D7C262}" type="slidenum">
              <a:rPr lang="en-US" smtClean="0"/>
              <a:pPr/>
              <a:t>‹#›</a:t>
            </a:fld>
            <a:endParaRPr lang="en-US" dirty="0"/>
          </a:p>
        </p:txBody>
      </p:sp>
    </p:spTree>
    <p:extLst>
      <p:ext uri="{BB962C8B-B14F-4D97-AF65-F5344CB8AC3E}">
        <p14:creationId xmlns:p14="http://schemas.microsoft.com/office/powerpoint/2010/main" val="3973536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a:extLst>
              <a:ext uri="{FF2B5EF4-FFF2-40B4-BE49-F238E27FC236}">
                <a16:creationId xmlns:a16="http://schemas.microsoft.com/office/drawing/2014/main" id="{43D8D74B-40B2-4D79-B39B-A9809D3C9B19}"/>
              </a:ext>
            </a:extLst>
          </p:cNvPr>
          <p:cNvSpPr>
            <a:spLocks noGrp="1"/>
          </p:cNvSpPr>
          <p:nvPr>
            <p:ph type="sldNum" sz="quarter" idx="10"/>
          </p:nvPr>
        </p:nvSpPr>
        <p:spPr/>
        <p:txBody>
          <a:bodyPr/>
          <a:lstStyle/>
          <a:p>
            <a:fld id="{C48602F5-FA46-4288-92A4-423959D7C262}" type="slidenum">
              <a:rPr lang="en-US" smtClean="0"/>
              <a:pPr/>
              <a:t>‹#›</a:t>
            </a:fld>
            <a:endParaRPr lang="en-US" dirty="0"/>
          </a:p>
        </p:txBody>
      </p:sp>
    </p:spTree>
    <p:extLst>
      <p:ext uri="{BB962C8B-B14F-4D97-AF65-F5344CB8AC3E}">
        <p14:creationId xmlns:p14="http://schemas.microsoft.com/office/powerpoint/2010/main" val="34920184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a:extLst>
              <a:ext uri="{FF2B5EF4-FFF2-40B4-BE49-F238E27FC236}">
                <a16:creationId xmlns:a16="http://schemas.microsoft.com/office/drawing/2014/main" id="{45C86FFF-064E-4979-8AE4-D1638455B390}"/>
              </a:ext>
            </a:extLst>
          </p:cNvPr>
          <p:cNvSpPr>
            <a:spLocks noGrp="1"/>
          </p:cNvSpPr>
          <p:nvPr>
            <p:ph type="sldNum" sz="quarter" idx="10"/>
          </p:nvPr>
        </p:nvSpPr>
        <p:spPr/>
        <p:txBody>
          <a:bodyPr/>
          <a:lstStyle/>
          <a:p>
            <a:fld id="{C48602F5-FA46-4288-92A4-423959D7C262}" type="slidenum">
              <a:rPr lang="en-US" smtClean="0"/>
              <a:pPr/>
              <a:t>‹#›</a:t>
            </a:fld>
            <a:endParaRPr lang="en-US" dirty="0"/>
          </a:p>
        </p:txBody>
      </p:sp>
    </p:spTree>
    <p:extLst>
      <p:ext uri="{BB962C8B-B14F-4D97-AF65-F5344CB8AC3E}">
        <p14:creationId xmlns:p14="http://schemas.microsoft.com/office/powerpoint/2010/main" val="15949853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643B26-9226-4FD4-BCCF-73D8EB2E7F62}"/>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692600E-FAEF-47C7-A987-CACE7F7C955F}"/>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7" name="Slide Number Placeholder 6">
            <a:extLst>
              <a:ext uri="{FF2B5EF4-FFF2-40B4-BE49-F238E27FC236}">
                <a16:creationId xmlns:a16="http://schemas.microsoft.com/office/drawing/2014/main" id="{602CE7FB-1741-4285-9091-C533897643F7}"/>
              </a:ext>
            </a:extLst>
          </p:cNvPr>
          <p:cNvSpPr>
            <a:spLocks noGrp="1"/>
          </p:cNvSpPr>
          <p:nvPr>
            <p:ph type="sldNum" sz="quarter" idx="10"/>
          </p:nvPr>
        </p:nvSpPr>
        <p:spPr/>
        <p:txBody>
          <a:bodyPr/>
          <a:lstStyle/>
          <a:p>
            <a:fld id="{F480A95F-9A74-416C-972F-F48E553C08E0}" type="slidenum">
              <a:rPr lang="en-US" smtClean="0"/>
              <a:pPr/>
              <a:t>‹#›</a:t>
            </a:fld>
            <a:endParaRPr lang="en-US" dirty="0"/>
          </a:p>
        </p:txBody>
      </p:sp>
    </p:spTree>
    <p:extLst>
      <p:ext uri="{BB962C8B-B14F-4D97-AF65-F5344CB8AC3E}">
        <p14:creationId xmlns:p14="http://schemas.microsoft.com/office/powerpoint/2010/main" val="30078719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DE3DA-DB50-4431-865B-9A4F33171CB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B59DC7D-F025-46E2-BAD9-42CEB3B9C0B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FCAD6C0B-01E5-4E2E-B786-6604915837E4}"/>
              </a:ext>
            </a:extLst>
          </p:cNvPr>
          <p:cNvSpPr>
            <a:spLocks noGrp="1"/>
          </p:cNvSpPr>
          <p:nvPr>
            <p:ph type="sldNum" sz="quarter" idx="10"/>
          </p:nvPr>
        </p:nvSpPr>
        <p:spPr/>
        <p:txBody>
          <a:bodyPr/>
          <a:lstStyle/>
          <a:p>
            <a:fld id="{F480A95F-9A74-416C-972F-F48E553C08E0}" type="slidenum">
              <a:rPr lang="en-US" smtClean="0"/>
              <a:pPr/>
              <a:t>‹#›</a:t>
            </a:fld>
            <a:endParaRPr lang="en-US" dirty="0"/>
          </a:p>
        </p:txBody>
      </p:sp>
    </p:spTree>
    <p:extLst>
      <p:ext uri="{BB962C8B-B14F-4D97-AF65-F5344CB8AC3E}">
        <p14:creationId xmlns:p14="http://schemas.microsoft.com/office/powerpoint/2010/main" val="13503740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C948A6-02A3-4226-A90C-98F170985066}"/>
              </a:ext>
            </a:extLst>
          </p:cNvPr>
          <p:cNvSpPr>
            <a:spLocks noGrp="1"/>
          </p:cNvSpPr>
          <p:nvPr>
            <p:ph type="title"/>
          </p:nvPr>
        </p:nvSpPr>
        <p:spPr>
          <a:xfrm>
            <a:off x="623888" y="1709738"/>
            <a:ext cx="7886700" cy="2852737"/>
          </a:xfrm>
        </p:spPr>
        <p:txBody>
          <a:bodyPr anchor="t">
            <a:normAutofit/>
          </a:bodyPr>
          <a:lstStyle>
            <a:lvl1pPr>
              <a:defRPr sz="4800"/>
            </a:lvl1pPr>
          </a:lstStyle>
          <a:p>
            <a:r>
              <a:rPr lang="en-US" dirty="0"/>
              <a:t>Click to edit Master title style</a:t>
            </a:r>
          </a:p>
        </p:txBody>
      </p:sp>
      <p:sp>
        <p:nvSpPr>
          <p:cNvPr id="3" name="Text Placeholder 2">
            <a:extLst>
              <a:ext uri="{FF2B5EF4-FFF2-40B4-BE49-F238E27FC236}">
                <a16:creationId xmlns:a16="http://schemas.microsoft.com/office/drawing/2014/main" id="{7F7D1CA7-78BE-4E3E-8F96-273F0226F7D1}"/>
              </a:ext>
            </a:extLst>
          </p:cNvPr>
          <p:cNvSpPr>
            <a:spLocks noGrp="1"/>
          </p:cNvSpPr>
          <p:nvPr>
            <p:ph type="body" idx="1"/>
          </p:nvPr>
        </p:nvSpPr>
        <p:spPr>
          <a:xfrm>
            <a:off x="623888" y="4589463"/>
            <a:ext cx="7886700" cy="1500187"/>
          </a:xfrm>
        </p:spPr>
        <p:txBody>
          <a:bodyPr>
            <a:normAutofit/>
          </a:bodyPr>
          <a:lstStyle>
            <a:lvl1pPr marL="0" indent="0" algn="ctr">
              <a:buNone/>
              <a:defRPr sz="32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7" name="Slide Number Placeholder 6">
            <a:extLst>
              <a:ext uri="{FF2B5EF4-FFF2-40B4-BE49-F238E27FC236}">
                <a16:creationId xmlns:a16="http://schemas.microsoft.com/office/drawing/2014/main" id="{219B76F8-83D9-47EB-8759-749D843684AD}"/>
              </a:ext>
            </a:extLst>
          </p:cNvPr>
          <p:cNvSpPr>
            <a:spLocks noGrp="1"/>
          </p:cNvSpPr>
          <p:nvPr>
            <p:ph type="sldNum" sz="quarter" idx="10"/>
          </p:nvPr>
        </p:nvSpPr>
        <p:spPr/>
        <p:txBody>
          <a:bodyPr/>
          <a:lstStyle/>
          <a:p>
            <a:fld id="{F480A95F-9A74-416C-972F-F48E553C08E0}" type="slidenum">
              <a:rPr lang="en-US" smtClean="0"/>
              <a:pPr/>
              <a:t>‹#›</a:t>
            </a:fld>
            <a:endParaRPr lang="en-US" dirty="0"/>
          </a:p>
        </p:txBody>
      </p:sp>
    </p:spTree>
    <p:extLst>
      <p:ext uri="{BB962C8B-B14F-4D97-AF65-F5344CB8AC3E}">
        <p14:creationId xmlns:p14="http://schemas.microsoft.com/office/powerpoint/2010/main" val="40723151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0A1F4B-BBAF-46F0-8645-BE584248D38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885E95E-6098-4BBE-92CE-495B9DB44D4C}"/>
              </a:ext>
            </a:extLst>
          </p:cNvPr>
          <p:cNvSpPr>
            <a:spLocks noGrp="1"/>
          </p:cNvSpPr>
          <p:nvPr>
            <p:ph sz="half" idx="1"/>
          </p:nvPr>
        </p:nvSpPr>
        <p:spPr>
          <a:xfrm>
            <a:off x="628650" y="1825625"/>
            <a:ext cx="38671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3F075A8-D834-4C6D-ABA2-C43DFC9DD3D3}"/>
              </a:ext>
            </a:extLst>
          </p:cNvPr>
          <p:cNvSpPr>
            <a:spLocks noGrp="1"/>
          </p:cNvSpPr>
          <p:nvPr>
            <p:ph sz="half" idx="2"/>
          </p:nvPr>
        </p:nvSpPr>
        <p:spPr>
          <a:xfrm>
            <a:off x="4648200" y="1825625"/>
            <a:ext cx="38671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1CB4525-FE99-46D7-B4BB-67D3D0D0925B}"/>
              </a:ext>
            </a:extLst>
          </p:cNvPr>
          <p:cNvSpPr>
            <a:spLocks noGrp="1"/>
          </p:cNvSpPr>
          <p:nvPr>
            <p:ph type="dt" sz="half" idx="10"/>
          </p:nvPr>
        </p:nvSpPr>
        <p:spPr>
          <a:xfrm>
            <a:off x="628650" y="6356350"/>
            <a:ext cx="2057400" cy="365125"/>
          </a:xfrm>
          <a:prstGeom prst="rect">
            <a:avLst/>
          </a:prstGeom>
        </p:spPr>
        <p:txBody>
          <a:bodyPr/>
          <a:lstStyle/>
          <a:p>
            <a:fld id="{04C313E6-7A1D-4B94-8AFD-E7AC97736D7E}" type="datetimeFigureOut">
              <a:rPr lang="en-US" smtClean="0"/>
              <a:t>10/3/2018</a:t>
            </a:fld>
            <a:endParaRPr lang="en-US"/>
          </a:p>
        </p:txBody>
      </p:sp>
      <p:sp>
        <p:nvSpPr>
          <p:cNvPr id="6" name="Footer Placeholder 5">
            <a:extLst>
              <a:ext uri="{FF2B5EF4-FFF2-40B4-BE49-F238E27FC236}">
                <a16:creationId xmlns:a16="http://schemas.microsoft.com/office/drawing/2014/main" id="{35324440-5AF0-4D17-A018-BF02FA93B039}"/>
              </a:ext>
            </a:extLst>
          </p:cNvPr>
          <p:cNvSpPr>
            <a:spLocks noGrp="1"/>
          </p:cNvSpPr>
          <p:nvPr>
            <p:ph type="ftr" sz="quarter" idx="11"/>
          </p:nvPr>
        </p:nvSpPr>
        <p:spPr>
          <a:xfrm>
            <a:off x="3028950" y="6356350"/>
            <a:ext cx="30861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527DDA6D-BE16-4A55-B36B-ADD2411A6C75}"/>
              </a:ext>
            </a:extLst>
          </p:cNvPr>
          <p:cNvSpPr>
            <a:spLocks noGrp="1"/>
          </p:cNvSpPr>
          <p:nvPr>
            <p:ph type="sldNum" sz="quarter" idx="12"/>
          </p:nvPr>
        </p:nvSpPr>
        <p:spPr/>
        <p:txBody>
          <a:bodyPr/>
          <a:lstStyle/>
          <a:p>
            <a:fld id="{F480A95F-9A74-416C-972F-F48E553C08E0}" type="slidenum">
              <a:rPr lang="en-US" smtClean="0"/>
              <a:t>‹#›</a:t>
            </a:fld>
            <a:endParaRPr lang="en-US"/>
          </a:p>
        </p:txBody>
      </p:sp>
    </p:spTree>
    <p:extLst>
      <p:ext uri="{BB962C8B-B14F-4D97-AF65-F5344CB8AC3E}">
        <p14:creationId xmlns:p14="http://schemas.microsoft.com/office/powerpoint/2010/main" val="17349717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0783F-D501-45DE-A227-BADDA0FF844E}"/>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71983F7-8276-4E71-962F-E0A84DFAD760}"/>
              </a:ext>
            </a:extLst>
          </p:cNvPr>
          <p:cNvSpPr>
            <a:spLocks noGrp="1"/>
          </p:cNvSpPr>
          <p:nvPr>
            <p:ph type="body" idx="1"/>
          </p:nvPr>
        </p:nvSpPr>
        <p:spPr>
          <a:xfrm>
            <a:off x="630238" y="1681163"/>
            <a:ext cx="3868737" cy="823912"/>
          </a:xfrm>
        </p:spPr>
        <p:txBody>
          <a:bodyPr anchor="t">
            <a:normAutofit/>
          </a:bodyPr>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a:t>
            </a:r>
          </a:p>
        </p:txBody>
      </p:sp>
      <p:sp>
        <p:nvSpPr>
          <p:cNvPr id="4" name="Content Placeholder 3">
            <a:extLst>
              <a:ext uri="{FF2B5EF4-FFF2-40B4-BE49-F238E27FC236}">
                <a16:creationId xmlns:a16="http://schemas.microsoft.com/office/drawing/2014/main" id="{7E357F6E-FF0F-4E6D-AD1B-D2C631C5CDDE}"/>
              </a:ext>
            </a:extLst>
          </p:cNvPr>
          <p:cNvSpPr>
            <a:spLocks noGrp="1"/>
          </p:cNvSpPr>
          <p:nvPr>
            <p:ph sz="half" idx="2"/>
          </p:nvPr>
        </p:nvSpPr>
        <p:spPr>
          <a:xfrm>
            <a:off x="630238" y="2505075"/>
            <a:ext cx="3868737" cy="36845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26B912C0-E314-4994-B8CD-D7D5C8FA5198}"/>
              </a:ext>
            </a:extLst>
          </p:cNvPr>
          <p:cNvSpPr>
            <a:spLocks noGrp="1"/>
          </p:cNvSpPr>
          <p:nvPr>
            <p:ph type="body" sz="quarter" idx="3"/>
          </p:nvPr>
        </p:nvSpPr>
        <p:spPr>
          <a:xfrm>
            <a:off x="4629150" y="1681163"/>
            <a:ext cx="3887788" cy="823912"/>
          </a:xfrm>
        </p:spPr>
        <p:txBody>
          <a:bodyPr anchor="t">
            <a:normAutofit/>
          </a:bodyPr>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a:t>
            </a:r>
          </a:p>
        </p:txBody>
      </p:sp>
      <p:sp>
        <p:nvSpPr>
          <p:cNvPr id="6" name="Content Placeholder 5">
            <a:extLst>
              <a:ext uri="{FF2B5EF4-FFF2-40B4-BE49-F238E27FC236}">
                <a16:creationId xmlns:a16="http://schemas.microsoft.com/office/drawing/2014/main" id="{5F2216F1-2C83-403F-9B83-E6131B952606}"/>
              </a:ext>
            </a:extLst>
          </p:cNvPr>
          <p:cNvSpPr>
            <a:spLocks noGrp="1"/>
          </p:cNvSpPr>
          <p:nvPr>
            <p:ph sz="quarter" idx="4"/>
          </p:nvPr>
        </p:nvSpPr>
        <p:spPr>
          <a:xfrm>
            <a:off x="4629150" y="2505075"/>
            <a:ext cx="3887788" cy="36845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98FE06EE-7543-43E6-9485-CA005C2AAEE5}"/>
              </a:ext>
            </a:extLst>
          </p:cNvPr>
          <p:cNvSpPr>
            <a:spLocks noGrp="1"/>
          </p:cNvSpPr>
          <p:nvPr>
            <p:ph type="sldNum" sz="quarter" idx="10"/>
          </p:nvPr>
        </p:nvSpPr>
        <p:spPr/>
        <p:txBody>
          <a:bodyPr/>
          <a:lstStyle/>
          <a:p>
            <a:fld id="{F480A95F-9A74-416C-972F-F48E553C08E0}" type="slidenum">
              <a:rPr lang="en-US" smtClean="0"/>
              <a:pPr/>
              <a:t>‹#›</a:t>
            </a:fld>
            <a:endParaRPr lang="en-US" dirty="0"/>
          </a:p>
        </p:txBody>
      </p:sp>
    </p:spTree>
    <p:extLst>
      <p:ext uri="{BB962C8B-B14F-4D97-AF65-F5344CB8AC3E}">
        <p14:creationId xmlns:p14="http://schemas.microsoft.com/office/powerpoint/2010/main" val="13875049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9093C6-B790-4F79-9060-58DF2BE3F318}"/>
              </a:ext>
            </a:extLst>
          </p:cNvPr>
          <p:cNvSpPr>
            <a:spLocks noGrp="1"/>
          </p:cNvSpPr>
          <p:nvPr>
            <p:ph type="title"/>
          </p:nvPr>
        </p:nvSpPr>
        <p:spPr/>
        <p:txBody>
          <a:bodyPr>
            <a:noAutofit/>
          </a:bodyPr>
          <a:lstStyle>
            <a:lvl1pPr>
              <a:defRPr sz="4800"/>
            </a:lvl1pPr>
          </a:lstStyle>
          <a:p>
            <a:r>
              <a:rPr lang="en-US" dirty="0"/>
              <a:t>Click to edit Master title style</a:t>
            </a:r>
          </a:p>
        </p:txBody>
      </p:sp>
      <p:sp>
        <p:nvSpPr>
          <p:cNvPr id="6" name="Slide Number Placeholder 5">
            <a:extLst>
              <a:ext uri="{FF2B5EF4-FFF2-40B4-BE49-F238E27FC236}">
                <a16:creationId xmlns:a16="http://schemas.microsoft.com/office/drawing/2014/main" id="{1217E7AD-1730-470B-9681-E34731AD8A8A}"/>
              </a:ext>
            </a:extLst>
          </p:cNvPr>
          <p:cNvSpPr>
            <a:spLocks noGrp="1"/>
          </p:cNvSpPr>
          <p:nvPr>
            <p:ph type="sldNum" sz="quarter" idx="10"/>
          </p:nvPr>
        </p:nvSpPr>
        <p:spPr/>
        <p:txBody>
          <a:bodyPr/>
          <a:lstStyle/>
          <a:p>
            <a:fld id="{F480A95F-9A74-416C-972F-F48E553C08E0}" type="slidenum">
              <a:rPr lang="en-US" smtClean="0"/>
              <a:pPr/>
              <a:t>‹#›</a:t>
            </a:fld>
            <a:endParaRPr lang="en-US" dirty="0"/>
          </a:p>
        </p:txBody>
      </p:sp>
    </p:spTree>
    <p:extLst>
      <p:ext uri="{BB962C8B-B14F-4D97-AF65-F5344CB8AC3E}">
        <p14:creationId xmlns:p14="http://schemas.microsoft.com/office/powerpoint/2010/main" val="23063382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D8F8FE85-F291-4593-AEC7-35208D3905B2}"/>
              </a:ext>
            </a:extLst>
          </p:cNvPr>
          <p:cNvSpPr>
            <a:spLocks noGrp="1"/>
          </p:cNvSpPr>
          <p:nvPr>
            <p:ph type="sldNum" sz="quarter" idx="10"/>
          </p:nvPr>
        </p:nvSpPr>
        <p:spPr/>
        <p:txBody>
          <a:bodyPr/>
          <a:lstStyle/>
          <a:p>
            <a:fld id="{F480A95F-9A74-416C-972F-F48E553C08E0}" type="slidenum">
              <a:rPr lang="en-US" smtClean="0"/>
              <a:pPr/>
              <a:t>‹#›</a:t>
            </a:fld>
            <a:endParaRPr lang="en-US" dirty="0"/>
          </a:p>
        </p:txBody>
      </p:sp>
    </p:spTree>
    <p:extLst>
      <p:ext uri="{BB962C8B-B14F-4D97-AF65-F5344CB8AC3E}">
        <p14:creationId xmlns:p14="http://schemas.microsoft.com/office/powerpoint/2010/main" val="15486916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78E81E-BA27-4298-BE37-0F15D7220FEA}"/>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8FD03B2-5CBD-4770-9CAE-50EA0F5A8275}"/>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DF34AF3-EF4E-4E78-B181-76405AC2468B}"/>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Slide Number Placeholder 7">
            <a:extLst>
              <a:ext uri="{FF2B5EF4-FFF2-40B4-BE49-F238E27FC236}">
                <a16:creationId xmlns:a16="http://schemas.microsoft.com/office/drawing/2014/main" id="{DB048F51-EDB0-48C1-A847-75B464E132D0}"/>
              </a:ext>
            </a:extLst>
          </p:cNvPr>
          <p:cNvSpPr>
            <a:spLocks noGrp="1"/>
          </p:cNvSpPr>
          <p:nvPr>
            <p:ph type="sldNum" sz="quarter" idx="10"/>
          </p:nvPr>
        </p:nvSpPr>
        <p:spPr/>
        <p:txBody>
          <a:bodyPr/>
          <a:lstStyle/>
          <a:p>
            <a:fld id="{F480A95F-9A74-416C-972F-F48E553C08E0}" type="slidenum">
              <a:rPr lang="en-US" smtClean="0"/>
              <a:pPr/>
              <a:t>‹#›</a:t>
            </a:fld>
            <a:endParaRPr lang="en-US" dirty="0"/>
          </a:p>
        </p:txBody>
      </p:sp>
    </p:spTree>
    <p:extLst>
      <p:ext uri="{BB962C8B-B14F-4D97-AF65-F5344CB8AC3E}">
        <p14:creationId xmlns:p14="http://schemas.microsoft.com/office/powerpoint/2010/main" val="4447786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chor="t">
            <a:noAutofit/>
          </a:bodyPr>
          <a:lstStyle>
            <a:lvl1pPr algn="ctr">
              <a:defRPr sz="4800">
                <a:solidFill>
                  <a:schemeClr val="tx1"/>
                </a:solidFill>
              </a:defRPr>
            </a:lvl1pPr>
          </a:lstStyle>
          <a:p>
            <a:r>
              <a:rPr kumimoji="0" lang="en-US" sz="3200" b="0" i="0" u="none" strike="noStrike" kern="1200" cap="none" spc="0" normalizeH="0" baseline="0" noProof="0" dirty="0">
                <a:ln>
                  <a:noFill/>
                </a:ln>
                <a:solidFill>
                  <a:srgbClr val="444444"/>
                </a:solidFill>
                <a:effectLst/>
                <a:uLnTx/>
                <a:uFillTx/>
                <a:latin typeface="Arial" panose="020B0604020202020204" pitchFamily="34" charset="0"/>
                <a:ea typeface="+mj-ea"/>
                <a:cs typeface="Arial" panose="020B0604020202020204" pitchFamily="34" charset="0"/>
              </a:rPr>
              <a:t>Title style, Arial, size 32-48</a:t>
            </a:r>
            <a:endParaRPr lang="en-US" dirty="0"/>
          </a:p>
        </p:txBody>
      </p:sp>
      <p:sp>
        <p:nvSpPr>
          <p:cNvPr id="3" name="Content Placeholder 2"/>
          <p:cNvSpPr>
            <a:spLocks noGrp="1"/>
          </p:cNvSpPr>
          <p:nvPr>
            <p:ph idx="1" hasCustomPrompt="1"/>
          </p:nvPr>
        </p:nvSpPr>
        <p:spPr>
          <a:xfrm>
            <a:off x="628650" y="1825625"/>
            <a:ext cx="7886700" cy="4306234"/>
          </a:xfrm>
        </p:spPr>
        <p:txBody>
          <a:bodyPr>
            <a:noAutofit/>
          </a:bodyPr>
          <a:lstStyle>
            <a:lvl1pPr marL="171450" marR="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sz="3200">
                <a:solidFill>
                  <a:schemeClr val="tx1"/>
                </a:solidFill>
              </a:defRPr>
            </a:lvl1pPr>
            <a:lvl2pPr marL="514350" indent="0">
              <a:lnSpc>
                <a:spcPct val="100000"/>
              </a:lnSpc>
              <a:spcBef>
                <a:spcPts val="0"/>
              </a:spcBef>
              <a:buFont typeface="Arial" panose="020B0604020202020204" pitchFamily="34" charset="0"/>
              <a:buNone/>
              <a:defRPr sz="1800">
                <a:solidFill>
                  <a:schemeClr val="tx1"/>
                </a:solidFill>
              </a:defRPr>
            </a:lvl2pPr>
          </a:lstStyle>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444444"/>
                </a:solidFill>
                <a:effectLst/>
                <a:uLnTx/>
                <a:uFillTx/>
                <a:latin typeface="Arial" panose="020B0604020202020204" pitchFamily="34" charset="0"/>
                <a:ea typeface="+mn-ea"/>
                <a:cs typeface="Arial" panose="020B0604020202020204" pitchFamily="34" charset="0"/>
              </a:rPr>
              <a:t>Body text style, Arial, size 18-32</a:t>
            </a:r>
          </a:p>
          <a:p>
            <a:pPr marL="685800" marR="0" lvl="1"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444444"/>
                </a:solidFill>
                <a:effectLst/>
                <a:uLnTx/>
                <a:uFillTx/>
                <a:latin typeface="Arial" panose="020B0604020202020204" pitchFamily="34" charset="0"/>
                <a:ea typeface="+mn-ea"/>
                <a:cs typeface="Arial" panose="020B0604020202020204" pitchFamily="34" charset="0"/>
              </a:rPr>
              <a:t>Second Level</a:t>
            </a:r>
            <a:endParaRPr kumimoji="0" lang="en-US" sz="2100" b="0" i="0" u="none" strike="noStrike" kern="1200" cap="none" spc="0" normalizeH="0" baseline="0" noProof="0" dirty="0">
              <a:ln>
                <a:noFill/>
              </a:ln>
              <a:solidFill>
                <a:srgbClr val="444444"/>
              </a:solidFill>
              <a:effectLst/>
              <a:uLnTx/>
              <a:uFillTx/>
              <a:latin typeface="Arial" panose="020B0604020202020204" pitchFamily="34" charset="0"/>
              <a:ea typeface="+mn-ea"/>
              <a:cs typeface="Arial" panose="020B0604020202020204" pitchFamily="34" charset="0"/>
            </a:endParaRPr>
          </a:p>
          <a:p>
            <a:pPr marL="514350" marR="0" lvl="1"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endParaRPr kumimoji="0" lang="en-US" sz="2100" b="0" i="0" u="none" strike="noStrike" kern="1200" cap="none" spc="0" normalizeH="0" baseline="0" noProof="0" dirty="0">
              <a:ln>
                <a:noFill/>
              </a:ln>
              <a:solidFill>
                <a:srgbClr val="444444"/>
              </a:solidFill>
              <a:effectLst/>
              <a:uLnTx/>
              <a:uFillTx/>
              <a:latin typeface="Arial" panose="020B0604020202020204" pitchFamily="34" charset="0"/>
              <a:ea typeface="+mn-ea"/>
              <a:cs typeface="Arial" panose="020B0604020202020204" pitchFamily="34" charset="0"/>
            </a:endParaRPr>
          </a:p>
          <a:p>
            <a:pPr marL="685800" marR="0" lvl="1"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endParaRPr kumimoji="0" lang="en-US" sz="2100" b="0" i="0" u="none" strike="noStrike" kern="1200" cap="none" spc="0" normalizeH="0" baseline="0" noProof="0" dirty="0">
              <a:ln>
                <a:noFill/>
              </a:ln>
              <a:solidFill>
                <a:srgbClr val="444444"/>
              </a:solidFill>
              <a:effectLst/>
              <a:uLnTx/>
              <a:uFillTx/>
              <a:latin typeface="Arial" panose="020B0604020202020204" pitchFamily="34" charset="0"/>
              <a:ea typeface="+mn-ea"/>
              <a:cs typeface="Arial" panose="020B0604020202020204" pitchFamily="34" charset="0"/>
            </a:endParaRPr>
          </a:p>
        </p:txBody>
      </p:sp>
      <p:sp>
        <p:nvSpPr>
          <p:cNvPr id="10" name="Slide Number Placeholder 9">
            <a:extLst>
              <a:ext uri="{FF2B5EF4-FFF2-40B4-BE49-F238E27FC236}">
                <a16:creationId xmlns:a16="http://schemas.microsoft.com/office/drawing/2014/main" id="{A5D3A360-2B35-4E47-BE73-0A64DCF6D6DF}"/>
              </a:ext>
            </a:extLst>
          </p:cNvPr>
          <p:cNvSpPr>
            <a:spLocks noGrp="1"/>
          </p:cNvSpPr>
          <p:nvPr>
            <p:ph type="sldNum" sz="quarter" idx="10"/>
          </p:nvPr>
        </p:nvSpPr>
        <p:spPr>
          <a:xfrm>
            <a:off x="628650" y="6397960"/>
            <a:ext cx="414842" cy="365125"/>
          </a:xfrm>
        </p:spPr>
        <p:txBody>
          <a:bodyPr/>
          <a:lstStyle>
            <a:lvl1pPr>
              <a:defRPr sz="1200">
                <a:solidFill>
                  <a:schemeClr val="bg1"/>
                </a:solidFill>
              </a:defRPr>
            </a:lvl1pPr>
          </a:lstStyle>
          <a:p>
            <a:fld id="{C48602F5-FA46-4288-92A4-423959D7C262}" type="slidenum">
              <a:rPr lang="en-US" smtClean="0"/>
              <a:pPr/>
              <a:t>‹#›</a:t>
            </a:fld>
            <a:endParaRPr lang="en-US" dirty="0"/>
          </a:p>
        </p:txBody>
      </p:sp>
    </p:spTree>
    <p:extLst>
      <p:ext uri="{BB962C8B-B14F-4D97-AF65-F5344CB8AC3E}">
        <p14:creationId xmlns:p14="http://schemas.microsoft.com/office/powerpoint/2010/main" val="112960300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B0D1A-7175-4A53-A4FA-8C811BD3D1A6}"/>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5C791C4-B047-42F6-9A71-1BC9B053698A}"/>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0A65FC7-5A04-4213-A81D-9544563AF34F}"/>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Slide Number Placeholder 7">
            <a:extLst>
              <a:ext uri="{FF2B5EF4-FFF2-40B4-BE49-F238E27FC236}">
                <a16:creationId xmlns:a16="http://schemas.microsoft.com/office/drawing/2014/main" id="{C1BA4E5B-7B47-429D-80B4-FE15642F9ED4}"/>
              </a:ext>
            </a:extLst>
          </p:cNvPr>
          <p:cNvSpPr>
            <a:spLocks noGrp="1"/>
          </p:cNvSpPr>
          <p:nvPr>
            <p:ph type="sldNum" sz="quarter" idx="10"/>
          </p:nvPr>
        </p:nvSpPr>
        <p:spPr/>
        <p:txBody>
          <a:bodyPr/>
          <a:lstStyle/>
          <a:p>
            <a:fld id="{F480A95F-9A74-416C-972F-F48E553C08E0}" type="slidenum">
              <a:rPr lang="en-US" smtClean="0"/>
              <a:pPr/>
              <a:t>‹#›</a:t>
            </a:fld>
            <a:endParaRPr lang="en-US" dirty="0"/>
          </a:p>
        </p:txBody>
      </p:sp>
    </p:spTree>
    <p:extLst>
      <p:ext uri="{BB962C8B-B14F-4D97-AF65-F5344CB8AC3E}">
        <p14:creationId xmlns:p14="http://schemas.microsoft.com/office/powerpoint/2010/main" val="20825720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F87027-35EF-49E8-85C9-D80D43B56A2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3FE2587-41D1-4F00-9BF2-1E17AF3D56C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86F63EFA-AC66-4536-A02E-94EA07B0721E}"/>
              </a:ext>
            </a:extLst>
          </p:cNvPr>
          <p:cNvSpPr>
            <a:spLocks noGrp="1"/>
          </p:cNvSpPr>
          <p:nvPr>
            <p:ph type="sldNum" sz="quarter" idx="10"/>
          </p:nvPr>
        </p:nvSpPr>
        <p:spPr/>
        <p:txBody>
          <a:bodyPr/>
          <a:lstStyle/>
          <a:p>
            <a:fld id="{F480A95F-9A74-416C-972F-F48E553C08E0}" type="slidenum">
              <a:rPr lang="en-US" smtClean="0"/>
              <a:pPr/>
              <a:t>‹#›</a:t>
            </a:fld>
            <a:endParaRPr lang="en-US" dirty="0"/>
          </a:p>
        </p:txBody>
      </p:sp>
    </p:spTree>
    <p:extLst>
      <p:ext uri="{BB962C8B-B14F-4D97-AF65-F5344CB8AC3E}">
        <p14:creationId xmlns:p14="http://schemas.microsoft.com/office/powerpoint/2010/main" val="207685211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210E154-50FB-49D0-81B6-C8467B5DA65E}"/>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EBBD178-E6B9-4C2D-A61A-2214E568DA3F}"/>
              </a:ext>
            </a:extLst>
          </p:cNvPr>
          <p:cNvSpPr>
            <a:spLocks noGrp="1"/>
          </p:cNvSpPr>
          <p:nvPr>
            <p:ph type="body" orient="vert" idx="1"/>
          </p:nvPr>
        </p:nvSpPr>
        <p:spPr>
          <a:xfrm>
            <a:off x="628650" y="365125"/>
            <a:ext cx="57626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5BA2F9C3-0533-4674-B7EE-D15D0C3059E0}"/>
              </a:ext>
            </a:extLst>
          </p:cNvPr>
          <p:cNvSpPr>
            <a:spLocks noGrp="1"/>
          </p:cNvSpPr>
          <p:nvPr>
            <p:ph type="sldNum" sz="quarter" idx="10"/>
          </p:nvPr>
        </p:nvSpPr>
        <p:spPr/>
        <p:txBody>
          <a:bodyPr/>
          <a:lstStyle/>
          <a:p>
            <a:fld id="{F480A95F-9A74-416C-972F-F48E553C08E0}" type="slidenum">
              <a:rPr lang="en-US" smtClean="0"/>
              <a:pPr/>
              <a:t>‹#›</a:t>
            </a:fld>
            <a:endParaRPr lang="en-US" dirty="0"/>
          </a:p>
        </p:txBody>
      </p:sp>
    </p:spTree>
    <p:extLst>
      <p:ext uri="{BB962C8B-B14F-4D97-AF65-F5344CB8AC3E}">
        <p14:creationId xmlns:p14="http://schemas.microsoft.com/office/powerpoint/2010/main" val="3545626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Slide Number Placeholder 6">
            <a:extLst>
              <a:ext uri="{FF2B5EF4-FFF2-40B4-BE49-F238E27FC236}">
                <a16:creationId xmlns:a16="http://schemas.microsoft.com/office/drawing/2014/main" id="{6C37B173-1BCA-4FF7-956B-0BC3B673BDFE}"/>
              </a:ext>
            </a:extLst>
          </p:cNvPr>
          <p:cNvSpPr>
            <a:spLocks noGrp="1"/>
          </p:cNvSpPr>
          <p:nvPr>
            <p:ph type="sldNum" sz="quarter" idx="10"/>
          </p:nvPr>
        </p:nvSpPr>
        <p:spPr/>
        <p:txBody>
          <a:bodyPr/>
          <a:lstStyle/>
          <a:p>
            <a:fld id="{C48602F5-FA46-4288-92A4-423959D7C262}" type="slidenum">
              <a:rPr lang="en-US" smtClean="0"/>
              <a:pPr/>
              <a:t>‹#›</a:t>
            </a:fld>
            <a:endParaRPr lang="en-US" dirty="0"/>
          </a:p>
        </p:txBody>
      </p:sp>
    </p:spTree>
    <p:extLst>
      <p:ext uri="{BB962C8B-B14F-4D97-AF65-F5344CB8AC3E}">
        <p14:creationId xmlns:p14="http://schemas.microsoft.com/office/powerpoint/2010/main" val="29483334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Slide Number Placeholder 7">
            <a:extLst>
              <a:ext uri="{FF2B5EF4-FFF2-40B4-BE49-F238E27FC236}">
                <a16:creationId xmlns:a16="http://schemas.microsoft.com/office/drawing/2014/main" id="{7F37CCC1-B1FF-4D15-BA54-ECE7355F9D6C}"/>
              </a:ext>
            </a:extLst>
          </p:cNvPr>
          <p:cNvSpPr>
            <a:spLocks noGrp="1"/>
          </p:cNvSpPr>
          <p:nvPr>
            <p:ph type="sldNum" sz="quarter" idx="10"/>
          </p:nvPr>
        </p:nvSpPr>
        <p:spPr/>
        <p:txBody>
          <a:bodyPr/>
          <a:lstStyle/>
          <a:p>
            <a:fld id="{C48602F5-FA46-4288-92A4-423959D7C262}" type="slidenum">
              <a:rPr lang="en-US" smtClean="0"/>
              <a:pPr/>
              <a:t>‹#›</a:t>
            </a:fld>
            <a:endParaRPr lang="en-US" dirty="0"/>
          </a:p>
        </p:txBody>
      </p:sp>
    </p:spTree>
    <p:extLst>
      <p:ext uri="{BB962C8B-B14F-4D97-AF65-F5344CB8AC3E}">
        <p14:creationId xmlns:p14="http://schemas.microsoft.com/office/powerpoint/2010/main" val="20891033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Slide Number Placeholder 9">
            <a:extLst>
              <a:ext uri="{FF2B5EF4-FFF2-40B4-BE49-F238E27FC236}">
                <a16:creationId xmlns:a16="http://schemas.microsoft.com/office/drawing/2014/main" id="{90101411-5E98-4944-932E-6E25BBE6D01B}"/>
              </a:ext>
            </a:extLst>
          </p:cNvPr>
          <p:cNvSpPr>
            <a:spLocks noGrp="1"/>
          </p:cNvSpPr>
          <p:nvPr>
            <p:ph type="sldNum" sz="quarter" idx="10"/>
          </p:nvPr>
        </p:nvSpPr>
        <p:spPr/>
        <p:txBody>
          <a:bodyPr/>
          <a:lstStyle/>
          <a:p>
            <a:fld id="{C48602F5-FA46-4288-92A4-423959D7C262}" type="slidenum">
              <a:rPr lang="en-US" smtClean="0"/>
              <a:pPr/>
              <a:t>‹#›</a:t>
            </a:fld>
            <a:endParaRPr lang="en-US" dirty="0"/>
          </a:p>
        </p:txBody>
      </p:sp>
    </p:spTree>
    <p:extLst>
      <p:ext uri="{BB962C8B-B14F-4D97-AF65-F5344CB8AC3E}">
        <p14:creationId xmlns:p14="http://schemas.microsoft.com/office/powerpoint/2010/main" val="2892939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BFFF1987-5DF7-41E1-A771-17B0FEEFA3C0}"/>
              </a:ext>
            </a:extLst>
          </p:cNvPr>
          <p:cNvSpPr>
            <a:spLocks noGrp="1"/>
          </p:cNvSpPr>
          <p:nvPr>
            <p:ph type="sldNum" sz="quarter" idx="10"/>
          </p:nvPr>
        </p:nvSpPr>
        <p:spPr/>
        <p:txBody>
          <a:bodyPr/>
          <a:lstStyle/>
          <a:p>
            <a:fld id="{C48602F5-FA46-4288-92A4-423959D7C262}" type="slidenum">
              <a:rPr lang="en-US" smtClean="0"/>
              <a:pPr/>
              <a:t>‹#›</a:t>
            </a:fld>
            <a:endParaRPr lang="en-US" dirty="0"/>
          </a:p>
        </p:txBody>
      </p:sp>
    </p:spTree>
    <p:extLst>
      <p:ext uri="{BB962C8B-B14F-4D97-AF65-F5344CB8AC3E}">
        <p14:creationId xmlns:p14="http://schemas.microsoft.com/office/powerpoint/2010/main" val="18986916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04C64EE1-394F-486F-8993-1CFCCC80C02D}"/>
              </a:ext>
            </a:extLst>
          </p:cNvPr>
          <p:cNvSpPr>
            <a:spLocks noGrp="1"/>
          </p:cNvSpPr>
          <p:nvPr>
            <p:ph type="sldNum" sz="quarter" idx="10"/>
          </p:nvPr>
        </p:nvSpPr>
        <p:spPr/>
        <p:txBody>
          <a:bodyPr/>
          <a:lstStyle/>
          <a:p>
            <a:fld id="{C48602F5-FA46-4288-92A4-423959D7C262}" type="slidenum">
              <a:rPr lang="en-US" smtClean="0"/>
              <a:pPr/>
              <a:t>‹#›</a:t>
            </a:fld>
            <a:endParaRPr lang="en-US" dirty="0"/>
          </a:p>
        </p:txBody>
      </p:sp>
    </p:spTree>
    <p:extLst>
      <p:ext uri="{BB962C8B-B14F-4D97-AF65-F5344CB8AC3E}">
        <p14:creationId xmlns:p14="http://schemas.microsoft.com/office/powerpoint/2010/main" val="14500494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Slide Number Placeholder 7">
            <a:extLst>
              <a:ext uri="{FF2B5EF4-FFF2-40B4-BE49-F238E27FC236}">
                <a16:creationId xmlns:a16="http://schemas.microsoft.com/office/drawing/2014/main" id="{4D156685-1C9E-4F9B-B88E-E42246A70846}"/>
              </a:ext>
            </a:extLst>
          </p:cNvPr>
          <p:cNvSpPr>
            <a:spLocks noGrp="1"/>
          </p:cNvSpPr>
          <p:nvPr>
            <p:ph type="sldNum" sz="quarter" idx="10"/>
          </p:nvPr>
        </p:nvSpPr>
        <p:spPr/>
        <p:txBody>
          <a:bodyPr/>
          <a:lstStyle/>
          <a:p>
            <a:fld id="{C48602F5-FA46-4288-92A4-423959D7C262}" type="slidenum">
              <a:rPr lang="en-US" smtClean="0"/>
              <a:pPr/>
              <a:t>‹#›</a:t>
            </a:fld>
            <a:endParaRPr lang="en-US" dirty="0"/>
          </a:p>
        </p:txBody>
      </p:sp>
    </p:spTree>
    <p:extLst>
      <p:ext uri="{BB962C8B-B14F-4D97-AF65-F5344CB8AC3E}">
        <p14:creationId xmlns:p14="http://schemas.microsoft.com/office/powerpoint/2010/main" val="28570265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Slide Number Placeholder 7">
            <a:extLst>
              <a:ext uri="{FF2B5EF4-FFF2-40B4-BE49-F238E27FC236}">
                <a16:creationId xmlns:a16="http://schemas.microsoft.com/office/drawing/2014/main" id="{6A0D42B7-D45A-4ED6-AF25-C38E90FEDD9B}"/>
              </a:ext>
            </a:extLst>
          </p:cNvPr>
          <p:cNvSpPr>
            <a:spLocks noGrp="1"/>
          </p:cNvSpPr>
          <p:nvPr>
            <p:ph type="sldNum" sz="quarter" idx="10"/>
          </p:nvPr>
        </p:nvSpPr>
        <p:spPr/>
        <p:txBody>
          <a:bodyPr/>
          <a:lstStyle/>
          <a:p>
            <a:fld id="{C48602F5-FA46-4288-92A4-423959D7C262}" type="slidenum">
              <a:rPr lang="en-US" smtClean="0"/>
              <a:pPr/>
              <a:t>‹#›</a:t>
            </a:fld>
            <a:endParaRPr lang="en-US" dirty="0"/>
          </a:p>
        </p:txBody>
      </p:sp>
    </p:spTree>
    <p:extLst>
      <p:ext uri="{BB962C8B-B14F-4D97-AF65-F5344CB8AC3E}">
        <p14:creationId xmlns:p14="http://schemas.microsoft.com/office/powerpoint/2010/main" val="30741765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628650" y="6406813"/>
            <a:ext cx="425599" cy="365125"/>
          </a:xfrm>
          <a:prstGeom prst="rect">
            <a:avLst/>
          </a:prstGeom>
        </p:spPr>
        <p:txBody>
          <a:bodyPr vert="horz" lIns="91440" tIns="45720" rIns="91440" bIns="45720" rtlCol="0" anchor="ctr"/>
          <a:lstStyle>
            <a:lvl1pPr algn="r">
              <a:defRPr sz="1200">
                <a:solidFill>
                  <a:schemeClr val="bg1"/>
                </a:solidFill>
              </a:defRPr>
            </a:lvl1pPr>
          </a:lstStyle>
          <a:p>
            <a:fld id="{C48602F5-FA46-4288-92A4-423959D7C262}" type="slidenum">
              <a:rPr lang="en-US" smtClean="0"/>
              <a:pPr/>
              <a:t>‹#›</a:t>
            </a:fld>
            <a:endParaRPr lang="en-US" dirty="0"/>
          </a:p>
        </p:txBody>
      </p:sp>
    </p:spTree>
    <p:extLst>
      <p:ext uri="{BB962C8B-B14F-4D97-AF65-F5344CB8AC3E}">
        <p14:creationId xmlns:p14="http://schemas.microsoft.com/office/powerpoint/2010/main" val="30581456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446D87A-8CA8-4193-9E66-3DF718282C6B}"/>
              </a:ext>
            </a:extLst>
          </p:cNvPr>
          <p:cNvSpPr>
            <a:spLocks noGrp="1"/>
          </p:cNvSpPr>
          <p:nvPr>
            <p:ph type="title"/>
          </p:nvPr>
        </p:nvSpPr>
        <p:spPr>
          <a:xfrm>
            <a:off x="628650" y="365125"/>
            <a:ext cx="7886700" cy="1325563"/>
          </a:xfrm>
          <a:prstGeom prst="rect">
            <a:avLst/>
          </a:prstGeom>
        </p:spPr>
        <p:txBody>
          <a:bodyPr vert="horz" lIns="91440" tIns="45720" rIns="91440" bIns="45720" rtlCol="0" anchor="t">
            <a:normAutofit/>
          </a:bodyPr>
          <a:lstStyle/>
          <a:p>
            <a:r>
              <a:rPr kumimoji="0" lang="en-US" sz="4400" b="0" i="0" u="none" strike="noStrike" kern="1200" cap="none" spc="0" normalizeH="0" baseline="0" noProof="0" dirty="0">
                <a:ln>
                  <a:noFill/>
                </a:ln>
                <a:solidFill>
                  <a:srgbClr val="444444"/>
                </a:solidFill>
                <a:effectLst/>
                <a:uLnTx/>
                <a:uFillTx/>
                <a:latin typeface="Arial" panose="020B0604020202020204" pitchFamily="34" charset="0"/>
                <a:ea typeface="+mj-ea"/>
                <a:cs typeface="Arial" panose="020B0604020202020204" pitchFamily="34" charset="0"/>
              </a:rPr>
              <a:t>Title style, Arial, size 32-48</a:t>
            </a:r>
            <a:endParaRPr lang="en-US" dirty="0"/>
          </a:p>
        </p:txBody>
      </p:sp>
      <p:sp>
        <p:nvSpPr>
          <p:cNvPr id="3" name="Text Placeholder 2">
            <a:extLst>
              <a:ext uri="{FF2B5EF4-FFF2-40B4-BE49-F238E27FC236}">
                <a16:creationId xmlns:a16="http://schemas.microsoft.com/office/drawing/2014/main" id="{EFB1735E-CDE1-41CA-A30C-3CB17300FE71}"/>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Edit Master text styles</a:t>
            </a:r>
          </a:p>
        </p:txBody>
      </p:sp>
      <p:sp>
        <p:nvSpPr>
          <p:cNvPr id="6" name="Slide Number Placeholder 5">
            <a:extLst>
              <a:ext uri="{FF2B5EF4-FFF2-40B4-BE49-F238E27FC236}">
                <a16:creationId xmlns:a16="http://schemas.microsoft.com/office/drawing/2014/main" id="{183157CD-4472-4C64-8878-D3C801E21889}"/>
              </a:ext>
            </a:extLst>
          </p:cNvPr>
          <p:cNvSpPr>
            <a:spLocks noGrp="1"/>
          </p:cNvSpPr>
          <p:nvPr>
            <p:ph type="sldNum" sz="quarter" idx="4"/>
          </p:nvPr>
        </p:nvSpPr>
        <p:spPr>
          <a:xfrm>
            <a:off x="628650" y="6400801"/>
            <a:ext cx="425599" cy="365760"/>
          </a:xfrm>
          <a:prstGeom prst="rect">
            <a:avLst/>
          </a:prstGeom>
        </p:spPr>
        <p:txBody>
          <a:bodyPr vert="horz" lIns="91440" tIns="45720" rIns="91440" bIns="45720" rtlCol="0" anchor="ctr"/>
          <a:lstStyle>
            <a:lvl1pPr algn="r">
              <a:defRPr sz="1200">
                <a:solidFill>
                  <a:schemeClr val="bg1"/>
                </a:solidFill>
              </a:defRPr>
            </a:lvl1pPr>
          </a:lstStyle>
          <a:p>
            <a:fld id="{F480A95F-9A74-416C-972F-F48E553C08E0}" type="slidenum">
              <a:rPr lang="en-US" smtClean="0"/>
              <a:pPr/>
              <a:t>‹#›</a:t>
            </a:fld>
            <a:endParaRPr lang="en-US" dirty="0"/>
          </a:p>
        </p:txBody>
      </p:sp>
    </p:spTree>
    <p:extLst>
      <p:ext uri="{BB962C8B-B14F-4D97-AF65-F5344CB8AC3E}">
        <p14:creationId xmlns:p14="http://schemas.microsoft.com/office/powerpoint/2010/main" val="9773152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png"/><Relationship Id="rId7" Type="http://schemas.openxmlformats.org/officeDocument/2006/relationships/diagramColors" Target="../diagrams/colors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E4B4AE-5D74-4FB9-866D-ACC65C5064C7}"/>
              </a:ext>
            </a:extLst>
          </p:cNvPr>
          <p:cNvSpPr>
            <a:spLocks noGrp="1"/>
          </p:cNvSpPr>
          <p:nvPr>
            <p:ph type="ctrTitle"/>
          </p:nvPr>
        </p:nvSpPr>
        <p:spPr>
          <a:xfrm>
            <a:off x="685800" y="1770478"/>
            <a:ext cx="7772400" cy="1262742"/>
          </a:xfrm>
        </p:spPr>
        <p:txBody>
          <a:bodyPr anchor="t">
            <a:noAutofit/>
          </a:bodyPr>
          <a:lstStyle/>
          <a:p>
            <a:pPr>
              <a:lnSpc>
                <a:spcPct val="100000"/>
              </a:lnSpc>
            </a:pPr>
            <a:r>
              <a:rPr lang="en-US" sz="4000" dirty="0">
                <a:solidFill>
                  <a:prstClr val="white"/>
                </a:solidFill>
                <a:latin typeface="Arial" panose="020B0604020202020204" pitchFamily="34" charset="0"/>
                <a:cs typeface="Arial" panose="020B0604020202020204" pitchFamily="34" charset="0"/>
              </a:rPr>
              <a:t>Building Cultural Competence &amp; Proficiency</a:t>
            </a:r>
            <a:endParaRPr lang="en-US" sz="4000"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8B94B2DD-F228-4521-8F1C-B38D2E0CF7BF}"/>
              </a:ext>
            </a:extLst>
          </p:cNvPr>
          <p:cNvSpPr>
            <a:spLocks noGrp="1"/>
          </p:cNvSpPr>
          <p:nvPr>
            <p:ph type="subTitle" idx="1"/>
          </p:nvPr>
        </p:nvSpPr>
        <p:spPr>
          <a:xfrm>
            <a:off x="1143000" y="2100943"/>
            <a:ext cx="6858000" cy="859971"/>
          </a:xfrm>
        </p:spPr>
        <p:txBody>
          <a:bodyPr>
            <a:noAutofit/>
          </a:bodyPr>
          <a:lstStyle/>
          <a:p>
            <a:pPr lvl="0" defTabSz="685800">
              <a:spcBef>
                <a:spcPts val="750"/>
              </a:spcBef>
            </a:pPr>
            <a:endParaRPr lang="en-US" dirty="0">
              <a:solidFill>
                <a:prstClr val="black"/>
              </a:solidFill>
              <a:latin typeface="Arial" panose="020B0604020202020204"/>
            </a:endParaRPr>
          </a:p>
          <a:p>
            <a:endParaRPr lang="en-US" dirty="0"/>
          </a:p>
        </p:txBody>
      </p:sp>
      <p:sp>
        <p:nvSpPr>
          <p:cNvPr id="4" name="Subtitle 4">
            <a:extLst>
              <a:ext uri="{FF2B5EF4-FFF2-40B4-BE49-F238E27FC236}">
                <a16:creationId xmlns:a16="http://schemas.microsoft.com/office/drawing/2014/main" id="{772D3D29-D36E-4CC0-A5DB-2911DA6F2A65}"/>
              </a:ext>
            </a:extLst>
          </p:cNvPr>
          <p:cNvSpPr txBox="1">
            <a:spLocks/>
          </p:cNvSpPr>
          <p:nvPr/>
        </p:nvSpPr>
        <p:spPr>
          <a:xfrm>
            <a:off x="1143000" y="4680284"/>
            <a:ext cx="6858000" cy="577516"/>
          </a:xfrm>
          <a:prstGeom prst="rect">
            <a:avLst/>
          </a:prstGeom>
        </p:spPr>
        <p:txBody>
          <a:bodyPr vert="horz" lIns="91440" tIns="45720" rIns="91440" bIns="45720" rtlCol="0" anchor="b">
            <a:normAutofit/>
          </a:bodyPr>
          <a:lstStyle>
            <a:lvl1pPr marL="0" indent="0" algn="ctr" defTabSz="914400" rtl="0" eaLnBrk="1" latinLnBrk="0" hangingPunct="1">
              <a:lnSpc>
                <a:spcPct val="10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10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10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10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10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1400" dirty="0">
                <a:solidFill>
                  <a:schemeClr val="bg1"/>
                </a:solidFill>
              </a:rPr>
              <a:t>For more information, contact the Center for Diversity and Health Equity at </a:t>
            </a:r>
            <a:r>
              <a:rPr lang="en-US" sz="1400" dirty="0" err="1">
                <a:solidFill>
                  <a:schemeClr val="bg1"/>
                </a:solidFill>
              </a:rPr>
              <a:t>healthequity</a:t>
            </a:r>
            <a:r>
              <a:rPr lang="en-US" sz="1400" dirty="0">
                <a:solidFill>
                  <a:schemeClr val="bg1"/>
                </a:solidFill>
              </a:rPr>
              <a:t> @aafp.org</a:t>
            </a:r>
          </a:p>
        </p:txBody>
      </p:sp>
    </p:spTree>
    <p:extLst>
      <p:ext uri="{BB962C8B-B14F-4D97-AF65-F5344CB8AC3E}">
        <p14:creationId xmlns:p14="http://schemas.microsoft.com/office/powerpoint/2010/main" val="34243254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700D6-4FB7-4ECE-AE90-2D556328F982}"/>
              </a:ext>
            </a:extLst>
          </p:cNvPr>
          <p:cNvSpPr>
            <a:spLocks noGrp="1"/>
          </p:cNvSpPr>
          <p:nvPr>
            <p:ph type="title"/>
          </p:nvPr>
        </p:nvSpPr>
        <p:spPr>
          <a:xfrm>
            <a:off x="628650" y="365127"/>
            <a:ext cx="7886700" cy="649942"/>
          </a:xfrm>
        </p:spPr>
        <p:txBody>
          <a:bodyPr anchor="t">
            <a:normAutofit/>
          </a:bodyPr>
          <a:lstStyle/>
          <a:p>
            <a:pPr algn="ctr"/>
            <a:r>
              <a:rPr lang="en-US" sz="3600" dirty="0">
                <a:solidFill>
                  <a:schemeClr val="tx1"/>
                </a:solidFill>
              </a:rPr>
              <a:t>Cultural Proficiency in Primary Care</a:t>
            </a:r>
          </a:p>
        </p:txBody>
      </p:sp>
      <p:sp>
        <p:nvSpPr>
          <p:cNvPr id="3" name="Content Placeholder 2">
            <a:extLst>
              <a:ext uri="{FF2B5EF4-FFF2-40B4-BE49-F238E27FC236}">
                <a16:creationId xmlns:a16="http://schemas.microsoft.com/office/drawing/2014/main" id="{A9C8CF24-B8C0-4F3F-A326-14F26FF3CD5E}"/>
              </a:ext>
            </a:extLst>
          </p:cNvPr>
          <p:cNvSpPr>
            <a:spLocks noGrp="1"/>
          </p:cNvSpPr>
          <p:nvPr>
            <p:ph idx="1"/>
          </p:nvPr>
        </p:nvSpPr>
        <p:spPr>
          <a:xfrm>
            <a:off x="453006" y="1015068"/>
            <a:ext cx="8062344" cy="4567049"/>
          </a:xfrm>
        </p:spPr>
        <p:txBody>
          <a:bodyPr/>
          <a:lstStyle/>
          <a:p>
            <a:pPr marL="0" indent="0">
              <a:buNone/>
            </a:pPr>
            <a:endParaRPr lang="en-US" sz="2800" dirty="0"/>
          </a:p>
          <a:p>
            <a:pPr marL="0" lvl="0" indent="0">
              <a:buNone/>
            </a:pPr>
            <a:endParaRPr lang="en-US" sz="28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9B1184AE-2C8A-49E2-ABB6-6F51C70640D2}"/>
              </a:ext>
            </a:extLst>
          </p:cNvPr>
          <p:cNvSpPr>
            <a:spLocks noGrp="1"/>
          </p:cNvSpPr>
          <p:nvPr>
            <p:ph type="sldNum" sz="quarter" idx="10"/>
          </p:nvPr>
        </p:nvSpPr>
        <p:spPr/>
        <p:txBody>
          <a:bodyPr/>
          <a:lstStyle/>
          <a:p>
            <a:fld id="{C48602F5-FA46-4288-92A4-423959D7C262}" type="slidenum">
              <a:rPr lang="en-US" smtClean="0"/>
              <a:pPr/>
              <a:t>10</a:t>
            </a:fld>
            <a:endParaRPr lang="en-US" dirty="0"/>
          </a:p>
        </p:txBody>
      </p:sp>
      <p:sp>
        <p:nvSpPr>
          <p:cNvPr id="6" name="TextBox 5">
            <a:extLst>
              <a:ext uri="{FF2B5EF4-FFF2-40B4-BE49-F238E27FC236}">
                <a16:creationId xmlns:a16="http://schemas.microsoft.com/office/drawing/2014/main" id="{C4C91973-6011-4E6F-9D31-B16BE2DD6103}"/>
              </a:ext>
            </a:extLst>
          </p:cNvPr>
          <p:cNvSpPr txBox="1"/>
          <p:nvPr/>
        </p:nvSpPr>
        <p:spPr>
          <a:xfrm>
            <a:off x="867222" y="1447368"/>
            <a:ext cx="6976788" cy="3539430"/>
          </a:xfrm>
          <a:prstGeom prst="rect">
            <a:avLst/>
          </a:prstGeom>
          <a:noFill/>
        </p:spPr>
        <p:txBody>
          <a:bodyPr wrap="square" rtlCol="0">
            <a:spAutoFit/>
          </a:bodyPr>
          <a:lstStyle/>
          <a:p>
            <a:r>
              <a:rPr lang="en-US" sz="2800" dirty="0"/>
              <a:t>What can you do to improve the cultural proficiency in your organization?</a:t>
            </a:r>
          </a:p>
          <a:p>
            <a:endParaRPr lang="en-US" sz="2400" dirty="0"/>
          </a:p>
          <a:p>
            <a:pPr marL="342900" indent="-342900">
              <a:buFont typeface="Arial" panose="020B0604020202020204" pitchFamily="34" charset="0"/>
              <a:buChar char="•"/>
            </a:pPr>
            <a:r>
              <a:rPr lang="en-US" sz="2400" dirty="0">
                <a:latin typeface="Arial Unicode MS" panose="020B0604020202020204" pitchFamily="34" charset="-128"/>
                <a:ea typeface="Arial Unicode MS" panose="020B0604020202020204" pitchFamily="34" charset="-128"/>
                <a:cs typeface="Arial Unicode MS" panose="020B0604020202020204" pitchFamily="34" charset="-128"/>
              </a:rPr>
              <a:t>Identify challenges or existing needs in  your community</a:t>
            </a:r>
          </a:p>
          <a:p>
            <a:pPr marL="342900" indent="-342900">
              <a:buFont typeface="Arial" panose="020B0604020202020204" pitchFamily="34" charset="0"/>
              <a:buChar char="•"/>
            </a:pPr>
            <a:r>
              <a:rPr lang="en-US" sz="2400" dirty="0">
                <a:latin typeface="Arial Unicode MS" panose="020B0604020202020204" pitchFamily="34" charset="-128"/>
                <a:ea typeface="Arial Unicode MS" panose="020B0604020202020204" pitchFamily="34" charset="-128"/>
                <a:cs typeface="Arial Unicode MS" panose="020B0604020202020204" pitchFamily="34" charset="-128"/>
              </a:rPr>
              <a:t>Brainstorm solutions</a:t>
            </a:r>
          </a:p>
          <a:p>
            <a:pPr marL="342900" indent="-342900">
              <a:buFont typeface="Arial" panose="020B0604020202020204" pitchFamily="34" charset="0"/>
              <a:buChar char="•"/>
            </a:pPr>
            <a:r>
              <a:rPr lang="en-US" sz="2400" dirty="0">
                <a:latin typeface="Arial Unicode MS" panose="020B0604020202020204" pitchFamily="34" charset="-128"/>
                <a:ea typeface="Arial Unicode MS" panose="020B0604020202020204" pitchFamily="34" charset="-128"/>
                <a:cs typeface="Arial Unicode MS" panose="020B0604020202020204" pitchFamily="34" charset="-128"/>
              </a:rPr>
              <a:t>Determine needed resources</a:t>
            </a:r>
          </a:p>
          <a:p>
            <a:pPr marL="342900" indent="-342900">
              <a:buFont typeface="Arial" panose="020B0604020202020204" pitchFamily="34" charset="0"/>
              <a:buChar char="•"/>
            </a:pPr>
            <a:r>
              <a:rPr lang="en-US" sz="2400" dirty="0">
                <a:latin typeface="Arial Unicode MS" panose="020B0604020202020204" pitchFamily="34" charset="-128"/>
                <a:ea typeface="Arial Unicode MS" panose="020B0604020202020204" pitchFamily="34" charset="-128"/>
                <a:cs typeface="Arial Unicode MS" panose="020B0604020202020204" pitchFamily="34" charset="-128"/>
              </a:rPr>
              <a:t>Take your first step</a:t>
            </a:r>
          </a:p>
          <a:p>
            <a:pPr marL="342900" indent="-342900">
              <a:buFont typeface="Arial" panose="020B0604020202020204" pitchFamily="34" charset="0"/>
              <a:buChar char="•"/>
            </a:pPr>
            <a:endParaRPr lang="en-US" sz="24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7438644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700D6-4FB7-4ECE-AE90-2D556328F982}"/>
              </a:ext>
            </a:extLst>
          </p:cNvPr>
          <p:cNvSpPr>
            <a:spLocks noGrp="1"/>
          </p:cNvSpPr>
          <p:nvPr>
            <p:ph type="title"/>
          </p:nvPr>
        </p:nvSpPr>
        <p:spPr>
          <a:xfrm>
            <a:off x="628650" y="365127"/>
            <a:ext cx="7886700" cy="649942"/>
          </a:xfrm>
        </p:spPr>
        <p:txBody>
          <a:bodyPr anchor="t">
            <a:normAutofit/>
          </a:bodyPr>
          <a:lstStyle/>
          <a:p>
            <a:pPr algn="ctr"/>
            <a:r>
              <a:rPr lang="en-US" sz="3600" dirty="0">
                <a:solidFill>
                  <a:schemeClr val="tx1"/>
                </a:solidFill>
              </a:rPr>
              <a:t>Cultural Proficiency in Primary Care</a:t>
            </a:r>
          </a:p>
        </p:txBody>
      </p:sp>
      <p:sp>
        <p:nvSpPr>
          <p:cNvPr id="3" name="Content Placeholder 2">
            <a:extLst>
              <a:ext uri="{FF2B5EF4-FFF2-40B4-BE49-F238E27FC236}">
                <a16:creationId xmlns:a16="http://schemas.microsoft.com/office/drawing/2014/main" id="{A9C8CF24-B8C0-4F3F-A326-14F26FF3CD5E}"/>
              </a:ext>
            </a:extLst>
          </p:cNvPr>
          <p:cNvSpPr>
            <a:spLocks noGrp="1"/>
          </p:cNvSpPr>
          <p:nvPr>
            <p:ph idx="1"/>
          </p:nvPr>
        </p:nvSpPr>
        <p:spPr>
          <a:xfrm>
            <a:off x="453006" y="1015068"/>
            <a:ext cx="8062344" cy="4567049"/>
          </a:xfrm>
        </p:spPr>
        <p:txBody>
          <a:bodyPr/>
          <a:lstStyle/>
          <a:p>
            <a:pPr marL="0" indent="0">
              <a:buNone/>
            </a:pPr>
            <a:endParaRPr lang="en-US" sz="2800" dirty="0"/>
          </a:p>
          <a:p>
            <a:pPr marL="0" lvl="0" indent="0">
              <a:buNone/>
            </a:pPr>
            <a:endParaRPr lang="en-US" sz="28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9B1184AE-2C8A-49E2-ABB6-6F51C70640D2}"/>
              </a:ext>
            </a:extLst>
          </p:cNvPr>
          <p:cNvSpPr>
            <a:spLocks noGrp="1"/>
          </p:cNvSpPr>
          <p:nvPr>
            <p:ph type="sldNum" sz="quarter" idx="10"/>
          </p:nvPr>
        </p:nvSpPr>
        <p:spPr/>
        <p:txBody>
          <a:bodyPr/>
          <a:lstStyle/>
          <a:p>
            <a:fld id="{C48602F5-FA46-4288-92A4-423959D7C262}" type="slidenum">
              <a:rPr lang="en-US" smtClean="0"/>
              <a:pPr/>
              <a:t>11</a:t>
            </a:fld>
            <a:endParaRPr lang="en-US" dirty="0"/>
          </a:p>
        </p:txBody>
      </p:sp>
      <p:sp>
        <p:nvSpPr>
          <p:cNvPr id="5" name="TextBox 4">
            <a:extLst>
              <a:ext uri="{FF2B5EF4-FFF2-40B4-BE49-F238E27FC236}">
                <a16:creationId xmlns:a16="http://schemas.microsoft.com/office/drawing/2014/main" id="{89FFD565-FBBE-4FD2-8A52-11A230672ECD}"/>
              </a:ext>
            </a:extLst>
          </p:cNvPr>
          <p:cNvSpPr txBox="1"/>
          <p:nvPr/>
        </p:nvSpPr>
        <p:spPr>
          <a:xfrm>
            <a:off x="453006" y="5889613"/>
            <a:ext cx="8489657" cy="461665"/>
          </a:xfrm>
          <a:prstGeom prst="rect">
            <a:avLst/>
          </a:prstGeom>
          <a:noFill/>
        </p:spPr>
        <p:txBody>
          <a:bodyPr wrap="square" rtlCol="0">
            <a:spAutoFit/>
          </a:bodyPr>
          <a:lstStyle/>
          <a:p>
            <a:r>
              <a:rPr lang="en-US" sz="1200" dirty="0">
                <a:latin typeface="Arial Narrow" panose="020B0606020202030204" pitchFamily="34" charset="0"/>
              </a:rPr>
              <a:t>Planning, Implementing and Evaluating Culturally Competent Service Delivery Systems in Primary Health Care Settings. Washington, DC: National Center for Cultural Competence, Georgetown University, Center for Child and Human Development. Goode TD</a:t>
            </a:r>
          </a:p>
        </p:txBody>
      </p:sp>
      <p:graphicFrame>
        <p:nvGraphicFramePr>
          <p:cNvPr id="7" name="Diagram 6">
            <a:extLst>
              <a:ext uri="{FF2B5EF4-FFF2-40B4-BE49-F238E27FC236}">
                <a16:creationId xmlns:a16="http://schemas.microsoft.com/office/drawing/2014/main" id="{09C090D0-F49C-4089-AD5F-1333A78BED04}"/>
              </a:ext>
            </a:extLst>
          </p:cNvPr>
          <p:cNvGraphicFramePr/>
          <p:nvPr>
            <p:extLst>
              <p:ext uri="{D42A27DB-BD31-4B8C-83A1-F6EECF244321}">
                <p14:modId xmlns:p14="http://schemas.microsoft.com/office/powerpoint/2010/main" val="1075861031"/>
              </p:ext>
            </p:extLst>
          </p:nvPr>
        </p:nvGraphicFramePr>
        <p:xfrm>
          <a:off x="453006" y="1121069"/>
          <a:ext cx="8489658" cy="472186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42526657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700D6-4FB7-4ECE-AE90-2D556328F982}"/>
              </a:ext>
            </a:extLst>
          </p:cNvPr>
          <p:cNvSpPr>
            <a:spLocks noGrp="1"/>
          </p:cNvSpPr>
          <p:nvPr>
            <p:ph type="title"/>
          </p:nvPr>
        </p:nvSpPr>
        <p:spPr>
          <a:xfrm>
            <a:off x="628650" y="365127"/>
            <a:ext cx="7886700" cy="649942"/>
          </a:xfrm>
        </p:spPr>
        <p:txBody>
          <a:bodyPr anchor="t">
            <a:normAutofit/>
          </a:bodyPr>
          <a:lstStyle/>
          <a:p>
            <a:pPr algn="ctr"/>
            <a:r>
              <a:rPr lang="en-US" sz="3600" dirty="0"/>
              <a:t>Self-Assessments</a:t>
            </a:r>
            <a:endParaRPr lang="en-US" sz="3600" dirty="0">
              <a:solidFill>
                <a:schemeClr val="tx1"/>
              </a:solidFill>
            </a:endParaRPr>
          </a:p>
        </p:txBody>
      </p:sp>
      <p:sp>
        <p:nvSpPr>
          <p:cNvPr id="3" name="Content Placeholder 2">
            <a:extLst>
              <a:ext uri="{FF2B5EF4-FFF2-40B4-BE49-F238E27FC236}">
                <a16:creationId xmlns:a16="http://schemas.microsoft.com/office/drawing/2014/main" id="{A9C8CF24-B8C0-4F3F-A326-14F26FF3CD5E}"/>
              </a:ext>
            </a:extLst>
          </p:cNvPr>
          <p:cNvSpPr>
            <a:spLocks noGrp="1"/>
          </p:cNvSpPr>
          <p:nvPr>
            <p:ph idx="1"/>
          </p:nvPr>
        </p:nvSpPr>
        <p:spPr>
          <a:xfrm>
            <a:off x="453006" y="1066480"/>
            <a:ext cx="8348094" cy="4711599"/>
          </a:xfrm>
        </p:spPr>
        <p:txBody>
          <a:bodyPr/>
          <a:lstStyle/>
          <a:p>
            <a:pPr marL="0" indent="0">
              <a:buNone/>
            </a:pPr>
            <a:endParaRPr lang="en-US" sz="2800" dirty="0"/>
          </a:p>
          <a:p>
            <a:pPr marL="0" lvl="0" indent="0">
              <a:buNone/>
            </a:pPr>
            <a:r>
              <a:rPr lang="en-US" sz="2800" dirty="0">
                <a:latin typeface="Arial" panose="020B0604020202020204" pitchFamily="34" charset="0"/>
                <a:cs typeface="Arial" panose="020B0604020202020204" pitchFamily="34" charset="0"/>
              </a:rPr>
              <a:t>Cultural and Linguistic Competence Health Practitioner Assessment (CLCHPA)</a:t>
            </a:r>
          </a:p>
          <a:p>
            <a:pPr marL="0" lvl="0" indent="0">
              <a:buNone/>
            </a:pPr>
            <a:endParaRPr lang="en-US" sz="2800" dirty="0">
              <a:latin typeface="Arial" panose="020B0604020202020204" pitchFamily="34" charset="0"/>
              <a:cs typeface="Arial" panose="020B0604020202020204" pitchFamily="34" charset="0"/>
            </a:endParaRPr>
          </a:p>
          <a:p>
            <a:pPr marL="0" lvl="0" indent="0">
              <a:buNone/>
            </a:pPr>
            <a:r>
              <a:rPr lang="en-US" sz="2800" dirty="0">
                <a:latin typeface="Arial" panose="020B0604020202020204" pitchFamily="34" charset="0"/>
                <a:cs typeface="Arial" panose="020B0604020202020204" pitchFamily="34" charset="0"/>
              </a:rPr>
              <a:t>Cultural and Linguistic Competence Policy Assessment (CLCPA)</a:t>
            </a:r>
          </a:p>
          <a:p>
            <a:pPr marL="0" lvl="0" indent="0">
              <a:buNone/>
            </a:pPr>
            <a:endParaRPr lang="en-US" sz="2800" dirty="0">
              <a:latin typeface="Arial" panose="020B0604020202020204" pitchFamily="34" charset="0"/>
              <a:cs typeface="Arial" panose="020B0604020202020204" pitchFamily="34" charset="0"/>
            </a:endParaRPr>
          </a:p>
          <a:p>
            <a:pPr marL="0" lvl="0" indent="0">
              <a:buNone/>
            </a:pPr>
            <a:r>
              <a:rPr lang="en-US" sz="2800" dirty="0">
                <a:latin typeface="Arial" panose="020B0604020202020204" pitchFamily="34" charset="0"/>
                <a:cs typeface="Arial" panose="020B0604020202020204" pitchFamily="34" charset="0"/>
              </a:rPr>
              <a:t>Cultural Competence </a:t>
            </a:r>
          </a:p>
          <a:p>
            <a:pPr marL="0" lvl="0" indent="0">
              <a:buNone/>
            </a:pPr>
            <a:r>
              <a:rPr lang="en-US" sz="2800" dirty="0">
                <a:latin typeface="Arial" panose="020B0604020202020204" pitchFamily="34" charset="0"/>
                <a:cs typeface="Arial" panose="020B0604020202020204" pitchFamily="34" charset="0"/>
              </a:rPr>
              <a:t>Organizational Assessment</a:t>
            </a:r>
          </a:p>
          <a:p>
            <a:pPr marL="0" lvl="0" indent="0">
              <a:buNone/>
            </a:pPr>
            <a:endParaRPr lang="en-US" sz="2800" dirty="0">
              <a:latin typeface="Arial" panose="020B0604020202020204" pitchFamily="34" charset="0"/>
              <a:cs typeface="Arial" panose="020B0604020202020204" pitchFamily="34" charset="0"/>
            </a:endParaRPr>
          </a:p>
          <a:p>
            <a:pPr marL="0" indent="0">
              <a:buNone/>
            </a:pPr>
            <a:endParaRPr lang="en-US" sz="28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9B1184AE-2C8A-49E2-ABB6-6F51C70640D2}"/>
              </a:ext>
            </a:extLst>
          </p:cNvPr>
          <p:cNvSpPr>
            <a:spLocks noGrp="1"/>
          </p:cNvSpPr>
          <p:nvPr>
            <p:ph type="sldNum" sz="quarter" idx="10"/>
          </p:nvPr>
        </p:nvSpPr>
        <p:spPr/>
        <p:txBody>
          <a:bodyPr/>
          <a:lstStyle/>
          <a:p>
            <a:fld id="{C48602F5-FA46-4288-92A4-423959D7C262}" type="slidenum">
              <a:rPr lang="en-US" smtClean="0"/>
              <a:pPr/>
              <a:t>12</a:t>
            </a:fld>
            <a:endParaRPr lang="en-US" dirty="0"/>
          </a:p>
        </p:txBody>
      </p:sp>
      <p:pic>
        <p:nvPicPr>
          <p:cNvPr id="8" name="Picture 7">
            <a:extLst>
              <a:ext uri="{FF2B5EF4-FFF2-40B4-BE49-F238E27FC236}">
                <a16:creationId xmlns:a16="http://schemas.microsoft.com/office/drawing/2014/main" id="{8DD1DD4A-A2FB-4167-9641-552C2B4F9C32}"/>
              </a:ext>
            </a:extLst>
          </p:cNvPr>
          <p:cNvPicPr>
            <a:picLocks noChangeAspect="1"/>
          </p:cNvPicPr>
          <p:nvPr/>
        </p:nvPicPr>
        <p:blipFill>
          <a:blip r:embed="rId4"/>
          <a:stretch>
            <a:fillRect/>
          </a:stretch>
        </p:blipFill>
        <p:spPr>
          <a:xfrm>
            <a:off x="5610225" y="3724746"/>
            <a:ext cx="3080769" cy="2053333"/>
          </a:xfrm>
          <a:prstGeom prst="rect">
            <a:avLst/>
          </a:prstGeom>
        </p:spPr>
      </p:pic>
      <p:sp>
        <p:nvSpPr>
          <p:cNvPr id="9" name="TextBox 8">
            <a:extLst>
              <a:ext uri="{FF2B5EF4-FFF2-40B4-BE49-F238E27FC236}">
                <a16:creationId xmlns:a16="http://schemas.microsoft.com/office/drawing/2014/main" id="{A60DF0A4-8091-4FAA-8349-701041B700DE}"/>
              </a:ext>
            </a:extLst>
          </p:cNvPr>
          <p:cNvSpPr txBox="1"/>
          <p:nvPr/>
        </p:nvSpPr>
        <p:spPr>
          <a:xfrm>
            <a:off x="351115" y="5949520"/>
            <a:ext cx="7835863" cy="276999"/>
          </a:xfrm>
          <a:prstGeom prst="rect">
            <a:avLst/>
          </a:prstGeom>
          <a:noFill/>
        </p:spPr>
        <p:txBody>
          <a:bodyPr wrap="none" rtlCol="0">
            <a:spAutoFit/>
          </a:bodyPr>
          <a:lstStyle/>
          <a:p>
            <a:r>
              <a:rPr lang="en-US" sz="1200" dirty="0">
                <a:latin typeface="Arial Narrow" panose="020B0606020202030204" pitchFamily="34" charset="0"/>
              </a:rPr>
              <a:t>National Center for Cultural Competence, Georgetown University, Center for Child and Human Development. Washington, DC. Goode TD</a:t>
            </a:r>
          </a:p>
        </p:txBody>
      </p:sp>
    </p:spTree>
    <p:extLst>
      <p:ext uri="{BB962C8B-B14F-4D97-AF65-F5344CB8AC3E}">
        <p14:creationId xmlns:p14="http://schemas.microsoft.com/office/powerpoint/2010/main" val="34208964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700D6-4FB7-4ECE-AE90-2D556328F982}"/>
              </a:ext>
            </a:extLst>
          </p:cNvPr>
          <p:cNvSpPr>
            <a:spLocks noGrp="1"/>
          </p:cNvSpPr>
          <p:nvPr>
            <p:ph type="title"/>
          </p:nvPr>
        </p:nvSpPr>
        <p:spPr>
          <a:xfrm>
            <a:off x="628650" y="365127"/>
            <a:ext cx="7886700" cy="649942"/>
          </a:xfrm>
        </p:spPr>
        <p:txBody>
          <a:bodyPr anchor="t">
            <a:normAutofit/>
          </a:bodyPr>
          <a:lstStyle/>
          <a:p>
            <a:pPr algn="ctr"/>
            <a:r>
              <a:rPr lang="en-US" sz="3600" dirty="0">
                <a:solidFill>
                  <a:schemeClr val="tx1"/>
                </a:solidFill>
              </a:rPr>
              <a:t>Discussion Questions/Guide</a:t>
            </a:r>
          </a:p>
        </p:txBody>
      </p:sp>
      <p:sp>
        <p:nvSpPr>
          <p:cNvPr id="3" name="Content Placeholder 2">
            <a:extLst>
              <a:ext uri="{FF2B5EF4-FFF2-40B4-BE49-F238E27FC236}">
                <a16:creationId xmlns:a16="http://schemas.microsoft.com/office/drawing/2014/main" id="{A9C8CF24-B8C0-4F3F-A326-14F26FF3CD5E}"/>
              </a:ext>
            </a:extLst>
          </p:cNvPr>
          <p:cNvSpPr>
            <a:spLocks noGrp="1"/>
          </p:cNvSpPr>
          <p:nvPr>
            <p:ph idx="1"/>
          </p:nvPr>
        </p:nvSpPr>
        <p:spPr>
          <a:xfrm>
            <a:off x="453006" y="1015068"/>
            <a:ext cx="8062344" cy="4567049"/>
          </a:xfrm>
        </p:spPr>
        <p:txBody>
          <a:bodyPr/>
          <a:lstStyle/>
          <a:p>
            <a:pPr marL="0" indent="0">
              <a:buNone/>
            </a:pPr>
            <a:endParaRPr lang="en-US" sz="2800" dirty="0"/>
          </a:p>
          <a:p>
            <a:pPr marL="0" lvl="0" indent="0">
              <a:buNone/>
            </a:pPr>
            <a:endParaRPr lang="en-US" sz="28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9B1184AE-2C8A-49E2-ABB6-6F51C70640D2}"/>
              </a:ext>
            </a:extLst>
          </p:cNvPr>
          <p:cNvSpPr>
            <a:spLocks noGrp="1"/>
          </p:cNvSpPr>
          <p:nvPr>
            <p:ph type="sldNum" sz="quarter" idx="10"/>
          </p:nvPr>
        </p:nvSpPr>
        <p:spPr/>
        <p:txBody>
          <a:bodyPr/>
          <a:lstStyle/>
          <a:p>
            <a:fld id="{C48602F5-FA46-4288-92A4-423959D7C262}" type="slidenum">
              <a:rPr lang="en-US" smtClean="0"/>
              <a:pPr/>
              <a:t>13</a:t>
            </a:fld>
            <a:endParaRPr lang="en-US" dirty="0"/>
          </a:p>
        </p:txBody>
      </p:sp>
      <p:sp>
        <p:nvSpPr>
          <p:cNvPr id="6" name="TextBox 5">
            <a:extLst>
              <a:ext uri="{FF2B5EF4-FFF2-40B4-BE49-F238E27FC236}">
                <a16:creationId xmlns:a16="http://schemas.microsoft.com/office/drawing/2014/main" id="{E76867AA-BFE9-4E50-9CFD-0A98EF9BF360}"/>
              </a:ext>
            </a:extLst>
          </p:cNvPr>
          <p:cNvSpPr txBox="1"/>
          <p:nvPr/>
        </p:nvSpPr>
        <p:spPr>
          <a:xfrm>
            <a:off x="304800" y="1362076"/>
            <a:ext cx="8629650" cy="4370427"/>
          </a:xfrm>
          <a:prstGeom prst="rect">
            <a:avLst/>
          </a:prstGeom>
          <a:noFill/>
        </p:spPr>
        <p:txBody>
          <a:bodyPr wrap="square" rtlCol="0">
            <a:spAutoFit/>
          </a:bodyPr>
          <a:lstStyle/>
          <a:p>
            <a:pPr marL="342900" indent="-342900">
              <a:buFont typeface="Arial" panose="020B0604020202020204" pitchFamily="34" charset="0"/>
              <a:buChar char="•"/>
            </a:pPr>
            <a:r>
              <a:rPr lang="en-US" sz="2000" dirty="0">
                <a:latin typeface="Arial Unicode MS" panose="020B0604020202020204" pitchFamily="34" charset="-128"/>
                <a:ea typeface="Arial Unicode MS" panose="020B0604020202020204" pitchFamily="34" charset="-128"/>
                <a:cs typeface="Arial Unicode MS" panose="020B0604020202020204" pitchFamily="34" charset="-128"/>
              </a:rPr>
              <a:t>Does the definition of Cultural Proficiency reflect your own thoughts? </a:t>
            </a:r>
          </a:p>
          <a:p>
            <a:pPr marL="342900" indent="-342900">
              <a:buFont typeface="Arial" panose="020B0604020202020204" pitchFamily="34" charset="0"/>
              <a:buChar char="•"/>
            </a:pPr>
            <a:endParaRPr lang="en-US" sz="2000"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342900" indent="-342900">
              <a:buFont typeface="Arial" panose="020B0604020202020204" pitchFamily="34" charset="0"/>
              <a:buChar char="•"/>
            </a:pPr>
            <a:r>
              <a:rPr lang="en-US" sz="2000" dirty="0">
                <a:latin typeface="Arial Unicode MS" panose="020B0604020202020204" pitchFamily="34" charset="-128"/>
                <a:ea typeface="Arial Unicode MS" panose="020B0604020202020204" pitchFamily="34" charset="-128"/>
                <a:cs typeface="Arial Unicode MS" panose="020B0604020202020204" pitchFamily="34" charset="-128"/>
              </a:rPr>
              <a:t>What challenges do you experience as a practitioner or within your system when addressing the needs of diverse populations?</a:t>
            </a:r>
          </a:p>
          <a:p>
            <a:pPr marL="342900" indent="-342900">
              <a:buFont typeface="Arial" panose="020B0604020202020204" pitchFamily="34" charset="0"/>
              <a:buChar char="•"/>
            </a:pPr>
            <a:endParaRPr lang="en-US" sz="2000"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342900" indent="-342900">
              <a:buFont typeface="Arial" panose="020B0604020202020204" pitchFamily="34" charset="0"/>
              <a:buChar char="•"/>
            </a:pPr>
            <a:r>
              <a:rPr lang="en-US" sz="2000" dirty="0">
                <a:latin typeface="Arial Unicode MS" panose="020B0604020202020204" pitchFamily="34" charset="-128"/>
                <a:ea typeface="Arial Unicode MS" panose="020B0604020202020204" pitchFamily="34" charset="-128"/>
                <a:cs typeface="Arial Unicode MS" panose="020B0604020202020204" pitchFamily="34" charset="-128"/>
              </a:rPr>
              <a:t>What simple improvements do you think could be implemented in the short term?</a:t>
            </a:r>
          </a:p>
          <a:p>
            <a:pPr marL="342900" indent="-342900">
              <a:buFont typeface="Arial" panose="020B0604020202020204" pitchFamily="34" charset="0"/>
              <a:buChar char="•"/>
            </a:pPr>
            <a:endParaRPr lang="en-US" sz="2000"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342900" indent="-342900">
              <a:buFont typeface="Arial" panose="020B0604020202020204" pitchFamily="34" charset="0"/>
              <a:buChar char="•"/>
            </a:pPr>
            <a:r>
              <a:rPr lang="en-US" sz="2000" dirty="0">
                <a:latin typeface="Arial Unicode MS" panose="020B0604020202020204" pitchFamily="34" charset="-128"/>
                <a:ea typeface="Arial Unicode MS" panose="020B0604020202020204" pitchFamily="34" charset="-128"/>
                <a:cs typeface="Arial Unicode MS" panose="020B0604020202020204" pitchFamily="34" charset="-128"/>
              </a:rPr>
              <a:t>What additional resources are needed to become more successful at addressing the needs of diverse populations?</a:t>
            </a:r>
          </a:p>
          <a:p>
            <a:pPr marL="342900" indent="-342900">
              <a:buFont typeface="Arial" panose="020B0604020202020204" pitchFamily="34" charset="0"/>
              <a:buChar char="•"/>
            </a:pPr>
            <a:endParaRPr lang="en-US" sz="2000"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342900" indent="-342900">
              <a:buFont typeface="Arial" panose="020B0604020202020204" pitchFamily="34" charset="0"/>
              <a:buChar char="•"/>
            </a:pPr>
            <a:r>
              <a:rPr lang="en-US" sz="2000" dirty="0">
                <a:latin typeface="Arial Unicode MS" panose="020B0604020202020204" pitchFamily="34" charset="-128"/>
                <a:ea typeface="Arial Unicode MS" panose="020B0604020202020204" pitchFamily="34" charset="-128"/>
                <a:cs typeface="Arial Unicode MS" panose="020B0604020202020204" pitchFamily="34" charset="-128"/>
              </a:rPr>
              <a:t>Have you personally or has your organization completed a self-assessment on cultural and linguistic competence?</a:t>
            </a:r>
          </a:p>
          <a:p>
            <a:endParaRPr lang="en-US" dirty="0"/>
          </a:p>
        </p:txBody>
      </p:sp>
    </p:spTree>
    <p:extLst>
      <p:ext uri="{BB962C8B-B14F-4D97-AF65-F5344CB8AC3E}">
        <p14:creationId xmlns:p14="http://schemas.microsoft.com/office/powerpoint/2010/main" val="19868052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CC747867-A8A4-488F-85A1-9F383F46C6F3}"/>
              </a:ext>
            </a:extLst>
          </p:cNvPr>
          <p:cNvSpPr>
            <a:spLocks noGrp="1"/>
          </p:cNvSpPr>
          <p:nvPr>
            <p:ph type="sldNum" sz="quarter" idx="10"/>
          </p:nvPr>
        </p:nvSpPr>
        <p:spPr>
          <a:xfrm>
            <a:off x="628650" y="6406813"/>
            <a:ext cx="425599" cy="365125"/>
          </a:xfrm>
        </p:spPr>
        <p:txBody>
          <a:bodyPr/>
          <a:lstStyle/>
          <a:p>
            <a:fld id="{C48602F5-FA46-4288-92A4-423959D7C262}" type="slidenum">
              <a:rPr lang="en-US" smtClean="0"/>
              <a:pPr/>
              <a:t>14</a:t>
            </a:fld>
            <a:endParaRPr lang="en-US" dirty="0"/>
          </a:p>
        </p:txBody>
      </p:sp>
      <p:sp>
        <p:nvSpPr>
          <p:cNvPr id="5" name="Rectangle 4">
            <a:extLst>
              <a:ext uri="{FF2B5EF4-FFF2-40B4-BE49-F238E27FC236}">
                <a16:creationId xmlns:a16="http://schemas.microsoft.com/office/drawing/2014/main" id="{4415581C-A96A-4F85-9ADC-0372271EC182}"/>
              </a:ext>
            </a:extLst>
          </p:cNvPr>
          <p:cNvSpPr/>
          <p:nvPr/>
        </p:nvSpPr>
        <p:spPr>
          <a:xfrm>
            <a:off x="628650" y="1469572"/>
            <a:ext cx="8101693" cy="1692771"/>
          </a:xfrm>
          <a:prstGeom prst="rect">
            <a:avLst/>
          </a:prstGeom>
        </p:spPr>
        <p:txBody>
          <a:bodyPr wrap="square">
            <a:spAutoFit/>
          </a:bodyPr>
          <a:lstStyle/>
          <a:p>
            <a:pPr lvl="0" algn="ctr" defTabSz="685800">
              <a:lnSpc>
                <a:spcPct val="150000"/>
              </a:lnSpc>
              <a:spcBef>
                <a:spcPts val="750"/>
              </a:spcBef>
            </a:pPr>
            <a:r>
              <a:rPr lang="en-US" sz="1400" b="1" dirty="0">
                <a:latin typeface="Arial" charset="0"/>
                <a:ea typeface="Arial" charset="0"/>
                <a:cs typeface="Arial" charset="0"/>
              </a:rPr>
              <a:t>© 2018 American Academy of Family Physicians. All rights reserved.  </a:t>
            </a:r>
          </a:p>
          <a:p>
            <a:pPr lvl="0" algn="ctr" defTabSz="685800">
              <a:lnSpc>
                <a:spcPct val="150000"/>
              </a:lnSpc>
              <a:spcBef>
                <a:spcPts val="750"/>
              </a:spcBef>
            </a:pPr>
            <a:r>
              <a:rPr lang="en-US" sz="1400" dirty="0">
                <a:latin typeface="Arial" charset="0"/>
                <a:ea typeface="Arial" charset="0"/>
                <a:cs typeface="Arial" charset="0"/>
              </a:rPr>
              <a:t>All materials/content herein are protected by copyright and are for the sole, personal use of the user.  </a:t>
            </a:r>
          </a:p>
          <a:p>
            <a:pPr lvl="0" algn="ctr" defTabSz="685800">
              <a:lnSpc>
                <a:spcPct val="150000"/>
              </a:lnSpc>
              <a:spcBef>
                <a:spcPts val="750"/>
              </a:spcBef>
            </a:pPr>
            <a:r>
              <a:rPr lang="en-US" sz="1400" dirty="0">
                <a:latin typeface="Arial" charset="0"/>
                <a:ea typeface="Arial" charset="0"/>
                <a:cs typeface="Arial" charset="0"/>
              </a:rPr>
              <a:t>No part of the materials/content may be copied, duplicated, distributed or retransmitted </a:t>
            </a:r>
          </a:p>
          <a:p>
            <a:pPr lvl="0" algn="ctr" defTabSz="685800">
              <a:lnSpc>
                <a:spcPct val="150000"/>
              </a:lnSpc>
              <a:spcBef>
                <a:spcPts val="750"/>
              </a:spcBef>
            </a:pPr>
            <a:r>
              <a:rPr lang="en-US" sz="1400" dirty="0">
                <a:latin typeface="Arial" charset="0"/>
                <a:ea typeface="Arial" charset="0"/>
                <a:cs typeface="Arial" charset="0"/>
              </a:rPr>
              <a:t>in any form or medium without the prior permission of the applicable copyright owner.</a:t>
            </a:r>
          </a:p>
        </p:txBody>
      </p:sp>
    </p:spTree>
    <p:extLst>
      <p:ext uri="{BB962C8B-B14F-4D97-AF65-F5344CB8AC3E}">
        <p14:creationId xmlns:p14="http://schemas.microsoft.com/office/powerpoint/2010/main" val="33402384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533620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700D6-4FB7-4ECE-AE90-2D556328F982}"/>
              </a:ext>
            </a:extLst>
          </p:cNvPr>
          <p:cNvSpPr>
            <a:spLocks noGrp="1"/>
          </p:cNvSpPr>
          <p:nvPr>
            <p:ph type="title"/>
          </p:nvPr>
        </p:nvSpPr>
        <p:spPr/>
        <p:txBody>
          <a:bodyPr anchor="t">
            <a:normAutofit/>
          </a:bodyPr>
          <a:lstStyle/>
          <a:p>
            <a:pPr algn="ctr"/>
            <a:r>
              <a:rPr lang="en-US" sz="4800" dirty="0">
                <a:solidFill>
                  <a:schemeClr val="tx1"/>
                </a:solidFill>
                <a:latin typeface="Arial" panose="020B0604020202020204" pitchFamily="34" charset="0"/>
                <a:cs typeface="Arial" panose="020B0604020202020204" pitchFamily="34" charset="0"/>
              </a:rPr>
              <a:t>Learning Objectives</a:t>
            </a:r>
            <a:endParaRPr lang="en-US" sz="4800" dirty="0">
              <a:solidFill>
                <a:schemeClr val="tx1"/>
              </a:solidFill>
            </a:endParaRPr>
          </a:p>
        </p:txBody>
      </p:sp>
      <p:sp>
        <p:nvSpPr>
          <p:cNvPr id="3" name="Content Placeholder 2">
            <a:extLst>
              <a:ext uri="{FF2B5EF4-FFF2-40B4-BE49-F238E27FC236}">
                <a16:creationId xmlns:a16="http://schemas.microsoft.com/office/drawing/2014/main" id="{A9C8CF24-B8C0-4F3F-A326-14F26FF3CD5E}"/>
              </a:ext>
            </a:extLst>
          </p:cNvPr>
          <p:cNvSpPr>
            <a:spLocks noGrp="1"/>
          </p:cNvSpPr>
          <p:nvPr>
            <p:ph idx="1"/>
          </p:nvPr>
        </p:nvSpPr>
        <p:spPr>
          <a:xfrm>
            <a:off x="327171" y="1288729"/>
            <a:ext cx="8489657" cy="4935901"/>
          </a:xfrm>
        </p:spPr>
        <p:txBody>
          <a:bodyPr/>
          <a:lstStyle/>
          <a:p>
            <a:pPr marL="185166" lvl="0" indent="-185166" defTabSz="740664"/>
            <a:endParaRPr lang="en-US" sz="2800" dirty="0">
              <a:solidFill>
                <a:prstClr val="black"/>
              </a:solidFill>
            </a:endParaRPr>
          </a:p>
          <a:p>
            <a:pPr marL="461963" indent="-461963" defTabSz="740664">
              <a:spcAft>
                <a:spcPts val="1200"/>
              </a:spcAft>
            </a:pPr>
            <a:r>
              <a:rPr lang="en-US"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Define and describe cultural proficiency</a:t>
            </a:r>
          </a:p>
          <a:p>
            <a:pPr marL="461963" indent="-461963" defTabSz="740664">
              <a:spcAft>
                <a:spcPts val="1200"/>
              </a:spcAft>
            </a:pPr>
            <a:r>
              <a:rPr lang="en-US"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Understand the need for culture competence and culturally proficient care</a:t>
            </a:r>
          </a:p>
          <a:p>
            <a:pPr marL="461963" indent="-461963" defTabSz="740664">
              <a:spcAft>
                <a:spcPts val="1200"/>
              </a:spcAft>
            </a:pPr>
            <a:r>
              <a:rPr lang="en-US"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Identify the key aspects of cultural proficiency</a:t>
            </a:r>
          </a:p>
          <a:p>
            <a:pPr marL="461963" indent="-461963" defTabSz="740664">
              <a:spcAft>
                <a:spcPts val="1200"/>
              </a:spcAft>
            </a:pPr>
            <a:r>
              <a:rPr lang="en-US" sz="2800" dirty="0">
                <a:latin typeface="Arial Unicode MS" panose="020B0604020202020204" pitchFamily="34" charset="-128"/>
                <a:ea typeface="Arial Unicode MS" panose="020B0604020202020204" pitchFamily="34" charset="-128"/>
                <a:cs typeface="Arial Unicode MS" panose="020B0604020202020204" pitchFamily="34" charset="-128"/>
              </a:rPr>
              <a:t>Describe culturally proficient services that can be implemented in primary health care settings</a:t>
            </a:r>
          </a:p>
          <a:p>
            <a:pPr marL="461963" indent="-461963" defTabSz="740664">
              <a:spcAft>
                <a:spcPts val="1200"/>
              </a:spcAft>
            </a:pPr>
            <a:r>
              <a:rPr lang="en-US" sz="2800" dirty="0">
                <a:latin typeface="Arial" panose="020B0604020202020204" pitchFamily="34" charset="0"/>
                <a:cs typeface="Arial" panose="020B0604020202020204" pitchFamily="34" charset="0"/>
              </a:rPr>
              <a:t>Review Discussion Questions/Guide</a:t>
            </a:r>
          </a:p>
          <a:p>
            <a:pPr marL="461963" indent="-461963" defTabSz="740664"/>
            <a:endParaRPr lang="en-US" sz="28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4" name="Slide Number Placeholder 3">
            <a:extLst>
              <a:ext uri="{FF2B5EF4-FFF2-40B4-BE49-F238E27FC236}">
                <a16:creationId xmlns:a16="http://schemas.microsoft.com/office/drawing/2014/main" id="{9B1184AE-2C8A-49E2-ABB6-6F51C70640D2}"/>
              </a:ext>
            </a:extLst>
          </p:cNvPr>
          <p:cNvSpPr>
            <a:spLocks noGrp="1"/>
          </p:cNvSpPr>
          <p:nvPr>
            <p:ph type="sldNum" sz="quarter" idx="10"/>
          </p:nvPr>
        </p:nvSpPr>
        <p:spPr/>
        <p:txBody>
          <a:bodyPr/>
          <a:lstStyle/>
          <a:p>
            <a:fld id="{C48602F5-FA46-4288-92A4-423959D7C262}" type="slidenum">
              <a:rPr lang="en-US" smtClean="0"/>
              <a:pPr/>
              <a:t>2</a:t>
            </a:fld>
            <a:endParaRPr lang="en-US" dirty="0"/>
          </a:p>
        </p:txBody>
      </p:sp>
    </p:spTree>
    <p:extLst>
      <p:ext uri="{BB962C8B-B14F-4D97-AF65-F5344CB8AC3E}">
        <p14:creationId xmlns:p14="http://schemas.microsoft.com/office/powerpoint/2010/main" val="34435539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700D6-4FB7-4ECE-AE90-2D556328F982}"/>
              </a:ext>
            </a:extLst>
          </p:cNvPr>
          <p:cNvSpPr>
            <a:spLocks noGrp="1"/>
          </p:cNvSpPr>
          <p:nvPr>
            <p:ph type="title"/>
          </p:nvPr>
        </p:nvSpPr>
        <p:spPr/>
        <p:txBody>
          <a:bodyPr anchor="t">
            <a:normAutofit/>
          </a:bodyPr>
          <a:lstStyle/>
          <a:p>
            <a:pPr algn="ctr"/>
            <a:r>
              <a:rPr lang="en-US" sz="3600" dirty="0">
                <a:solidFill>
                  <a:schemeClr val="tx1"/>
                </a:solidFill>
              </a:rPr>
              <a:t>Defining Cultural Proficiency</a:t>
            </a:r>
          </a:p>
        </p:txBody>
      </p:sp>
      <p:sp>
        <p:nvSpPr>
          <p:cNvPr id="3" name="Content Placeholder 2">
            <a:extLst>
              <a:ext uri="{FF2B5EF4-FFF2-40B4-BE49-F238E27FC236}">
                <a16:creationId xmlns:a16="http://schemas.microsoft.com/office/drawing/2014/main" id="{A9C8CF24-B8C0-4F3F-A326-14F26FF3CD5E}"/>
              </a:ext>
            </a:extLst>
          </p:cNvPr>
          <p:cNvSpPr>
            <a:spLocks noGrp="1"/>
          </p:cNvSpPr>
          <p:nvPr>
            <p:ph idx="1"/>
          </p:nvPr>
        </p:nvSpPr>
        <p:spPr>
          <a:xfrm>
            <a:off x="352338" y="1288729"/>
            <a:ext cx="8163012" cy="2035035"/>
          </a:xfrm>
        </p:spPr>
        <p:txBody>
          <a:bodyPr/>
          <a:lstStyle/>
          <a:p>
            <a:pPr marL="0" lvl="0" indent="0">
              <a:buNone/>
            </a:pPr>
            <a:r>
              <a:rPr lang="en-US" sz="2800" dirty="0"/>
              <a:t>Cultural proficiency is:</a:t>
            </a:r>
          </a:p>
          <a:p>
            <a:pPr lvl="1"/>
            <a:endParaRPr lang="en-US" sz="2000" dirty="0"/>
          </a:p>
          <a:p>
            <a:pPr lvl="1"/>
            <a:r>
              <a:rPr lang="en-US" sz="2400" dirty="0"/>
              <a:t>the knowledge, skills, attitudes, and beliefs that enable people to work well, respond effectively to, and be supportive of people in cross-cultural settings. </a:t>
            </a:r>
          </a:p>
          <a:p>
            <a:pPr lvl="1"/>
            <a:endParaRPr lang="en-US" sz="2400" dirty="0"/>
          </a:p>
          <a:p>
            <a:pPr marL="0" lvl="0" indent="0">
              <a:buNone/>
            </a:pPr>
            <a:endParaRPr lang="en-US" sz="2800" dirty="0"/>
          </a:p>
        </p:txBody>
      </p:sp>
      <p:sp>
        <p:nvSpPr>
          <p:cNvPr id="4" name="Slide Number Placeholder 3">
            <a:extLst>
              <a:ext uri="{FF2B5EF4-FFF2-40B4-BE49-F238E27FC236}">
                <a16:creationId xmlns:a16="http://schemas.microsoft.com/office/drawing/2014/main" id="{9B1184AE-2C8A-49E2-ABB6-6F51C70640D2}"/>
              </a:ext>
            </a:extLst>
          </p:cNvPr>
          <p:cNvSpPr>
            <a:spLocks noGrp="1"/>
          </p:cNvSpPr>
          <p:nvPr>
            <p:ph type="sldNum" sz="quarter" idx="10"/>
          </p:nvPr>
        </p:nvSpPr>
        <p:spPr/>
        <p:txBody>
          <a:bodyPr/>
          <a:lstStyle/>
          <a:p>
            <a:fld id="{C48602F5-FA46-4288-92A4-423959D7C262}" type="slidenum">
              <a:rPr lang="en-US" smtClean="0"/>
              <a:pPr/>
              <a:t>3</a:t>
            </a:fld>
            <a:endParaRPr lang="en-US" dirty="0"/>
          </a:p>
        </p:txBody>
      </p:sp>
      <p:sp>
        <p:nvSpPr>
          <p:cNvPr id="5" name="TextBox 4">
            <a:extLst>
              <a:ext uri="{FF2B5EF4-FFF2-40B4-BE49-F238E27FC236}">
                <a16:creationId xmlns:a16="http://schemas.microsoft.com/office/drawing/2014/main" id="{89FFD565-FBBE-4FD2-8A52-11A230672ECD}"/>
              </a:ext>
            </a:extLst>
          </p:cNvPr>
          <p:cNvSpPr txBox="1"/>
          <p:nvPr/>
        </p:nvSpPr>
        <p:spPr>
          <a:xfrm>
            <a:off x="352338" y="5569271"/>
            <a:ext cx="8464490" cy="461665"/>
          </a:xfrm>
          <a:prstGeom prst="rect">
            <a:avLst/>
          </a:prstGeom>
          <a:noFill/>
        </p:spPr>
        <p:txBody>
          <a:bodyPr wrap="square" rtlCol="0">
            <a:spAutoFit/>
          </a:bodyPr>
          <a:lstStyle/>
          <a:p>
            <a:r>
              <a:rPr lang="en-US" sz="1200" dirty="0">
                <a:solidFill>
                  <a:srgbClr val="444444"/>
                </a:solidFill>
                <a:latin typeface="Arial Narrow" panose="020B0606020202030204" pitchFamily="34" charset="0"/>
              </a:rPr>
              <a:t>American Academy of Family Physicians. Cultural Proficiency: The Importance of Cultural Proficiency in Providing Effective Care for Diverse Populations, updated 2014. Leawood: American Academy of Family Physicians; 2014: Position Paper.</a:t>
            </a:r>
            <a:endParaRPr lang="en-US" sz="1200" dirty="0">
              <a:solidFill>
                <a:srgbClr val="444444"/>
              </a:solidFill>
              <a:effectLst/>
              <a:latin typeface="Arial Narrow" panose="020B0606020202030204" pitchFamily="34" charset="0"/>
            </a:endParaRPr>
          </a:p>
        </p:txBody>
      </p:sp>
      <p:sp>
        <p:nvSpPr>
          <p:cNvPr id="6" name="Content Placeholder 2">
            <a:extLst>
              <a:ext uri="{FF2B5EF4-FFF2-40B4-BE49-F238E27FC236}">
                <a16:creationId xmlns:a16="http://schemas.microsoft.com/office/drawing/2014/main" id="{BF0A2171-9CDD-41F6-95D8-5C2D31B14F79}"/>
              </a:ext>
            </a:extLst>
          </p:cNvPr>
          <p:cNvSpPr txBox="1">
            <a:spLocks/>
          </p:cNvSpPr>
          <p:nvPr/>
        </p:nvSpPr>
        <p:spPr>
          <a:xfrm>
            <a:off x="352338" y="3936196"/>
            <a:ext cx="8318696" cy="1651336"/>
          </a:xfrm>
          <a:prstGeom prst="rect">
            <a:avLst/>
          </a:prstGeom>
        </p:spPr>
        <p:txBody>
          <a:bodyPr vert="horz" lIns="91440" tIns="45720" rIns="91440" bIns="45720" rtlCol="0">
            <a:noAutofit/>
          </a:bodyPr>
          <a:lstStyle>
            <a:lvl1pPr marL="171450" marR="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sz="3200" kern="1200">
                <a:solidFill>
                  <a:schemeClr val="tx1"/>
                </a:solidFill>
                <a:latin typeface="+mn-lt"/>
                <a:ea typeface="+mn-ea"/>
                <a:cs typeface="+mn-cs"/>
              </a:defRPr>
            </a:lvl1pPr>
            <a:lvl2pPr marL="514350" indent="0" algn="l" defTabSz="914400" rtl="0" eaLnBrk="1" latinLnBrk="0" hangingPunct="1">
              <a:lnSpc>
                <a:spcPct val="100000"/>
              </a:lnSpc>
              <a:spcBef>
                <a:spcPts val="0"/>
              </a:spcBef>
              <a:buFont typeface="Arial" panose="020B0604020202020204" pitchFamily="34" charset="0"/>
              <a:buNone/>
              <a:defRPr sz="18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endParaRPr lang="en-US" sz="2400" dirty="0"/>
          </a:p>
          <a:p>
            <a:pPr lvl="1"/>
            <a:r>
              <a:rPr lang="en-US" sz="2400" u="sng" dirty="0"/>
              <a:t>Family physicians care for a wide variety of patients and need these skills to offer better patient care.</a:t>
            </a:r>
          </a:p>
          <a:p>
            <a:pPr marL="0" indent="0">
              <a:buFont typeface="Arial" panose="020B0604020202020204" pitchFamily="34" charset="0"/>
              <a:buNone/>
            </a:pPr>
            <a:endParaRPr lang="en-US" sz="2800" dirty="0"/>
          </a:p>
        </p:txBody>
      </p:sp>
    </p:spTree>
    <p:extLst>
      <p:ext uri="{BB962C8B-B14F-4D97-AF65-F5344CB8AC3E}">
        <p14:creationId xmlns:p14="http://schemas.microsoft.com/office/powerpoint/2010/main" val="42064237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700D6-4FB7-4ECE-AE90-2D556328F982}"/>
              </a:ext>
            </a:extLst>
          </p:cNvPr>
          <p:cNvSpPr>
            <a:spLocks noGrp="1"/>
          </p:cNvSpPr>
          <p:nvPr>
            <p:ph type="title"/>
          </p:nvPr>
        </p:nvSpPr>
        <p:spPr/>
        <p:txBody>
          <a:bodyPr anchor="t">
            <a:normAutofit/>
          </a:bodyPr>
          <a:lstStyle/>
          <a:p>
            <a:pPr algn="ctr"/>
            <a:r>
              <a:rPr lang="en-US" sz="3600" dirty="0">
                <a:solidFill>
                  <a:schemeClr val="tx1"/>
                </a:solidFill>
              </a:rPr>
              <a:t>Defining Cultural Proficiency</a:t>
            </a:r>
          </a:p>
        </p:txBody>
      </p:sp>
      <p:sp>
        <p:nvSpPr>
          <p:cNvPr id="4" name="Slide Number Placeholder 3">
            <a:extLst>
              <a:ext uri="{FF2B5EF4-FFF2-40B4-BE49-F238E27FC236}">
                <a16:creationId xmlns:a16="http://schemas.microsoft.com/office/drawing/2014/main" id="{9B1184AE-2C8A-49E2-ABB6-6F51C70640D2}"/>
              </a:ext>
            </a:extLst>
          </p:cNvPr>
          <p:cNvSpPr>
            <a:spLocks noGrp="1"/>
          </p:cNvSpPr>
          <p:nvPr>
            <p:ph type="sldNum" sz="quarter" idx="10"/>
          </p:nvPr>
        </p:nvSpPr>
        <p:spPr/>
        <p:txBody>
          <a:bodyPr/>
          <a:lstStyle/>
          <a:p>
            <a:fld id="{C48602F5-FA46-4288-92A4-423959D7C262}" type="slidenum">
              <a:rPr lang="en-US" smtClean="0"/>
              <a:pPr/>
              <a:t>4</a:t>
            </a:fld>
            <a:endParaRPr lang="en-US" dirty="0"/>
          </a:p>
        </p:txBody>
      </p:sp>
      <p:sp>
        <p:nvSpPr>
          <p:cNvPr id="5" name="Freeform: Shape 4">
            <a:extLst>
              <a:ext uri="{FF2B5EF4-FFF2-40B4-BE49-F238E27FC236}">
                <a16:creationId xmlns:a16="http://schemas.microsoft.com/office/drawing/2014/main" id="{21F54A6C-418F-49A6-B76B-BDE8F43772A9}"/>
              </a:ext>
            </a:extLst>
          </p:cNvPr>
          <p:cNvSpPr/>
          <p:nvPr/>
        </p:nvSpPr>
        <p:spPr>
          <a:xfrm>
            <a:off x="628650" y="1717571"/>
            <a:ext cx="7886700" cy="2498280"/>
          </a:xfrm>
          <a:custGeom>
            <a:avLst/>
            <a:gdLst>
              <a:gd name="connsiteX0" fmla="*/ 0 w 3413848"/>
              <a:gd name="connsiteY0" fmla="*/ 0 h 2048308"/>
              <a:gd name="connsiteX1" fmla="*/ 3413848 w 3413848"/>
              <a:gd name="connsiteY1" fmla="*/ 0 h 2048308"/>
              <a:gd name="connsiteX2" fmla="*/ 3413848 w 3413848"/>
              <a:gd name="connsiteY2" fmla="*/ 2048308 h 2048308"/>
              <a:gd name="connsiteX3" fmla="*/ 0 w 3413848"/>
              <a:gd name="connsiteY3" fmla="*/ 2048308 h 2048308"/>
              <a:gd name="connsiteX4" fmla="*/ 0 w 3413848"/>
              <a:gd name="connsiteY4" fmla="*/ 0 h 20483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3848" h="2048308">
                <a:moveTo>
                  <a:pt x="0" y="0"/>
                </a:moveTo>
                <a:lnTo>
                  <a:pt x="3413848" y="0"/>
                </a:lnTo>
                <a:lnTo>
                  <a:pt x="3413848" y="2048308"/>
                </a:lnTo>
                <a:lnTo>
                  <a:pt x="0" y="2048308"/>
                </a:lnTo>
                <a:lnTo>
                  <a:pt x="0" y="0"/>
                </a:lnTo>
                <a:close/>
              </a:path>
            </a:pathLst>
          </a:custGeom>
          <a:no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02870" tIns="102870" rIns="102870" bIns="102870" numCol="1" spcCol="1270" anchor="ctr" anchorCtr="0">
            <a:noAutofit/>
          </a:bodyPr>
          <a:lstStyle/>
          <a:p>
            <a:pPr marL="457200" lvl="0" indent="-457200" defTabSz="1200150">
              <a:lnSpc>
                <a:spcPct val="90000"/>
              </a:lnSpc>
              <a:spcBef>
                <a:spcPct val="0"/>
              </a:spcBef>
              <a:spcAft>
                <a:spcPct val="35000"/>
              </a:spcAft>
              <a:buFont typeface="Arial" panose="020B0604020202020204" pitchFamily="34" charset="0"/>
              <a:buChar char="•"/>
            </a:pPr>
            <a:endParaRPr lang="en-US" sz="2700" kern="1200" dirty="0">
              <a:solidFill>
                <a:schemeClr val="tx1"/>
              </a:solidFill>
            </a:endParaRPr>
          </a:p>
          <a:p>
            <a:pPr marL="457200" lvl="0" indent="-457200" defTabSz="1200150">
              <a:lnSpc>
                <a:spcPct val="90000"/>
              </a:lnSpc>
              <a:spcBef>
                <a:spcPct val="0"/>
              </a:spcBef>
              <a:spcAft>
                <a:spcPct val="35000"/>
              </a:spcAft>
              <a:buFont typeface="Arial" panose="020B0604020202020204" pitchFamily="34" charset="0"/>
              <a:buChar char="•"/>
            </a:pPr>
            <a:r>
              <a:rPr lang="en-US" sz="2700" kern="1200" dirty="0">
                <a:solidFill>
                  <a:schemeClr val="tx1"/>
                </a:solidFill>
              </a:rPr>
              <a:t>Not solely the acceptance of cultural differences</a:t>
            </a:r>
          </a:p>
          <a:p>
            <a:pPr marL="457200" indent="-457200" defTabSz="1200150">
              <a:lnSpc>
                <a:spcPct val="90000"/>
              </a:lnSpc>
              <a:spcBef>
                <a:spcPct val="0"/>
              </a:spcBef>
              <a:spcAft>
                <a:spcPct val="35000"/>
              </a:spcAft>
              <a:buFont typeface="Arial" panose="020B0604020202020204" pitchFamily="34" charset="0"/>
              <a:buChar char="•"/>
            </a:pPr>
            <a:r>
              <a:rPr lang="en-US" sz="2700" dirty="0">
                <a:solidFill>
                  <a:prstClr val="black"/>
                </a:solidFill>
              </a:rPr>
              <a:t>Care and services are responsive to the cultural and linguistic needs of all individuals </a:t>
            </a:r>
          </a:p>
        </p:txBody>
      </p:sp>
      <p:sp>
        <p:nvSpPr>
          <p:cNvPr id="8" name="TextBox 7">
            <a:extLst>
              <a:ext uri="{FF2B5EF4-FFF2-40B4-BE49-F238E27FC236}">
                <a16:creationId xmlns:a16="http://schemas.microsoft.com/office/drawing/2014/main" id="{F2F6E536-82E6-4C5A-9829-67433483BF5C}"/>
              </a:ext>
            </a:extLst>
          </p:cNvPr>
          <p:cNvSpPr txBox="1"/>
          <p:nvPr/>
        </p:nvSpPr>
        <p:spPr>
          <a:xfrm>
            <a:off x="133263" y="5816628"/>
            <a:ext cx="8464490" cy="461665"/>
          </a:xfrm>
          <a:prstGeom prst="rect">
            <a:avLst/>
          </a:prstGeom>
          <a:noFill/>
        </p:spPr>
        <p:txBody>
          <a:bodyPr wrap="square" rtlCol="0">
            <a:spAutoFit/>
          </a:bodyPr>
          <a:lstStyle/>
          <a:p>
            <a:r>
              <a:rPr lang="en-US" sz="1200" dirty="0">
                <a:solidFill>
                  <a:srgbClr val="444444"/>
                </a:solidFill>
                <a:latin typeface="Arial Narrow" panose="020B0606020202030204" pitchFamily="34" charset="0"/>
              </a:rPr>
              <a:t>American Academy of Family Physicians. Cultural Proficiency: The Importance of Cultural Proficiency in Providing Effective Care for Diverse Populations, updated 2014. Leawood: American Academy of Family Physicians; 2014: Position Paper.</a:t>
            </a:r>
            <a:endParaRPr lang="en-US" sz="1200" dirty="0">
              <a:solidFill>
                <a:srgbClr val="444444"/>
              </a:solidFill>
              <a:effectLst/>
              <a:latin typeface="Arial Narrow" panose="020B0606020202030204" pitchFamily="34" charset="0"/>
            </a:endParaRPr>
          </a:p>
        </p:txBody>
      </p:sp>
    </p:spTree>
    <p:extLst>
      <p:ext uri="{BB962C8B-B14F-4D97-AF65-F5344CB8AC3E}">
        <p14:creationId xmlns:p14="http://schemas.microsoft.com/office/powerpoint/2010/main" val="12883039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BAA658-4FA6-4D55-A948-06A779423B50}"/>
              </a:ext>
            </a:extLst>
          </p:cNvPr>
          <p:cNvSpPr>
            <a:spLocks noGrp="1"/>
          </p:cNvSpPr>
          <p:nvPr>
            <p:ph type="title"/>
          </p:nvPr>
        </p:nvSpPr>
        <p:spPr/>
        <p:txBody>
          <a:bodyPr/>
          <a:lstStyle/>
          <a:p>
            <a:r>
              <a:rPr lang="en-US" sz="4000" dirty="0"/>
              <a:t>Defining Cultural Competence</a:t>
            </a:r>
          </a:p>
        </p:txBody>
      </p:sp>
      <p:sp>
        <p:nvSpPr>
          <p:cNvPr id="3" name="Content Placeholder 2">
            <a:extLst>
              <a:ext uri="{FF2B5EF4-FFF2-40B4-BE49-F238E27FC236}">
                <a16:creationId xmlns:a16="http://schemas.microsoft.com/office/drawing/2014/main" id="{843B1D06-FBF7-4D91-AA86-D9C8FE10D5FD}"/>
              </a:ext>
            </a:extLst>
          </p:cNvPr>
          <p:cNvSpPr>
            <a:spLocks noGrp="1"/>
          </p:cNvSpPr>
          <p:nvPr>
            <p:ph idx="1"/>
          </p:nvPr>
        </p:nvSpPr>
        <p:spPr>
          <a:xfrm>
            <a:off x="323850" y="1114425"/>
            <a:ext cx="8553450" cy="4400550"/>
          </a:xfrm>
        </p:spPr>
        <p:txBody>
          <a:bodyPr/>
          <a:lstStyle/>
          <a:p>
            <a:r>
              <a:rPr lang="en-US" sz="2000" dirty="0"/>
              <a:t>Cultural competence is a </a:t>
            </a:r>
            <a:r>
              <a:rPr lang="en-US" sz="2000" b="1" dirty="0"/>
              <a:t>set of congruent behaviors, attitudes, and policies</a:t>
            </a:r>
            <a:r>
              <a:rPr lang="en-US" sz="2000" dirty="0"/>
              <a:t> that come together and enable a system, agency or professionals to </a:t>
            </a:r>
            <a:r>
              <a:rPr lang="en-US" sz="2000" b="1" dirty="0"/>
              <a:t>work effectively in cross-cultural situations</a:t>
            </a:r>
            <a:r>
              <a:rPr lang="en-US" sz="2000" dirty="0"/>
              <a:t>.</a:t>
            </a:r>
          </a:p>
          <a:p>
            <a:pPr marL="0" indent="0">
              <a:buNone/>
            </a:pPr>
            <a:endParaRPr lang="en-US" sz="2000" dirty="0"/>
          </a:p>
          <a:p>
            <a:pPr marL="0" indent="0">
              <a:buNone/>
            </a:pPr>
            <a:r>
              <a:rPr lang="en-US" sz="2000" dirty="0"/>
              <a:t>Five essential elements contribute to the ability to become more culturally competent which include:</a:t>
            </a:r>
          </a:p>
          <a:p>
            <a:pPr marL="0" indent="0">
              <a:buNone/>
            </a:pPr>
            <a:endParaRPr lang="en-US" sz="2000" dirty="0"/>
          </a:p>
          <a:p>
            <a:r>
              <a:rPr lang="en-US" sz="2000" dirty="0"/>
              <a:t>Valuing diversity</a:t>
            </a:r>
          </a:p>
          <a:p>
            <a:r>
              <a:rPr lang="en-US" sz="2000" dirty="0"/>
              <a:t>Having the capacity for cultural self-assessment</a:t>
            </a:r>
          </a:p>
          <a:p>
            <a:r>
              <a:rPr lang="en-US" sz="2000" dirty="0"/>
              <a:t>Being conscious of the dynamics inherent when cultures interact</a:t>
            </a:r>
          </a:p>
          <a:p>
            <a:r>
              <a:rPr lang="en-US" sz="2000" dirty="0"/>
              <a:t>Having institutionalized culture knowledge</a:t>
            </a:r>
          </a:p>
          <a:p>
            <a:r>
              <a:rPr lang="en-US" sz="2000" dirty="0"/>
              <a:t>Having developed adaptations to service delivery reflecting an understanding of cultural diversity</a:t>
            </a:r>
          </a:p>
          <a:p>
            <a:endParaRPr lang="en-US" dirty="0"/>
          </a:p>
        </p:txBody>
      </p:sp>
      <p:sp>
        <p:nvSpPr>
          <p:cNvPr id="4" name="Slide Number Placeholder 3">
            <a:extLst>
              <a:ext uri="{FF2B5EF4-FFF2-40B4-BE49-F238E27FC236}">
                <a16:creationId xmlns:a16="http://schemas.microsoft.com/office/drawing/2014/main" id="{7A59DB39-F824-45AA-997F-DC2DCDF32D98}"/>
              </a:ext>
            </a:extLst>
          </p:cNvPr>
          <p:cNvSpPr>
            <a:spLocks noGrp="1"/>
          </p:cNvSpPr>
          <p:nvPr>
            <p:ph type="sldNum" sz="quarter" idx="10"/>
          </p:nvPr>
        </p:nvSpPr>
        <p:spPr/>
        <p:txBody>
          <a:bodyPr/>
          <a:lstStyle/>
          <a:p>
            <a:fld id="{C48602F5-FA46-4288-92A4-423959D7C262}" type="slidenum">
              <a:rPr lang="en-US" smtClean="0"/>
              <a:pPr/>
              <a:t>5</a:t>
            </a:fld>
            <a:endParaRPr lang="en-US" dirty="0"/>
          </a:p>
        </p:txBody>
      </p:sp>
      <p:sp>
        <p:nvSpPr>
          <p:cNvPr id="5" name="TextBox 4">
            <a:extLst>
              <a:ext uri="{FF2B5EF4-FFF2-40B4-BE49-F238E27FC236}">
                <a16:creationId xmlns:a16="http://schemas.microsoft.com/office/drawing/2014/main" id="{201C17D8-2363-46A8-A311-81573DB8041F}"/>
              </a:ext>
            </a:extLst>
          </p:cNvPr>
          <p:cNvSpPr txBox="1"/>
          <p:nvPr/>
        </p:nvSpPr>
        <p:spPr>
          <a:xfrm>
            <a:off x="388428" y="5850234"/>
            <a:ext cx="8252844" cy="461665"/>
          </a:xfrm>
          <a:prstGeom prst="rect">
            <a:avLst/>
          </a:prstGeom>
          <a:noFill/>
        </p:spPr>
        <p:txBody>
          <a:bodyPr wrap="square" rtlCol="0">
            <a:spAutoFit/>
          </a:bodyPr>
          <a:lstStyle/>
          <a:p>
            <a:r>
              <a:rPr lang="en-US" sz="1200" dirty="0">
                <a:latin typeface="Arial Narrow" panose="020B0606020202030204" pitchFamily="34" charset="0"/>
              </a:rPr>
              <a:t>Policy Brief 1: Rationale for Culture Competence in Primary Care. Washington, DC: National Center for Cultural Competence, Georgetown University Center for Child and Human Development. Goode TD and Dunne C.</a:t>
            </a:r>
          </a:p>
        </p:txBody>
      </p:sp>
    </p:spTree>
    <p:extLst>
      <p:ext uri="{BB962C8B-B14F-4D97-AF65-F5344CB8AC3E}">
        <p14:creationId xmlns:p14="http://schemas.microsoft.com/office/powerpoint/2010/main" val="20159664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700D6-4FB7-4ECE-AE90-2D556328F982}"/>
              </a:ext>
            </a:extLst>
          </p:cNvPr>
          <p:cNvSpPr>
            <a:spLocks noGrp="1"/>
          </p:cNvSpPr>
          <p:nvPr>
            <p:ph type="title"/>
          </p:nvPr>
        </p:nvSpPr>
        <p:spPr/>
        <p:txBody>
          <a:bodyPr anchor="t">
            <a:normAutofit/>
          </a:bodyPr>
          <a:lstStyle/>
          <a:p>
            <a:pPr algn="ctr"/>
            <a:r>
              <a:rPr lang="en-US" sz="3600" dirty="0"/>
              <a:t>N</a:t>
            </a:r>
            <a:r>
              <a:rPr lang="en-US" sz="3600" dirty="0">
                <a:solidFill>
                  <a:schemeClr val="tx1"/>
                </a:solidFill>
              </a:rPr>
              <a:t>eed for C</a:t>
            </a:r>
            <a:r>
              <a:rPr lang="en-US" sz="36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ultural Competence and Culturally Proficient Care</a:t>
            </a:r>
            <a:endParaRPr lang="en-US" sz="3600" dirty="0">
              <a:solidFill>
                <a:schemeClr val="tx1"/>
              </a:solidFill>
            </a:endParaRPr>
          </a:p>
        </p:txBody>
      </p:sp>
      <p:sp>
        <p:nvSpPr>
          <p:cNvPr id="3" name="Content Placeholder 2">
            <a:extLst>
              <a:ext uri="{FF2B5EF4-FFF2-40B4-BE49-F238E27FC236}">
                <a16:creationId xmlns:a16="http://schemas.microsoft.com/office/drawing/2014/main" id="{A9C8CF24-B8C0-4F3F-A326-14F26FF3CD5E}"/>
              </a:ext>
            </a:extLst>
          </p:cNvPr>
          <p:cNvSpPr>
            <a:spLocks noGrp="1"/>
          </p:cNvSpPr>
          <p:nvPr>
            <p:ph sz="half" idx="1"/>
          </p:nvPr>
        </p:nvSpPr>
        <p:spPr>
          <a:xfrm>
            <a:off x="451388" y="1969088"/>
            <a:ext cx="3668667" cy="1163756"/>
          </a:xfrm>
        </p:spPr>
        <p:txBody>
          <a:bodyPr>
            <a:normAutofit/>
          </a:bodyPr>
          <a:lstStyle/>
          <a:p>
            <a:pPr marL="0" indent="0">
              <a:buNone/>
            </a:pPr>
            <a:r>
              <a:rPr lang="en-US" sz="2000" dirty="0">
                <a:latin typeface="Arial Unicode MS" panose="020B0604020202020204" pitchFamily="34" charset="-128"/>
                <a:ea typeface="Arial Unicode MS" panose="020B0604020202020204" pitchFamily="34" charset="-128"/>
                <a:cs typeface="Arial Unicode MS" panose="020B0604020202020204" pitchFamily="34" charset="-128"/>
              </a:rPr>
              <a:t>Respond to current and projected demographic changes in the United States.</a:t>
            </a:r>
          </a:p>
          <a:p>
            <a:pPr lvl="0"/>
            <a:endParaRPr lang="en-US" sz="2800" dirty="0">
              <a:latin typeface="Arial" panose="020B0604020202020204" pitchFamily="34" charset="0"/>
              <a:cs typeface="Arial" panose="020B0604020202020204" pitchFamily="34" charset="0"/>
            </a:endParaRPr>
          </a:p>
        </p:txBody>
      </p:sp>
      <p:sp>
        <p:nvSpPr>
          <p:cNvPr id="6" name="Content Placeholder 5">
            <a:extLst>
              <a:ext uri="{FF2B5EF4-FFF2-40B4-BE49-F238E27FC236}">
                <a16:creationId xmlns:a16="http://schemas.microsoft.com/office/drawing/2014/main" id="{C69CF383-73A2-4FBD-B540-AFB7AF1F9EA4}"/>
              </a:ext>
            </a:extLst>
          </p:cNvPr>
          <p:cNvSpPr>
            <a:spLocks noGrp="1"/>
          </p:cNvSpPr>
          <p:nvPr>
            <p:ph sz="half" idx="2"/>
          </p:nvPr>
        </p:nvSpPr>
        <p:spPr>
          <a:xfrm>
            <a:off x="4629152" y="2013292"/>
            <a:ext cx="3886200" cy="801961"/>
          </a:xfrm>
        </p:spPr>
        <p:txBody>
          <a:bodyPr>
            <a:normAutofit/>
          </a:bodyPr>
          <a:lstStyle/>
          <a:p>
            <a:pPr marL="0" indent="0">
              <a:buNone/>
            </a:pPr>
            <a:r>
              <a:rPr lang="en-US" sz="2000" dirty="0">
                <a:latin typeface="Arial Unicode MS" panose="020B0604020202020204" pitchFamily="34" charset="-128"/>
                <a:ea typeface="Arial Unicode MS" panose="020B0604020202020204" pitchFamily="34" charset="-128"/>
                <a:cs typeface="Arial Unicode MS" panose="020B0604020202020204" pitchFamily="34" charset="-128"/>
              </a:rPr>
              <a:t>Improve the quality of services and primary care outcomes.</a:t>
            </a:r>
          </a:p>
        </p:txBody>
      </p:sp>
      <p:sp>
        <p:nvSpPr>
          <p:cNvPr id="4" name="Slide Number Placeholder 3">
            <a:extLst>
              <a:ext uri="{FF2B5EF4-FFF2-40B4-BE49-F238E27FC236}">
                <a16:creationId xmlns:a16="http://schemas.microsoft.com/office/drawing/2014/main" id="{9B1184AE-2C8A-49E2-ABB6-6F51C70640D2}"/>
              </a:ext>
            </a:extLst>
          </p:cNvPr>
          <p:cNvSpPr>
            <a:spLocks noGrp="1"/>
          </p:cNvSpPr>
          <p:nvPr>
            <p:ph type="sldNum" sz="quarter" idx="10"/>
          </p:nvPr>
        </p:nvSpPr>
        <p:spPr/>
        <p:txBody>
          <a:bodyPr/>
          <a:lstStyle/>
          <a:p>
            <a:fld id="{C48602F5-FA46-4288-92A4-423959D7C262}" type="slidenum">
              <a:rPr lang="en-US" smtClean="0"/>
              <a:pPr/>
              <a:t>6</a:t>
            </a:fld>
            <a:endParaRPr lang="en-US" dirty="0"/>
          </a:p>
        </p:txBody>
      </p:sp>
      <p:sp>
        <p:nvSpPr>
          <p:cNvPr id="5" name="TextBox 4">
            <a:extLst>
              <a:ext uri="{FF2B5EF4-FFF2-40B4-BE49-F238E27FC236}">
                <a16:creationId xmlns:a16="http://schemas.microsoft.com/office/drawing/2014/main" id="{89FFD565-FBBE-4FD2-8A52-11A230672ECD}"/>
              </a:ext>
            </a:extLst>
          </p:cNvPr>
          <p:cNvSpPr txBox="1"/>
          <p:nvPr/>
        </p:nvSpPr>
        <p:spPr>
          <a:xfrm>
            <a:off x="388428" y="5850234"/>
            <a:ext cx="8252844" cy="461665"/>
          </a:xfrm>
          <a:prstGeom prst="rect">
            <a:avLst/>
          </a:prstGeom>
          <a:noFill/>
        </p:spPr>
        <p:txBody>
          <a:bodyPr wrap="square" rtlCol="0">
            <a:spAutoFit/>
          </a:bodyPr>
          <a:lstStyle/>
          <a:p>
            <a:r>
              <a:rPr lang="en-US" sz="1200" dirty="0">
                <a:latin typeface="Arial Narrow" panose="020B0606020202030204" pitchFamily="34" charset="0"/>
              </a:rPr>
              <a:t>Policy Brief 1: Rationale for Culture Competence in Primary Care. Washington, DC: National Center for Cultural Competence, Georgetown University Center for Child and Human Development. Goode TD and Dunne C.</a:t>
            </a:r>
          </a:p>
        </p:txBody>
      </p:sp>
      <p:sp>
        <p:nvSpPr>
          <p:cNvPr id="7" name="Content Placeholder 2">
            <a:extLst>
              <a:ext uri="{FF2B5EF4-FFF2-40B4-BE49-F238E27FC236}">
                <a16:creationId xmlns:a16="http://schemas.microsoft.com/office/drawing/2014/main" id="{280FF49B-51B5-4EC9-B29F-95CED06EB970}"/>
              </a:ext>
            </a:extLst>
          </p:cNvPr>
          <p:cNvSpPr txBox="1">
            <a:spLocks/>
          </p:cNvSpPr>
          <p:nvPr/>
        </p:nvSpPr>
        <p:spPr>
          <a:xfrm>
            <a:off x="451388" y="3461886"/>
            <a:ext cx="3668667" cy="1483290"/>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000" dirty="0">
                <a:latin typeface="Arial Unicode MS" panose="020B0604020202020204" pitchFamily="34" charset="-128"/>
                <a:ea typeface="Arial Unicode MS" panose="020B0604020202020204" pitchFamily="34" charset="-128"/>
                <a:cs typeface="Arial Unicode MS" panose="020B0604020202020204" pitchFamily="34" charset="-128"/>
              </a:rPr>
              <a:t>Eliminate long-standing disparities in the health status of people of diverse racial, ethnic and cultural backgrounds.</a:t>
            </a:r>
          </a:p>
          <a:p>
            <a:pPr lvl="1"/>
            <a:endParaRPr lang="en-US"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buFont typeface="Arial" panose="020B0604020202020204" pitchFamily="34" charset="0"/>
              <a:buNone/>
            </a:pPr>
            <a:endParaRPr lang="en-US" sz="2000" dirty="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en-US" dirty="0">
              <a:latin typeface="Arial" panose="020B0604020202020204" pitchFamily="34" charset="0"/>
              <a:cs typeface="Arial" panose="020B0604020202020204" pitchFamily="34" charset="0"/>
            </a:endParaRPr>
          </a:p>
        </p:txBody>
      </p:sp>
      <p:sp>
        <p:nvSpPr>
          <p:cNvPr id="8" name="Content Placeholder 5">
            <a:extLst>
              <a:ext uri="{FF2B5EF4-FFF2-40B4-BE49-F238E27FC236}">
                <a16:creationId xmlns:a16="http://schemas.microsoft.com/office/drawing/2014/main" id="{E9583E39-4AE5-4088-8DCD-4D7EB682D949}"/>
              </a:ext>
            </a:extLst>
          </p:cNvPr>
          <p:cNvSpPr txBox="1">
            <a:spLocks/>
          </p:cNvSpPr>
          <p:nvPr/>
        </p:nvSpPr>
        <p:spPr>
          <a:xfrm>
            <a:off x="4629152" y="3181310"/>
            <a:ext cx="3886200" cy="889440"/>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000" dirty="0">
                <a:latin typeface="Arial Unicode MS" panose="020B0604020202020204" pitchFamily="34" charset="-128"/>
                <a:ea typeface="Arial Unicode MS" panose="020B0604020202020204" pitchFamily="34" charset="-128"/>
                <a:cs typeface="Arial Unicode MS" panose="020B0604020202020204" pitchFamily="34" charset="-128"/>
              </a:rPr>
              <a:t>Meet legislative, regulatory and accreditation mandates.</a:t>
            </a:r>
          </a:p>
        </p:txBody>
      </p:sp>
      <p:sp>
        <p:nvSpPr>
          <p:cNvPr id="9" name="Content Placeholder 5">
            <a:extLst>
              <a:ext uri="{FF2B5EF4-FFF2-40B4-BE49-F238E27FC236}">
                <a16:creationId xmlns:a16="http://schemas.microsoft.com/office/drawing/2014/main" id="{CE92158E-6E2A-4434-94C2-13BE41AE460B}"/>
              </a:ext>
            </a:extLst>
          </p:cNvPr>
          <p:cNvSpPr txBox="1">
            <a:spLocks/>
          </p:cNvSpPr>
          <p:nvPr/>
        </p:nvSpPr>
        <p:spPr>
          <a:xfrm>
            <a:off x="4660682" y="4321785"/>
            <a:ext cx="3308072" cy="889441"/>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000" dirty="0">
                <a:latin typeface="Arial Unicode MS" panose="020B0604020202020204" pitchFamily="34" charset="-128"/>
                <a:ea typeface="Arial Unicode MS" panose="020B0604020202020204" pitchFamily="34" charset="-128"/>
                <a:cs typeface="Arial Unicode MS" panose="020B0604020202020204" pitchFamily="34" charset="-128"/>
              </a:rPr>
              <a:t>Decrease the likelihood of liability/malpractice claims.</a:t>
            </a:r>
          </a:p>
          <a:p>
            <a:endParaRPr lang="en-US" dirty="0"/>
          </a:p>
        </p:txBody>
      </p:sp>
      <p:cxnSp>
        <p:nvCxnSpPr>
          <p:cNvPr id="11" name="Straight Connector 10">
            <a:extLst>
              <a:ext uri="{FF2B5EF4-FFF2-40B4-BE49-F238E27FC236}">
                <a16:creationId xmlns:a16="http://schemas.microsoft.com/office/drawing/2014/main" id="{886D5E56-50E1-443A-BDCA-288BC741AA39}"/>
              </a:ext>
            </a:extLst>
          </p:cNvPr>
          <p:cNvCxnSpPr/>
          <p:nvPr/>
        </p:nvCxnSpPr>
        <p:spPr>
          <a:xfrm>
            <a:off x="388428" y="3181310"/>
            <a:ext cx="373162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EEDFC12D-B6E1-44AE-9FD1-C388B60260A8}"/>
              </a:ext>
            </a:extLst>
          </p:cNvPr>
          <p:cNvCxnSpPr/>
          <p:nvPr/>
        </p:nvCxnSpPr>
        <p:spPr>
          <a:xfrm>
            <a:off x="4629152" y="2959136"/>
            <a:ext cx="373162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2B41BA18-B528-4BF0-8BAF-6139554916E8}"/>
              </a:ext>
            </a:extLst>
          </p:cNvPr>
          <p:cNvCxnSpPr/>
          <p:nvPr/>
        </p:nvCxnSpPr>
        <p:spPr>
          <a:xfrm>
            <a:off x="4660682" y="4169156"/>
            <a:ext cx="3731627"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91361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700D6-4FB7-4ECE-AE90-2D556328F982}"/>
              </a:ext>
            </a:extLst>
          </p:cNvPr>
          <p:cNvSpPr>
            <a:spLocks noGrp="1"/>
          </p:cNvSpPr>
          <p:nvPr>
            <p:ph type="title"/>
          </p:nvPr>
        </p:nvSpPr>
        <p:spPr>
          <a:xfrm>
            <a:off x="641233" y="256069"/>
            <a:ext cx="7886700" cy="1325563"/>
          </a:xfrm>
        </p:spPr>
        <p:txBody>
          <a:bodyPr anchor="t">
            <a:normAutofit/>
          </a:bodyPr>
          <a:lstStyle/>
          <a:p>
            <a:pPr algn="ctr"/>
            <a:r>
              <a:rPr lang="en-US" sz="3600" dirty="0">
                <a:solidFill>
                  <a:schemeClr val="tx1"/>
                </a:solidFill>
              </a:rPr>
              <a:t>Key Aspects of Cultural Proficiency</a:t>
            </a:r>
          </a:p>
        </p:txBody>
      </p:sp>
      <p:sp>
        <p:nvSpPr>
          <p:cNvPr id="3" name="Content Placeholder 2">
            <a:extLst>
              <a:ext uri="{FF2B5EF4-FFF2-40B4-BE49-F238E27FC236}">
                <a16:creationId xmlns:a16="http://schemas.microsoft.com/office/drawing/2014/main" id="{A9C8CF24-B8C0-4F3F-A326-14F26FF3CD5E}"/>
              </a:ext>
            </a:extLst>
          </p:cNvPr>
          <p:cNvSpPr>
            <a:spLocks noGrp="1"/>
          </p:cNvSpPr>
          <p:nvPr>
            <p:ph idx="1"/>
          </p:nvPr>
        </p:nvSpPr>
        <p:spPr>
          <a:xfrm>
            <a:off x="447674" y="954073"/>
            <a:ext cx="8500101" cy="1325563"/>
          </a:xfrm>
        </p:spPr>
        <p:txBody>
          <a:bodyPr/>
          <a:lstStyle/>
          <a:p>
            <a:pPr marL="0" lvl="0" indent="0">
              <a:buNone/>
            </a:pPr>
            <a:endParaRPr lang="en-US" sz="2000" u="sng"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0" lvl="0" indent="0">
              <a:buNone/>
            </a:pPr>
            <a:r>
              <a:rPr lang="en-US" sz="2000" u="sng" dirty="0">
                <a:latin typeface="Arial Unicode MS" panose="020B0604020202020204" pitchFamily="34" charset="-128"/>
                <a:ea typeface="Arial Unicode MS" panose="020B0604020202020204" pitchFamily="34" charset="-128"/>
                <a:cs typeface="Arial Unicode MS" panose="020B0604020202020204" pitchFamily="34" charset="-128"/>
              </a:rPr>
              <a:t>Organizational/Systems</a:t>
            </a:r>
          </a:p>
          <a:p>
            <a:r>
              <a:rPr lang="en-US" sz="20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Organizations embrace the principles of </a:t>
            </a:r>
            <a:r>
              <a:rPr lang="en-US" sz="2000" b="1"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equal access and non-discriminatory </a:t>
            </a:r>
            <a:r>
              <a:rPr lang="en-US" sz="20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practices in service delivery</a:t>
            </a:r>
            <a:endParaRPr lang="en-US" sz="2000" dirty="0">
              <a:latin typeface="Arial" panose="020B0604020202020204" pitchFamily="34" charset="0"/>
              <a:cs typeface="Arial" panose="020B0604020202020204" pitchFamily="34" charset="0"/>
            </a:endParaRPr>
          </a:p>
          <a:p>
            <a:endParaRPr lang="en-US" sz="1600" dirty="0">
              <a:latin typeface="Arial" panose="020B0604020202020204" pitchFamily="34" charset="0"/>
              <a:cs typeface="Arial" panose="020B0604020202020204" pitchFamily="34" charset="0"/>
            </a:endParaRPr>
          </a:p>
          <a:p>
            <a:endParaRPr lang="en-US" sz="1600"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lvl="0" indent="0">
              <a:buNone/>
            </a:pPr>
            <a:endParaRPr lang="en-US" sz="28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9B1184AE-2C8A-49E2-ABB6-6F51C70640D2}"/>
              </a:ext>
            </a:extLst>
          </p:cNvPr>
          <p:cNvSpPr>
            <a:spLocks noGrp="1"/>
          </p:cNvSpPr>
          <p:nvPr>
            <p:ph type="sldNum" sz="quarter" idx="10"/>
          </p:nvPr>
        </p:nvSpPr>
        <p:spPr/>
        <p:txBody>
          <a:bodyPr/>
          <a:lstStyle/>
          <a:p>
            <a:fld id="{C48602F5-FA46-4288-92A4-423959D7C262}" type="slidenum">
              <a:rPr lang="en-US" smtClean="0"/>
              <a:pPr/>
              <a:t>7</a:t>
            </a:fld>
            <a:endParaRPr lang="en-US" dirty="0"/>
          </a:p>
        </p:txBody>
      </p:sp>
      <p:sp>
        <p:nvSpPr>
          <p:cNvPr id="5" name="TextBox 4">
            <a:extLst>
              <a:ext uri="{FF2B5EF4-FFF2-40B4-BE49-F238E27FC236}">
                <a16:creationId xmlns:a16="http://schemas.microsoft.com/office/drawing/2014/main" id="{89FFD565-FBBE-4FD2-8A52-11A230672ECD}"/>
              </a:ext>
            </a:extLst>
          </p:cNvPr>
          <p:cNvSpPr txBox="1"/>
          <p:nvPr/>
        </p:nvSpPr>
        <p:spPr>
          <a:xfrm>
            <a:off x="420061" y="5816628"/>
            <a:ext cx="8005194" cy="461665"/>
          </a:xfrm>
          <a:prstGeom prst="rect">
            <a:avLst/>
          </a:prstGeom>
          <a:noFill/>
        </p:spPr>
        <p:txBody>
          <a:bodyPr wrap="square" rtlCol="0">
            <a:spAutoFit/>
          </a:bodyPr>
          <a:lstStyle/>
          <a:p>
            <a:r>
              <a:rPr lang="en-US" sz="1200" dirty="0">
                <a:latin typeface="Arial Narrow" panose="020B0606020202030204" pitchFamily="34" charset="0"/>
              </a:rPr>
              <a:t>Culturally Competent Guiding Values &amp; Principles. Washington, DC: National Center for Cultural Competence, Georgetown University, Center for Child and Human Development. Goode TD and Dunne C. </a:t>
            </a:r>
          </a:p>
        </p:txBody>
      </p:sp>
      <p:sp>
        <p:nvSpPr>
          <p:cNvPr id="6" name="Content Placeholder 2">
            <a:extLst>
              <a:ext uri="{FF2B5EF4-FFF2-40B4-BE49-F238E27FC236}">
                <a16:creationId xmlns:a16="http://schemas.microsoft.com/office/drawing/2014/main" id="{6C5F5D4F-27F1-4243-844D-DA9F5B3E1D00}"/>
              </a:ext>
            </a:extLst>
          </p:cNvPr>
          <p:cNvSpPr txBox="1">
            <a:spLocks/>
          </p:cNvSpPr>
          <p:nvPr/>
        </p:nvSpPr>
        <p:spPr>
          <a:xfrm>
            <a:off x="447675" y="2360494"/>
            <a:ext cx="7844987" cy="1034057"/>
          </a:xfrm>
          <a:prstGeom prst="rect">
            <a:avLst/>
          </a:prstGeom>
        </p:spPr>
        <p:txBody>
          <a:bodyPr vert="horz" lIns="91440" tIns="45720" rIns="91440" bIns="45720" rtlCol="0">
            <a:noAutofit/>
          </a:bodyPr>
          <a:lstStyle>
            <a:lvl1pPr marL="171450" marR="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sz="3200" kern="1200">
                <a:solidFill>
                  <a:schemeClr val="tx1"/>
                </a:solidFill>
                <a:latin typeface="+mn-lt"/>
                <a:ea typeface="+mn-ea"/>
                <a:cs typeface="+mn-cs"/>
              </a:defRPr>
            </a:lvl1pPr>
            <a:lvl2pPr marL="514350" indent="0" algn="l" defTabSz="914400" rtl="0" eaLnBrk="1" latinLnBrk="0" hangingPunct="1">
              <a:lnSpc>
                <a:spcPct val="100000"/>
              </a:lnSpc>
              <a:spcBef>
                <a:spcPts val="0"/>
              </a:spcBef>
              <a:buFont typeface="Arial" panose="020B0604020202020204" pitchFamily="34" charset="0"/>
              <a:buNone/>
              <a:defRPr sz="18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000" u="sng" dirty="0">
                <a:latin typeface="Arial Unicode MS" panose="020B0604020202020204" pitchFamily="34" charset="-128"/>
                <a:ea typeface="Arial Unicode MS" panose="020B0604020202020204" pitchFamily="34" charset="-128"/>
                <a:cs typeface="Arial Unicode MS" panose="020B0604020202020204" pitchFamily="34" charset="-128"/>
              </a:rPr>
              <a:t>Practice &amp; Service Design</a:t>
            </a:r>
          </a:p>
          <a:p>
            <a:r>
              <a:rPr lang="en-US" sz="2000" b="1" dirty="0">
                <a:latin typeface="Arial Unicode MS" panose="020B0604020202020204" pitchFamily="34" charset="-128"/>
                <a:ea typeface="Arial Unicode MS" panose="020B0604020202020204" pitchFamily="34" charset="-128"/>
                <a:cs typeface="Arial Unicode MS" panose="020B0604020202020204" pitchFamily="34" charset="-128"/>
              </a:rPr>
              <a:t>Tailored</a:t>
            </a:r>
            <a:r>
              <a:rPr lang="en-US" sz="2000" dirty="0">
                <a:latin typeface="Arial Unicode MS" panose="020B0604020202020204" pitchFamily="34" charset="-128"/>
                <a:ea typeface="Arial Unicode MS" panose="020B0604020202020204" pitchFamily="34" charset="-128"/>
                <a:cs typeface="Arial Unicode MS" panose="020B0604020202020204" pitchFamily="34" charset="-128"/>
              </a:rPr>
              <a:t> services are designed and implemented</a:t>
            </a:r>
            <a:r>
              <a:rPr lang="en-US" sz="2000" b="1" dirty="0">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000" dirty="0">
                <a:latin typeface="Arial Unicode MS" panose="020B0604020202020204" pitchFamily="34" charset="-128"/>
                <a:ea typeface="Arial Unicode MS" panose="020B0604020202020204" pitchFamily="34" charset="-128"/>
                <a:cs typeface="Arial Unicode MS" panose="020B0604020202020204" pitchFamily="34" charset="-128"/>
              </a:rPr>
              <a:t>to</a:t>
            </a:r>
            <a:r>
              <a:rPr lang="en-US" sz="2000" b="1" dirty="0">
                <a:latin typeface="Arial Unicode MS" panose="020B0604020202020204" pitchFamily="34" charset="-128"/>
                <a:ea typeface="Arial Unicode MS" panose="020B0604020202020204" pitchFamily="34" charset="-128"/>
                <a:cs typeface="Arial Unicode MS" panose="020B0604020202020204" pitchFamily="34" charset="-128"/>
              </a:rPr>
              <a:t> meet </a:t>
            </a:r>
            <a:r>
              <a:rPr lang="en-US" sz="2000" dirty="0">
                <a:latin typeface="Arial Unicode MS" panose="020B0604020202020204" pitchFamily="34" charset="-128"/>
                <a:ea typeface="Arial Unicode MS" panose="020B0604020202020204" pitchFamily="34" charset="-128"/>
                <a:cs typeface="Arial Unicode MS" panose="020B0604020202020204" pitchFamily="34" charset="-128"/>
              </a:rPr>
              <a:t>the </a:t>
            </a:r>
            <a:r>
              <a:rPr lang="en-US" sz="2000" b="1" dirty="0">
                <a:latin typeface="Arial Unicode MS" panose="020B0604020202020204" pitchFamily="34" charset="-128"/>
                <a:ea typeface="Arial Unicode MS" panose="020B0604020202020204" pitchFamily="34" charset="-128"/>
                <a:cs typeface="Arial Unicode MS" panose="020B0604020202020204" pitchFamily="34" charset="-128"/>
              </a:rPr>
              <a:t>unique needs </a:t>
            </a:r>
            <a:r>
              <a:rPr lang="en-US" sz="2000" dirty="0">
                <a:latin typeface="Arial Unicode MS" panose="020B0604020202020204" pitchFamily="34" charset="-128"/>
                <a:ea typeface="Arial Unicode MS" panose="020B0604020202020204" pitchFamily="34" charset="-128"/>
                <a:cs typeface="Arial Unicode MS" panose="020B0604020202020204" pitchFamily="34" charset="-128"/>
              </a:rPr>
              <a:t>of the individuals and communities served</a:t>
            </a:r>
            <a:endParaRPr lang="en-US" sz="1600" dirty="0">
              <a:latin typeface="Arial" panose="020B0604020202020204" pitchFamily="34" charset="0"/>
              <a:cs typeface="Arial" panose="020B0604020202020204" pitchFamily="34" charset="0"/>
            </a:endParaRPr>
          </a:p>
          <a:p>
            <a:endParaRPr lang="en-US" sz="1600" dirty="0">
              <a:latin typeface="Arial" panose="020B0604020202020204" pitchFamily="34" charset="0"/>
              <a:cs typeface="Arial" panose="020B0604020202020204" pitchFamily="34" charset="0"/>
            </a:endParaRPr>
          </a:p>
          <a:p>
            <a:pPr marL="0" indent="0">
              <a:buFont typeface="Arial" panose="020B0604020202020204" pitchFamily="34" charset="0"/>
              <a:buNone/>
            </a:pPr>
            <a:endParaRPr lang="en-US" dirty="0">
              <a:latin typeface="Arial" panose="020B0604020202020204" pitchFamily="34" charset="0"/>
              <a:cs typeface="Arial" panose="020B0604020202020204" pitchFamily="34" charset="0"/>
            </a:endParaRPr>
          </a:p>
          <a:p>
            <a:pPr marL="0" indent="0">
              <a:buFont typeface="Arial" panose="020B0604020202020204" pitchFamily="34" charset="0"/>
              <a:buNone/>
            </a:pPr>
            <a:endParaRPr lang="en-US" sz="2800" dirty="0">
              <a:latin typeface="Arial" panose="020B0604020202020204" pitchFamily="34" charset="0"/>
              <a:cs typeface="Arial" panose="020B0604020202020204" pitchFamily="34" charset="0"/>
            </a:endParaRPr>
          </a:p>
        </p:txBody>
      </p:sp>
      <p:sp>
        <p:nvSpPr>
          <p:cNvPr id="7" name="Content Placeholder 2">
            <a:extLst>
              <a:ext uri="{FF2B5EF4-FFF2-40B4-BE49-F238E27FC236}">
                <a16:creationId xmlns:a16="http://schemas.microsoft.com/office/drawing/2014/main" id="{97FC14DB-14CA-4C5A-A550-C66BA6E448FB}"/>
              </a:ext>
            </a:extLst>
          </p:cNvPr>
          <p:cNvSpPr txBox="1">
            <a:spLocks/>
          </p:cNvSpPr>
          <p:nvPr/>
        </p:nvSpPr>
        <p:spPr>
          <a:xfrm>
            <a:off x="447674" y="3514218"/>
            <a:ext cx="8696325" cy="1183468"/>
          </a:xfrm>
          <a:prstGeom prst="rect">
            <a:avLst/>
          </a:prstGeom>
        </p:spPr>
        <p:txBody>
          <a:bodyPr vert="horz" lIns="91440" tIns="45720" rIns="91440" bIns="45720" rtlCol="0">
            <a:noAutofit/>
          </a:bodyPr>
          <a:lstStyle>
            <a:lvl1pPr marL="171450" marR="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sz="3200" kern="1200">
                <a:solidFill>
                  <a:schemeClr val="tx1"/>
                </a:solidFill>
                <a:latin typeface="+mn-lt"/>
                <a:ea typeface="+mn-ea"/>
                <a:cs typeface="+mn-cs"/>
              </a:defRPr>
            </a:lvl1pPr>
            <a:lvl2pPr marL="514350" indent="0" algn="l" defTabSz="914400" rtl="0" eaLnBrk="1" latinLnBrk="0" hangingPunct="1">
              <a:lnSpc>
                <a:spcPct val="100000"/>
              </a:lnSpc>
              <a:spcBef>
                <a:spcPts val="0"/>
              </a:spcBef>
              <a:buFont typeface="Arial" panose="020B0604020202020204" pitchFamily="34" charset="0"/>
              <a:buNone/>
              <a:defRPr sz="18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000" u="sng" dirty="0">
                <a:latin typeface="Arial Unicode MS" panose="020B0604020202020204" pitchFamily="34" charset="-128"/>
                <a:ea typeface="Arial Unicode MS" panose="020B0604020202020204" pitchFamily="34" charset="-128"/>
                <a:cs typeface="Arial Unicode MS" panose="020B0604020202020204" pitchFamily="34" charset="-128"/>
              </a:rPr>
              <a:t>Community Engagement</a:t>
            </a:r>
          </a:p>
          <a:p>
            <a:r>
              <a:rPr lang="en-US" sz="20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The needs of the communities are </a:t>
            </a:r>
            <a:r>
              <a:rPr lang="en-US" sz="2000" b="1"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determined by the community </a:t>
            </a:r>
            <a:r>
              <a:rPr lang="en-US" sz="20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and members are </a:t>
            </a:r>
            <a:r>
              <a:rPr lang="en-US" sz="2000" b="1"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full partners in decision making</a:t>
            </a:r>
            <a:endParaRPr lang="en-US" sz="1600" dirty="0">
              <a:latin typeface="Arial" panose="020B0604020202020204" pitchFamily="34" charset="0"/>
              <a:cs typeface="Arial" panose="020B0604020202020204" pitchFamily="34" charset="0"/>
            </a:endParaRPr>
          </a:p>
          <a:p>
            <a:endParaRPr lang="en-US" sz="1600" dirty="0">
              <a:latin typeface="Arial" panose="020B0604020202020204" pitchFamily="34" charset="0"/>
              <a:cs typeface="Arial" panose="020B0604020202020204" pitchFamily="34" charset="0"/>
            </a:endParaRPr>
          </a:p>
          <a:p>
            <a:pPr marL="0" indent="0">
              <a:buFont typeface="Arial" panose="020B0604020202020204" pitchFamily="34" charset="0"/>
              <a:buNone/>
            </a:pPr>
            <a:endParaRPr lang="en-US" dirty="0">
              <a:latin typeface="Arial" panose="020B0604020202020204" pitchFamily="34" charset="0"/>
              <a:cs typeface="Arial" panose="020B0604020202020204" pitchFamily="34" charset="0"/>
            </a:endParaRPr>
          </a:p>
          <a:p>
            <a:pPr marL="0" indent="0">
              <a:buFont typeface="Arial" panose="020B0604020202020204" pitchFamily="34" charset="0"/>
              <a:buNone/>
            </a:pPr>
            <a:endParaRPr lang="en-US" sz="2800" dirty="0">
              <a:latin typeface="Arial" panose="020B0604020202020204" pitchFamily="34" charset="0"/>
              <a:cs typeface="Arial" panose="020B0604020202020204" pitchFamily="34" charset="0"/>
            </a:endParaRPr>
          </a:p>
        </p:txBody>
      </p:sp>
      <p:sp>
        <p:nvSpPr>
          <p:cNvPr id="8" name="Content Placeholder 2">
            <a:extLst>
              <a:ext uri="{FF2B5EF4-FFF2-40B4-BE49-F238E27FC236}">
                <a16:creationId xmlns:a16="http://schemas.microsoft.com/office/drawing/2014/main" id="{B5A80EB6-86A8-460A-8A01-110C419FEC05}"/>
              </a:ext>
            </a:extLst>
          </p:cNvPr>
          <p:cNvSpPr txBox="1">
            <a:spLocks/>
          </p:cNvSpPr>
          <p:nvPr/>
        </p:nvSpPr>
        <p:spPr>
          <a:xfrm>
            <a:off x="447675" y="4618653"/>
            <a:ext cx="8696325" cy="931656"/>
          </a:xfrm>
          <a:prstGeom prst="rect">
            <a:avLst/>
          </a:prstGeom>
        </p:spPr>
        <p:txBody>
          <a:bodyPr vert="horz" lIns="91440" tIns="45720" rIns="91440" bIns="45720" rtlCol="0">
            <a:noAutofit/>
          </a:bodyPr>
          <a:lstStyle>
            <a:lvl1pPr marL="171450" marR="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sz="3200" kern="1200">
                <a:solidFill>
                  <a:schemeClr val="tx1"/>
                </a:solidFill>
                <a:latin typeface="+mn-lt"/>
                <a:ea typeface="+mn-ea"/>
                <a:cs typeface="+mn-cs"/>
              </a:defRPr>
            </a:lvl1pPr>
            <a:lvl2pPr marL="514350" indent="0" algn="l" defTabSz="914400" rtl="0" eaLnBrk="1" latinLnBrk="0" hangingPunct="1">
              <a:lnSpc>
                <a:spcPct val="100000"/>
              </a:lnSpc>
              <a:spcBef>
                <a:spcPts val="0"/>
              </a:spcBef>
              <a:buFont typeface="Arial" panose="020B0604020202020204" pitchFamily="34" charset="0"/>
              <a:buNone/>
              <a:defRPr sz="18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000" u="sng" dirty="0">
                <a:latin typeface="Arial Unicode MS" panose="020B0604020202020204" pitchFamily="34" charset="-128"/>
                <a:ea typeface="Arial Unicode MS" panose="020B0604020202020204" pitchFamily="34" charset="-128"/>
                <a:cs typeface="Arial Unicode MS" panose="020B0604020202020204" pitchFamily="34" charset="-128"/>
              </a:rPr>
              <a:t>Family &amp; Consumers</a:t>
            </a:r>
          </a:p>
          <a:p>
            <a:r>
              <a:rPr lang="en-US" sz="2000" dirty="0">
                <a:latin typeface="Arial Unicode MS" panose="020B0604020202020204" pitchFamily="34" charset="-128"/>
                <a:ea typeface="Arial Unicode MS" panose="020B0604020202020204" pitchFamily="34" charset="-128"/>
                <a:cs typeface="Arial Unicode MS" panose="020B0604020202020204" pitchFamily="34" charset="-128"/>
              </a:rPr>
              <a:t>There is an inherent awareness that “family” is </a:t>
            </a:r>
            <a:r>
              <a:rPr lang="en-US" sz="2000" b="1" dirty="0">
                <a:latin typeface="Arial Unicode MS" panose="020B0604020202020204" pitchFamily="34" charset="-128"/>
                <a:ea typeface="Arial Unicode MS" panose="020B0604020202020204" pitchFamily="34" charset="-128"/>
                <a:cs typeface="Arial Unicode MS" panose="020B0604020202020204" pitchFamily="34" charset="-128"/>
              </a:rPr>
              <a:t>defined differently by different cultures</a:t>
            </a:r>
            <a:endParaRPr lang="en-US" sz="2000"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buFont typeface="Arial" panose="020B0604020202020204" pitchFamily="34" charset="0"/>
              <a:buNone/>
            </a:pPr>
            <a:endParaRPr lang="en-US" sz="2000" b="1" dirty="0">
              <a:solidFill>
                <a:prstClr val="black"/>
              </a:solidFill>
            </a:endParaRPr>
          </a:p>
          <a:p>
            <a:pPr marL="0" indent="0">
              <a:buFont typeface="Arial" panose="020B0604020202020204" pitchFamily="34" charset="0"/>
              <a:buNone/>
            </a:pPr>
            <a:endParaRPr lang="en-US" sz="2000" dirty="0">
              <a:latin typeface="Arial" panose="020B0604020202020204" pitchFamily="34" charset="0"/>
              <a:cs typeface="Arial" panose="020B0604020202020204" pitchFamily="34" charset="0"/>
            </a:endParaRPr>
          </a:p>
          <a:p>
            <a:endParaRPr lang="en-US" sz="1600" dirty="0">
              <a:latin typeface="Arial" panose="020B0604020202020204" pitchFamily="34" charset="0"/>
              <a:cs typeface="Arial" panose="020B0604020202020204" pitchFamily="34" charset="0"/>
            </a:endParaRPr>
          </a:p>
          <a:p>
            <a:endParaRPr lang="en-US" sz="1600" dirty="0">
              <a:latin typeface="Arial" panose="020B0604020202020204" pitchFamily="34" charset="0"/>
              <a:cs typeface="Arial" panose="020B0604020202020204" pitchFamily="34" charset="0"/>
            </a:endParaRPr>
          </a:p>
          <a:p>
            <a:pPr marL="0" indent="0">
              <a:buFont typeface="Arial" panose="020B0604020202020204" pitchFamily="34" charset="0"/>
              <a:buNone/>
            </a:pPr>
            <a:endParaRPr lang="en-US" dirty="0">
              <a:latin typeface="Arial" panose="020B0604020202020204" pitchFamily="34" charset="0"/>
              <a:cs typeface="Arial" panose="020B0604020202020204" pitchFamily="34" charset="0"/>
            </a:endParaRPr>
          </a:p>
          <a:p>
            <a:pPr marL="0" indent="0">
              <a:buFont typeface="Arial" panose="020B0604020202020204" pitchFamily="34" charset="0"/>
              <a:buNone/>
            </a:pP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432523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700D6-4FB7-4ECE-AE90-2D556328F982}"/>
              </a:ext>
            </a:extLst>
          </p:cNvPr>
          <p:cNvSpPr>
            <a:spLocks noGrp="1"/>
          </p:cNvSpPr>
          <p:nvPr>
            <p:ph type="title"/>
          </p:nvPr>
        </p:nvSpPr>
        <p:spPr>
          <a:xfrm>
            <a:off x="641233" y="256069"/>
            <a:ext cx="7886700" cy="1325563"/>
          </a:xfrm>
        </p:spPr>
        <p:txBody>
          <a:bodyPr anchor="t">
            <a:normAutofit/>
          </a:bodyPr>
          <a:lstStyle/>
          <a:p>
            <a:pPr algn="ctr"/>
            <a:r>
              <a:rPr lang="en-US" sz="3600" dirty="0">
                <a:solidFill>
                  <a:schemeClr val="tx1"/>
                </a:solidFill>
              </a:rPr>
              <a:t>Key Aspects of Cultural Proficiency</a:t>
            </a:r>
          </a:p>
        </p:txBody>
      </p:sp>
      <p:sp>
        <p:nvSpPr>
          <p:cNvPr id="4" name="Slide Number Placeholder 3">
            <a:extLst>
              <a:ext uri="{FF2B5EF4-FFF2-40B4-BE49-F238E27FC236}">
                <a16:creationId xmlns:a16="http://schemas.microsoft.com/office/drawing/2014/main" id="{9B1184AE-2C8A-49E2-ABB6-6F51C70640D2}"/>
              </a:ext>
            </a:extLst>
          </p:cNvPr>
          <p:cNvSpPr>
            <a:spLocks noGrp="1"/>
          </p:cNvSpPr>
          <p:nvPr>
            <p:ph type="sldNum" sz="quarter" idx="10"/>
          </p:nvPr>
        </p:nvSpPr>
        <p:spPr/>
        <p:txBody>
          <a:bodyPr/>
          <a:lstStyle/>
          <a:p>
            <a:fld id="{C48602F5-FA46-4288-92A4-423959D7C262}" type="slidenum">
              <a:rPr lang="en-US" smtClean="0"/>
              <a:pPr/>
              <a:t>8</a:t>
            </a:fld>
            <a:endParaRPr lang="en-US" dirty="0"/>
          </a:p>
        </p:txBody>
      </p:sp>
      <p:sp>
        <p:nvSpPr>
          <p:cNvPr id="11" name="Content Placeholder 2">
            <a:extLst>
              <a:ext uri="{FF2B5EF4-FFF2-40B4-BE49-F238E27FC236}">
                <a16:creationId xmlns:a16="http://schemas.microsoft.com/office/drawing/2014/main" id="{4CC85346-BACD-46CC-B345-B7929C28B52A}"/>
              </a:ext>
            </a:extLst>
          </p:cNvPr>
          <p:cNvSpPr txBox="1">
            <a:spLocks/>
          </p:cNvSpPr>
          <p:nvPr/>
        </p:nvSpPr>
        <p:spPr>
          <a:xfrm>
            <a:off x="505898" y="1192944"/>
            <a:ext cx="8315326" cy="4907560"/>
          </a:xfrm>
          <a:prstGeom prst="rect">
            <a:avLst/>
          </a:prstGeom>
        </p:spPr>
        <p:txBody>
          <a:bodyPr vert="horz" lIns="91440" tIns="45720" rIns="91440" bIns="45720" rtlCol="0">
            <a:noAutofit/>
          </a:bodyPr>
          <a:lstStyle>
            <a:lvl1pPr marL="171450" marR="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sz="3200" kern="1200">
                <a:solidFill>
                  <a:schemeClr val="tx1"/>
                </a:solidFill>
                <a:latin typeface="+mn-lt"/>
                <a:ea typeface="+mn-ea"/>
                <a:cs typeface="+mn-cs"/>
              </a:defRPr>
            </a:lvl1pPr>
            <a:lvl2pPr marL="514350" indent="0" algn="l" defTabSz="914400" rtl="0" eaLnBrk="1" latinLnBrk="0" hangingPunct="1">
              <a:lnSpc>
                <a:spcPct val="100000"/>
              </a:lnSpc>
              <a:spcBef>
                <a:spcPts val="0"/>
              </a:spcBef>
              <a:buFont typeface="Arial" panose="020B0604020202020204" pitchFamily="34" charset="0"/>
              <a:buNone/>
              <a:defRPr sz="18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Aft>
                <a:spcPts val="1200"/>
              </a:spcAft>
              <a:buNone/>
            </a:pPr>
            <a:r>
              <a:rPr lang="en-US" sz="2800" dirty="0"/>
              <a:t>National Standards for Culturally and Linguistically Appropriate Services (CLAS):</a:t>
            </a:r>
          </a:p>
          <a:p>
            <a:pPr marL="461963" indent="-461963"/>
            <a:r>
              <a:rPr lang="en-US" sz="2800" dirty="0"/>
              <a:t>The National </a:t>
            </a:r>
            <a:r>
              <a:rPr lang="en-US" sz="2800" b="1" dirty="0"/>
              <a:t>CLAS Standards</a:t>
            </a:r>
            <a:r>
              <a:rPr lang="en-US" sz="2800" dirty="0"/>
              <a:t> are a set of 15 action steps intended to advance health equity, improve quality, and help eliminate health care disparities by providing a blueprint for individuals and health and health care organizations to implement culturally and linguistically appropriate services.</a:t>
            </a:r>
            <a:endParaRPr lang="en-US" sz="20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12" name="TextBox 11">
            <a:extLst>
              <a:ext uri="{FF2B5EF4-FFF2-40B4-BE49-F238E27FC236}">
                <a16:creationId xmlns:a16="http://schemas.microsoft.com/office/drawing/2014/main" id="{696CD1C9-DBC8-43A4-B5B6-EE93E5672DE3}"/>
              </a:ext>
            </a:extLst>
          </p:cNvPr>
          <p:cNvSpPr txBox="1"/>
          <p:nvPr/>
        </p:nvSpPr>
        <p:spPr>
          <a:xfrm>
            <a:off x="575758" y="5787567"/>
            <a:ext cx="8062344" cy="461665"/>
          </a:xfrm>
          <a:prstGeom prst="rect">
            <a:avLst/>
          </a:prstGeom>
          <a:noFill/>
        </p:spPr>
        <p:txBody>
          <a:bodyPr wrap="square" rtlCol="0">
            <a:spAutoFit/>
          </a:bodyPr>
          <a:lstStyle/>
          <a:p>
            <a:r>
              <a:rPr lang="en-US" sz="1200" dirty="0">
                <a:latin typeface="Arial Narrow" panose="020B0606020202030204" pitchFamily="34" charset="0"/>
                <a:ea typeface="Arial Unicode MS" panose="020B0604020202020204" pitchFamily="34" charset="-128"/>
                <a:cs typeface="Arial Unicode MS" panose="020B0604020202020204" pitchFamily="34" charset="-128"/>
              </a:rPr>
              <a:t>National Standards for Culturally and Linguistically Appropriate Services in Health and Health Care: A Blueprint for Advancing and Sustaining CLAS Policy and Practice. Office of Minority Health, US Department of Health and Human Services, 2013.</a:t>
            </a:r>
          </a:p>
        </p:txBody>
      </p:sp>
    </p:spTree>
    <p:extLst>
      <p:ext uri="{BB962C8B-B14F-4D97-AF65-F5344CB8AC3E}">
        <p14:creationId xmlns:p14="http://schemas.microsoft.com/office/powerpoint/2010/main" val="9424033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700D6-4FB7-4ECE-AE90-2D556328F982}"/>
              </a:ext>
            </a:extLst>
          </p:cNvPr>
          <p:cNvSpPr>
            <a:spLocks noGrp="1"/>
          </p:cNvSpPr>
          <p:nvPr>
            <p:ph type="title"/>
          </p:nvPr>
        </p:nvSpPr>
        <p:spPr>
          <a:xfrm>
            <a:off x="641233" y="256069"/>
            <a:ext cx="7886700" cy="1325563"/>
          </a:xfrm>
        </p:spPr>
        <p:txBody>
          <a:bodyPr anchor="t">
            <a:normAutofit/>
          </a:bodyPr>
          <a:lstStyle/>
          <a:p>
            <a:pPr algn="ctr"/>
            <a:r>
              <a:rPr lang="en-US" sz="3600" dirty="0">
                <a:solidFill>
                  <a:schemeClr val="tx1"/>
                </a:solidFill>
              </a:rPr>
              <a:t>Key Aspects of Cultural Proficiency</a:t>
            </a:r>
          </a:p>
        </p:txBody>
      </p:sp>
      <p:sp>
        <p:nvSpPr>
          <p:cNvPr id="4" name="Slide Number Placeholder 3">
            <a:extLst>
              <a:ext uri="{FF2B5EF4-FFF2-40B4-BE49-F238E27FC236}">
                <a16:creationId xmlns:a16="http://schemas.microsoft.com/office/drawing/2014/main" id="{9B1184AE-2C8A-49E2-ABB6-6F51C70640D2}"/>
              </a:ext>
            </a:extLst>
          </p:cNvPr>
          <p:cNvSpPr>
            <a:spLocks noGrp="1"/>
          </p:cNvSpPr>
          <p:nvPr>
            <p:ph type="sldNum" sz="quarter" idx="10"/>
          </p:nvPr>
        </p:nvSpPr>
        <p:spPr/>
        <p:txBody>
          <a:bodyPr/>
          <a:lstStyle/>
          <a:p>
            <a:fld id="{C48602F5-FA46-4288-92A4-423959D7C262}" type="slidenum">
              <a:rPr lang="en-US" smtClean="0"/>
              <a:pPr/>
              <a:t>9</a:t>
            </a:fld>
            <a:endParaRPr lang="en-US" dirty="0"/>
          </a:p>
        </p:txBody>
      </p:sp>
      <p:sp>
        <p:nvSpPr>
          <p:cNvPr id="11" name="Content Placeholder 2">
            <a:extLst>
              <a:ext uri="{FF2B5EF4-FFF2-40B4-BE49-F238E27FC236}">
                <a16:creationId xmlns:a16="http://schemas.microsoft.com/office/drawing/2014/main" id="{4CC85346-BACD-46CC-B345-B7929C28B52A}"/>
              </a:ext>
            </a:extLst>
          </p:cNvPr>
          <p:cNvSpPr txBox="1">
            <a:spLocks/>
          </p:cNvSpPr>
          <p:nvPr/>
        </p:nvSpPr>
        <p:spPr>
          <a:xfrm>
            <a:off x="505898" y="1192944"/>
            <a:ext cx="8315326" cy="4907560"/>
          </a:xfrm>
          <a:prstGeom prst="rect">
            <a:avLst/>
          </a:prstGeom>
        </p:spPr>
        <p:txBody>
          <a:bodyPr vert="horz" lIns="91440" tIns="45720" rIns="91440" bIns="45720" rtlCol="0">
            <a:noAutofit/>
          </a:bodyPr>
          <a:lstStyle>
            <a:lvl1pPr marL="171450" marR="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sz="3200" kern="1200">
                <a:solidFill>
                  <a:schemeClr val="tx1"/>
                </a:solidFill>
                <a:latin typeface="+mn-lt"/>
                <a:ea typeface="+mn-ea"/>
                <a:cs typeface="+mn-cs"/>
              </a:defRPr>
            </a:lvl1pPr>
            <a:lvl2pPr marL="514350" indent="0" algn="l" defTabSz="914400" rtl="0" eaLnBrk="1" latinLnBrk="0" hangingPunct="1">
              <a:lnSpc>
                <a:spcPct val="100000"/>
              </a:lnSpc>
              <a:spcBef>
                <a:spcPts val="0"/>
              </a:spcBef>
              <a:buFont typeface="Arial" panose="020B0604020202020204" pitchFamily="34" charset="0"/>
              <a:buNone/>
              <a:defRPr sz="18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Aft>
                <a:spcPts val="1200"/>
              </a:spcAft>
              <a:buNone/>
            </a:pPr>
            <a:r>
              <a:rPr lang="en-US" dirty="0"/>
              <a:t>National CLAS Standards cont.</a:t>
            </a:r>
          </a:p>
          <a:p>
            <a:pPr marL="461963" indent="-461963"/>
            <a:r>
              <a:rPr lang="en-US" sz="2400" u="sng" dirty="0">
                <a:latin typeface="Arial Unicode MS" panose="020B0604020202020204" pitchFamily="34" charset="-128"/>
                <a:ea typeface="Arial Unicode MS" panose="020B0604020202020204" pitchFamily="34" charset="-128"/>
                <a:cs typeface="Arial Unicode MS" panose="020B0604020202020204" pitchFamily="34" charset="-128"/>
              </a:rPr>
              <a:t>Principle Standard</a:t>
            </a:r>
            <a:r>
              <a:rPr lang="en-US" sz="2400" dirty="0">
                <a:latin typeface="Arial Unicode MS" panose="020B0604020202020204" pitchFamily="34" charset="-128"/>
                <a:ea typeface="Arial Unicode MS" panose="020B0604020202020204" pitchFamily="34" charset="-128"/>
                <a:cs typeface="Arial Unicode MS" panose="020B0604020202020204" pitchFamily="34" charset="-128"/>
              </a:rPr>
              <a:t>: Provide effective, equitable, understandable, and respectful quality care and services that are responsive to diverse cultural health beliefs and practices, preferred languages, health literacy, and other communication needs.</a:t>
            </a:r>
          </a:p>
          <a:p>
            <a:pPr marL="461963" indent="-461963"/>
            <a:endParaRPr lang="en-US" sz="2400"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gn="ctr">
              <a:buNone/>
            </a:pPr>
            <a:r>
              <a:rPr lang="en-US" sz="2400" i="1" dirty="0">
                <a:latin typeface="Arial Unicode MS" panose="020B0604020202020204" pitchFamily="34" charset="-128"/>
                <a:ea typeface="Arial Unicode MS" panose="020B0604020202020204" pitchFamily="34" charset="-128"/>
                <a:cs typeface="Arial Unicode MS" panose="020B0604020202020204" pitchFamily="34" charset="-128"/>
              </a:rPr>
              <a:t>These standards are important because they </a:t>
            </a:r>
            <a:r>
              <a:rPr lang="en-US" sz="2400" i="1" dirty="0"/>
              <a:t>provide guidance on effectively introducing cultural competence into healthcare services.</a:t>
            </a:r>
            <a:endParaRPr lang="en-US" sz="2400" i="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99101727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8A42295F-9630-45A0-8296-A401AD2A7B29}" vid="{FB8F3278-EF42-4772-A167-0AC141BED2F6}"/>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8A42295F-9630-45A0-8296-A401AD2A7B29}" vid="{31A5C7F0-E2BB-4321-B28B-EFF939302EE3}"/>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AAFP PowerPoint 4x3 Template 2018 v8</Template>
  <TotalTime>3990</TotalTime>
  <Words>1587</Words>
  <Application>Microsoft Office PowerPoint</Application>
  <PresentationFormat>On-screen Show (4:3)</PresentationFormat>
  <Paragraphs>186</Paragraphs>
  <Slides>15</Slides>
  <Notes>9</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15</vt:i4>
      </vt:variant>
    </vt:vector>
  </HeadingPairs>
  <TitlesOfParts>
    <vt:vector size="21" baseType="lpstr">
      <vt:lpstr>Arial</vt:lpstr>
      <vt:lpstr>Arial Narrow</vt:lpstr>
      <vt:lpstr>Arial Unicode MS</vt:lpstr>
      <vt:lpstr>Calibri</vt:lpstr>
      <vt:lpstr>Office Theme</vt:lpstr>
      <vt:lpstr>Custom Design</vt:lpstr>
      <vt:lpstr>Building Cultural Competence &amp; Proficiency</vt:lpstr>
      <vt:lpstr>Learning Objectives</vt:lpstr>
      <vt:lpstr>Defining Cultural Proficiency</vt:lpstr>
      <vt:lpstr>Defining Cultural Proficiency</vt:lpstr>
      <vt:lpstr>Defining Cultural Competence</vt:lpstr>
      <vt:lpstr>Need for Cultural Competence and Culturally Proficient Care</vt:lpstr>
      <vt:lpstr>Key Aspects of Cultural Proficiency</vt:lpstr>
      <vt:lpstr>Key Aspects of Cultural Proficiency</vt:lpstr>
      <vt:lpstr>Key Aspects of Cultural Proficiency</vt:lpstr>
      <vt:lpstr>Cultural Proficiency in Primary Care</vt:lpstr>
      <vt:lpstr>Cultural Proficiency in Primary Care</vt:lpstr>
      <vt:lpstr>Self-Assessments</vt:lpstr>
      <vt:lpstr>Discussion Questions/Guide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Building Cultural Competence &amp; Proficiency</dc:title>
  <dc:creator>Nicole Williams</dc:creator>
  <cp:lastModifiedBy>Kevin Kovach</cp:lastModifiedBy>
  <cp:revision>59</cp:revision>
  <dcterms:created xsi:type="dcterms:W3CDTF">2018-08-07T14:35:07Z</dcterms:created>
  <dcterms:modified xsi:type="dcterms:W3CDTF">2018-10-03T17:47:31Z</dcterms:modified>
</cp:coreProperties>
</file>