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21"/>
  </p:notesMasterIdLst>
  <p:sldIdLst>
    <p:sldId id="256" r:id="rId6"/>
    <p:sldId id="385" r:id="rId7"/>
    <p:sldId id="381" r:id="rId8"/>
    <p:sldId id="399" r:id="rId9"/>
    <p:sldId id="391" r:id="rId10"/>
    <p:sldId id="390" r:id="rId11"/>
    <p:sldId id="296" r:id="rId12"/>
    <p:sldId id="397" r:id="rId13"/>
    <p:sldId id="393" r:id="rId14"/>
    <p:sldId id="361" r:id="rId15"/>
    <p:sldId id="398" r:id="rId16"/>
    <p:sldId id="371" r:id="rId17"/>
    <p:sldId id="370" r:id="rId18"/>
    <p:sldId id="260" r:id="rId19"/>
    <p:sldId id="258" r:id="rId20"/>
  </p:sldIdLst>
  <p:sldSz cx="14630400" cy="8229600"/>
  <p:notesSz cx="6858000" cy="9144000"/>
  <p:defaultTextStyle>
    <a:defPPr>
      <a:defRPr lang="en-US"/>
    </a:defPPr>
    <a:lvl1pPr marL="0" algn="l" defTabSz="1141171" rtl="0" eaLnBrk="1" latinLnBrk="0" hangingPunct="1">
      <a:defRPr sz="2246" kern="1200">
        <a:solidFill>
          <a:schemeClr val="tx1"/>
        </a:solidFill>
        <a:latin typeface="+mn-lt"/>
        <a:ea typeface="+mn-ea"/>
        <a:cs typeface="+mn-cs"/>
      </a:defRPr>
    </a:lvl1pPr>
    <a:lvl2pPr marL="570586" algn="l" defTabSz="1141171" rtl="0" eaLnBrk="1" latinLnBrk="0" hangingPunct="1">
      <a:defRPr sz="2246" kern="1200">
        <a:solidFill>
          <a:schemeClr val="tx1"/>
        </a:solidFill>
        <a:latin typeface="+mn-lt"/>
        <a:ea typeface="+mn-ea"/>
        <a:cs typeface="+mn-cs"/>
      </a:defRPr>
    </a:lvl2pPr>
    <a:lvl3pPr marL="1141171" algn="l" defTabSz="1141171" rtl="0" eaLnBrk="1" latinLnBrk="0" hangingPunct="1">
      <a:defRPr sz="2246" kern="1200">
        <a:solidFill>
          <a:schemeClr val="tx1"/>
        </a:solidFill>
        <a:latin typeface="+mn-lt"/>
        <a:ea typeface="+mn-ea"/>
        <a:cs typeface="+mn-cs"/>
      </a:defRPr>
    </a:lvl3pPr>
    <a:lvl4pPr marL="1711757" algn="l" defTabSz="1141171" rtl="0" eaLnBrk="1" latinLnBrk="0" hangingPunct="1">
      <a:defRPr sz="2246" kern="1200">
        <a:solidFill>
          <a:schemeClr val="tx1"/>
        </a:solidFill>
        <a:latin typeface="+mn-lt"/>
        <a:ea typeface="+mn-ea"/>
        <a:cs typeface="+mn-cs"/>
      </a:defRPr>
    </a:lvl4pPr>
    <a:lvl5pPr marL="2282342" algn="l" defTabSz="1141171" rtl="0" eaLnBrk="1" latinLnBrk="0" hangingPunct="1">
      <a:defRPr sz="2246" kern="1200">
        <a:solidFill>
          <a:schemeClr val="tx1"/>
        </a:solidFill>
        <a:latin typeface="+mn-lt"/>
        <a:ea typeface="+mn-ea"/>
        <a:cs typeface="+mn-cs"/>
      </a:defRPr>
    </a:lvl5pPr>
    <a:lvl6pPr marL="2852928" algn="l" defTabSz="1141171" rtl="0" eaLnBrk="1" latinLnBrk="0" hangingPunct="1">
      <a:defRPr sz="2246" kern="1200">
        <a:solidFill>
          <a:schemeClr val="tx1"/>
        </a:solidFill>
        <a:latin typeface="+mn-lt"/>
        <a:ea typeface="+mn-ea"/>
        <a:cs typeface="+mn-cs"/>
      </a:defRPr>
    </a:lvl6pPr>
    <a:lvl7pPr marL="3423514" algn="l" defTabSz="1141171" rtl="0" eaLnBrk="1" latinLnBrk="0" hangingPunct="1">
      <a:defRPr sz="2246" kern="1200">
        <a:solidFill>
          <a:schemeClr val="tx1"/>
        </a:solidFill>
        <a:latin typeface="+mn-lt"/>
        <a:ea typeface="+mn-ea"/>
        <a:cs typeface="+mn-cs"/>
      </a:defRPr>
    </a:lvl7pPr>
    <a:lvl8pPr marL="3994099" algn="l" defTabSz="1141171" rtl="0" eaLnBrk="1" latinLnBrk="0" hangingPunct="1">
      <a:defRPr sz="2246" kern="1200">
        <a:solidFill>
          <a:schemeClr val="tx1"/>
        </a:solidFill>
        <a:latin typeface="+mn-lt"/>
        <a:ea typeface="+mn-ea"/>
        <a:cs typeface="+mn-cs"/>
      </a:defRPr>
    </a:lvl8pPr>
    <a:lvl9pPr marL="4564685" algn="l" defTabSz="1141171" rtl="0" eaLnBrk="1" latinLnBrk="0" hangingPunct="1">
      <a:defRPr sz="224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Montemayor" initials="KM" lastIdx="22" clrIdx="0">
    <p:extLst>
      <p:ext uri="{19B8F6BF-5375-455C-9EA6-DF929625EA0E}">
        <p15:presenceInfo xmlns:p15="http://schemas.microsoft.com/office/powerpoint/2012/main" userId="S::Kmontema@aafp.org::c58ac6a1-b1bd-4331-932b-d087fea465fb" providerId="AD"/>
      </p:ext>
    </p:extLst>
  </p:cmAuthor>
  <p:cmAuthor id="2" name="Danielle Jones" initials="DJ" lastIdx="12" clrIdx="1">
    <p:extLst>
      <p:ext uri="{19B8F6BF-5375-455C-9EA6-DF929625EA0E}">
        <p15:presenceInfo xmlns:p15="http://schemas.microsoft.com/office/powerpoint/2012/main" userId="S::djones@aafp.org::37ba1821-86ce-4a54-aa82-68e3e071a2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4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D71624-B10E-43F5-8607-56F9B8AB3BFF}" v="2" dt="2019-11-18T20:28:40.8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7" autoAdjust="0"/>
    <p:restoredTop sz="65703" autoAdjust="0"/>
  </p:normalViewPr>
  <p:slideViewPr>
    <p:cSldViewPr snapToGrid="0">
      <p:cViewPr varScale="1">
        <p:scale>
          <a:sx n="44" d="100"/>
          <a:sy n="44" d="100"/>
        </p:scale>
        <p:origin x="1738"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Sheet1!$B$6</c:f>
              <c:strCache>
                <c:ptCount val="1"/>
                <c:pt idx="0">
                  <c:v>Canada</c:v>
                </c:pt>
              </c:strCache>
            </c:strRef>
          </c:tx>
          <c:spPr>
            <a:ln w="28575" cap="rnd">
              <a:solidFill>
                <a:schemeClr val="accent1"/>
              </a:solidFill>
              <a:round/>
            </a:ln>
            <a:effectLst/>
          </c:spPr>
          <c:marker>
            <c:symbol val="none"/>
          </c:marker>
          <c:cat>
            <c:numRef>
              <c:f>Sheet1!$C$5:$D$5</c:f>
              <c:numCache>
                <c:formatCode>General</c:formatCode>
                <c:ptCount val="2"/>
                <c:pt idx="0">
                  <c:v>1990</c:v>
                </c:pt>
                <c:pt idx="1">
                  <c:v>2015</c:v>
                </c:pt>
              </c:numCache>
            </c:numRef>
          </c:cat>
          <c:val>
            <c:numRef>
              <c:f>Sheet1!$C$6:$D$6</c:f>
              <c:numCache>
                <c:formatCode>General</c:formatCode>
                <c:ptCount val="2"/>
                <c:pt idx="0">
                  <c:v>6</c:v>
                </c:pt>
                <c:pt idx="1">
                  <c:v>7.3</c:v>
                </c:pt>
              </c:numCache>
            </c:numRef>
          </c:val>
          <c:smooth val="0"/>
          <c:extLst>
            <c:ext xmlns:c16="http://schemas.microsoft.com/office/drawing/2014/chart" uri="{C3380CC4-5D6E-409C-BE32-E72D297353CC}">
              <c16:uniqueId val="{00000000-8AA0-453F-9CF5-F8E940F6523D}"/>
            </c:ext>
          </c:extLst>
        </c:ser>
        <c:ser>
          <c:idx val="1"/>
          <c:order val="1"/>
          <c:tx>
            <c:strRef>
              <c:f>Sheet1!$B$7</c:f>
              <c:strCache>
                <c:ptCount val="1"/>
                <c:pt idx="0">
                  <c:v>UK</c:v>
                </c:pt>
              </c:strCache>
            </c:strRef>
          </c:tx>
          <c:spPr>
            <a:ln w="28575" cap="rnd">
              <a:solidFill>
                <a:schemeClr val="accent2"/>
              </a:solidFill>
              <a:round/>
            </a:ln>
            <a:effectLst/>
          </c:spPr>
          <c:marker>
            <c:symbol val="none"/>
          </c:marker>
          <c:cat>
            <c:numRef>
              <c:f>Sheet1!$C$5:$D$5</c:f>
              <c:numCache>
                <c:formatCode>General</c:formatCode>
                <c:ptCount val="2"/>
                <c:pt idx="0">
                  <c:v>1990</c:v>
                </c:pt>
                <c:pt idx="1">
                  <c:v>2015</c:v>
                </c:pt>
              </c:numCache>
            </c:numRef>
          </c:cat>
          <c:val>
            <c:numRef>
              <c:f>Sheet1!$C$7:$D$7</c:f>
              <c:numCache>
                <c:formatCode>General</c:formatCode>
                <c:ptCount val="2"/>
                <c:pt idx="0">
                  <c:v>10.9</c:v>
                </c:pt>
                <c:pt idx="1">
                  <c:v>9.1999999999999993</c:v>
                </c:pt>
              </c:numCache>
            </c:numRef>
          </c:val>
          <c:smooth val="0"/>
          <c:extLst>
            <c:ext xmlns:c16="http://schemas.microsoft.com/office/drawing/2014/chart" uri="{C3380CC4-5D6E-409C-BE32-E72D297353CC}">
              <c16:uniqueId val="{00000001-8AA0-453F-9CF5-F8E940F6523D}"/>
            </c:ext>
          </c:extLst>
        </c:ser>
        <c:ser>
          <c:idx val="2"/>
          <c:order val="2"/>
          <c:tx>
            <c:strRef>
              <c:f>Sheet1!$B$8</c:f>
              <c:strCache>
                <c:ptCount val="1"/>
                <c:pt idx="0">
                  <c:v>Japan</c:v>
                </c:pt>
              </c:strCache>
            </c:strRef>
          </c:tx>
          <c:spPr>
            <a:ln w="28575" cap="rnd">
              <a:solidFill>
                <a:schemeClr val="accent3"/>
              </a:solidFill>
              <a:round/>
            </a:ln>
            <a:effectLst/>
          </c:spPr>
          <c:marker>
            <c:symbol val="none"/>
          </c:marker>
          <c:cat>
            <c:numRef>
              <c:f>Sheet1!$C$5:$D$5</c:f>
              <c:numCache>
                <c:formatCode>General</c:formatCode>
                <c:ptCount val="2"/>
                <c:pt idx="0">
                  <c:v>1990</c:v>
                </c:pt>
                <c:pt idx="1">
                  <c:v>2015</c:v>
                </c:pt>
              </c:numCache>
            </c:numRef>
          </c:cat>
          <c:val>
            <c:numRef>
              <c:f>Sheet1!$C$8:$D$8</c:f>
              <c:numCache>
                <c:formatCode>General</c:formatCode>
                <c:ptCount val="2"/>
                <c:pt idx="0">
                  <c:v>12.8</c:v>
                </c:pt>
                <c:pt idx="1">
                  <c:v>6.4</c:v>
                </c:pt>
              </c:numCache>
            </c:numRef>
          </c:val>
          <c:smooth val="0"/>
          <c:extLst>
            <c:ext xmlns:c16="http://schemas.microsoft.com/office/drawing/2014/chart" uri="{C3380CC4-5D6E-409C-BE32-E72D297353CC}">
              <c16:uniqueId val="{00000002-8AA0-453F-9CF5-F8E940F6523D}"/>
            </c:ext>
          </c:extLst>
        </c:ser>
        <c:ser>
          <c:idx val="3"/>
          <c:order val="3"/>
          <c:tx>
            <c:strRef>
              <c:f>Sheet1!$B$9</c:f>
              <c:strCache>
                <c:ptCount val="1"/>
                <c:pt idx="0">
                  <c:v>U.S.</c:v>
                </c:pt>
              </c:strCache>
            </c:strRef>
          </c:tx>
          <c:spPr>
            <a:ln w="76200" cap="rnd">
              <a:solidFill>
                <a:srgbClr val="FF0000"/>
              </a:solidFill>
              <a:round/>
            </a:ln>
            <a:effectLst/>
          </c:spPr>
          <c:marker>
            <c:symbol val="none"/>
          </c:marker>
          <c:cat>
            <c:numRef>
              <c:f>Sheet1!$C$5:$D$5</c:f>
              <c:numCache>
                <c:formatCode>General</c:formatCode>
                <c:ptCount val="2"/>
                <c:pt idx="0">
                  <c:v>1990</c:v>
                </c:pt>
                <c:pt idx="1">
                  <c:v>2015</c:v>
                </c:pt>
              </c:numCache>
            </c:numRef>
          </c:cat>
          <c:val>
            <c:numRef>
              <c:f>Sheet1!$C$9:$D$9</c:f>
              <c:numCache>
                <c:formatCode>General</c:formatCode>
                <c:ptCount val="2"/>
                <c:pt idx="0">
                  <c:v>16.899999999999999</c:v>
                </c:pt>
                <c:pt idx="1">
                  <c:v>26.4</c:v>
                </c:pt>
              </c:numCache>
            </c:numRef>
          </c:val>
          <c:smooth val="0"/>
          <c:extLst>
            <c:ext xmlns:c16="http://schemas.microsoft.com/office/drawing/2014/chart" uri="{C3380CC4-5D6E-409C-BE32-E72D297353CC}">
              <c16:uniqueId val="{00000003-8AA0-453F-9CF5-F8E940F6523D}"/>
            </c:ext>
          </c:extLst>
        </c:ser>
        <c:ser>
          <c:idx val="4"/>
          <c:order val="4"/>
          <c:tx>
            <c:strRef>
              <c:f>Sheet1!$B$10</c:f>
              <c:strCache>
                <c:ptCount val="1"/>
                <c:pt idx="0">
                  <c:v>France</c:v>
                </c:pt>
              </c:strCache>
            </c:strRef>
          </c:tx>
          <c:spPr>
            <a:ln w="28575" cap="rnd">
              <a:solidFill>
                <a:schemeClr val="accent5"/>
              </a:solidFill>
              <a:round/>
            </a:ln>
            <a:effectLst/>
          </c:spPr>
          <c:marker>
            <c:symbol val="none"/>
          </c:marker>
          <c:cat>
            <c:numRef>
              <c:f>Sheet1!$C$5:$D$5</c:f>
              <c:numCache>
                <c:formatCode>General</c:formatCode>
                <c:ptCount val="2"/>
                <c:pt idx="0">
                  <c:v>1990</c:v>
                </c:pt>
                <c:pt idx="1">
                  <c:v>2015</c:v>
                </c:pt>
              </c:numCache>
            </c:numRef>
          </c:cat>
          <c:val>
            <c:numRef>
              <c:f>Sheet1!$C$10:$D$10</c:f>
              <c:numCache>
                <c:formatCode>General</c:formatCode>
                <c:ptCount val="2"/>
                <c:pt idx="0">
                  <c:v>16.899999999999999</c:v>
                </c:pt>
                <c:pt idx="1">
                  <c:v>7.8</c:v>
                </c:pt>
              </c:numCache>
            </c:numRef>
          </c:val>
          <c:smooth val="0"/>
          <c:extLst>
            <c:ext xmlns:c16="http://schemas.microsoft.com/office/drawing/2014/chart" uri="{C3380CC4-5D6E-409C-BE32-E72D297353CC}">
              <c16:uniqueId val="{00000004-8AA0-453F-9CF5-F8E940F6523D}"/>
            </c:ext>
          </c:extLst>
        </c:ser>
        <c:ser>
          <c:idx val="5"/>
          <c:order val="5"/>
          <c:tx>
            <c:strRef>
              <c:f>Sheet1!$B$11</c:f>
              <c:strCache>
                <c:ptCount val="1"/>
                <c:pt idx="0">
                  <c:v>Germany</c:v>
                </c:pt>
              </c:strCache>
            </c:strRef>
          </c:tx>
          <c:spPr>
            <a:ln w="28575" cap="rnd">
              <a:solidFill>
                <a:schemeClr val="accent6"/>
              </a:solidFill>
              <a:round/>
            </a:ln>
            <a:effectLst/>
          </c:spPr>
          <c:marker>
            <c:symbol val="none"/>
          </c:marker>
          <c:cat>
            <c:numRef>
              <c:f>Sheet1!$C$5:$D$5</c:f>
              <c:numCache>
                <c:formatCode>General</c:formatCode>
                <c:ptCount val="2"/>
                <c:pt idx="0">
                  <c:v>1990</c:v>
                </c:pt>
                <c:pt idx="1">
                  <c:v>2015</c:v>
                </c:pt>
              </c:numCache>
            </c:numRef>
          </c:cat>
          <c:val>
            <c:numRef>
              <c:f>Sheet1!$C$11:$D$11</c:f>
              <c:numCache>
                <c:formatCode>General</c:formatCode>
                <c:ptCount val="2"/>
                <c:pt idx="0">
                  <c:v>20.2</c:v>
                </c:pt>
                <c:pt idx="1">
                  <c:v>9</c:v>
                </c:pt>
              </c:numCache>
            </c:numRef>
          </c:val>
          <c:smooth val="0"/>
          <c:extLst>
            <c:ext xmlns:c16="http://schemas.microsoft.com/office/drawing/2014/chart" uri="{C3380CC4-5D6E-409C-BE32-E72D297353CC}">
              <c16:uniqueId val="{00000005-8AA0-453F-9CF5-F8E940F6523D}"/>
            </c:ext>
          </c:extLst>
        </c:ser>
        <c:dLbls>
          <c:showLegendKey val="0"/>
          <c:showVal val="0"/>
          <c:showCatName val="0"/>
          <c:showSerName val="0"/>
          <c:showPercent val="0"/>
          <c:showBubbleSize val="0"/>
        </c:dLbls>
        <c:smooth val="0"/>
        <c:axId val="733891016"/>
        <c:axId val="733887080"/>
      </c:lineChart>
      <c:catAx>
        <c:axId val="733891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000" b="0" i="0" u="none" strike="noStrike" kern="1200" cap="none" baseline="0">
                <a:solidFill>
                  <a:schemeClr val="tx1">
                    <a:lumMod val="65000"/>
                    <a:lumOff val="35000"/>
                  </a:schemeClr>
                </a:solidFill>
                <a:latin typeface="+mn-lt"/>
                <a:ea typeface="+mn-ea"/>
                <a:cs typeface="+mn-cs"/>
              </a:defRPr>
            </a:pPr>
            <a:endParaRPr lang="en-US"/>
          </a:p>
        </c:txPr>
        <c:crossAx val="733887080"/>
        <c:crosses val="autoZero"/>
        <c:auto val="1"/>
        <c:lblAlgn val="ctr"/>
        <c:lblOffset val="100"/>
        <c:noMultiLvlLbl val="0"/>
      </c:catAx>
      <c:valAx>
        <c:axId val="733887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733891016"/>
        <c:crosses val="autoZero"/>
        <c:crossBetween val="between"/>
      </c:valAx>
      <c:spPr>
        <a:noFill/>
        <a:ln>
          <a:noFill/>
        </a:ln>
        <a:effectLst/>
      </c:spPr>
    </c:plotArea>
    <c:legend>
      <c:legendPos val="t"/>
      <c:layout>
        <c:manualLayout>
          <c:xMode val="edge"/>
          <c:yMode val="edge"/>
          <c:x val="2.9796511973497031E-2"/>
          <c:y val="1.5711949246692451E-2"/>
          <c:w val="0.9263153806831016"/>
          <c:h val="0.21964026646806104"/>
        </c:manualLayout>
      </c:layout>
      <c:overlay val="0"/>
      <c:spPr>
        <a:noFill/>
        <a:ln>
          <a:noFill/>
        </a:ln>
        <a:effectLst/>
      </c:spPr>
      <c:txPr>
        <a:bodyPr rot="0" spcFirstLastPara="1" vertOverflow="ellipsis" vert="horz" wrap="square" anchor="ctr" anchorCtr="1"/>
        <a:lstStyle/>
        <a:p>
          <a:pPr>
            <a:defRPr sz="3000" b="0" i="0" u="none" strike="noStrike" kern="1200" cap="small"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0.1769</cdr:x>
      <cdr:y>0.44949</cdr:y>
    </cdr:from>
    <cdr:to>
      <cdr:x>0.27806</cdr:x>
      <cdr:y>0.60953</cdr:y>
    </cdr:to>
    <cdr:sp macro="" textlink="">
      <cdr:nvSpPr>
        <cdr:cNvPr id="3" name="TextBox 2">
          <a:extLst xmlns:a="http://schemas.openxmlformats.org/drawingml/2006/main">
            <a:ext uri="{FF2B5EF4-FFF2-40B4-BE49-F238E27FC236}">
              <a16:creationId xmlns:a16="http://schemas.microsoft.com/office/drawing/2014/main" id="{60DCCCC9-2393-41C1-936D-FAE5C855BC96}"/>
            </a:ext>
          </a:extLst>
        </cdr:cNvPr>
        <cdr:cNvSpPr txBox="1"/>
      </cdr:nvSpPr>
      <cdr:spPr>
        <a:xfrm xmlns:a="http://schemas.openxmlformats.org/drawingml/2006/main">
          <a:off x="2232025" y="2514600"/>
          <a:ext cx="1276350" cy="8953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0.76564</cdr:x>
      <cdr:y>0.2169</cdr:y>
    </cdr:from>
    <cdr:to>
      <cdr:x>0.85053</cdr:x>
      <cdr:y>0.31593</cdr:y>
    </cdr:to>
    <cdr:sp macro="" textlink="">
      <cdr:nvSpPr>
        <cdr:cNvPr id="4" name="TextBox 7">
          <a:extLst xmlns:a="http://schemas.openxmlformats.org/drawingml/2006/main">
            <a:ext uri="{FF2B5EF4-FFF2-40B4-BE49-F238E27FC236}">
              <a16:creationId xmlns:a16="http://schemas.microsoft.com/office/drawing/2014/main" id="{05660B39-0D6A-4EAF-BA5F-A67A2792119A}"/>
            </a:ext>
          </a:extLst>
        </cdr:cNvPr>
        <cdr:cNvSpPr txBox="1"/>
      </cdr:nvSpPr>
      <cdr:spPr>
        <a:xfrm xmlns:a="http://schemas.openxmlformats.org/drawingml/2006/main">
          <a:off x="8694420" y="1092077"/>
          <a:ext cx="963992" cy="498598"/>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nchor="ctr">
          <a:spAutoFit/>
        </a:bodyPr>
        <a:lstStyle xmlns:a="http://schemas.openxmlformats.org/drawingml/2006/main">
          <a:defPPr>
            <a:defRPr lang="en-US"/>
          </a:defPPr>
          <a:lvl1pPr marL="0" algn="l" defTabSz="1141171" rtl="0" eaLnBrk="1" latinLnBrk="0" hangingPunct="1">
            <a:defRPr sz="2246" kern="1200">
              <a:solidFill>
                <a:schemeClr val="tx1"/>
              </a:solidFill>
              <a:latin typeface="+mn-lt"/>
              <a:ea typeface="+mn-ea"/>
              <a:cs typeface="+mn-cs"/>
            </a:defRPr>
          </a:lvl1pPr>
          <a:lvl2pPr marL="570586" algn="l" defTabSz="1141171" rtl="0" eaLnBrk="1" latinLnBrk="0" hangingPunct="1">
            <a:defRPr sz="2246" kern="1200">
              <a:solidFill>
                <a:schemeClr val="tx1"/>
              </a:solidFill>
              <a:latin typeface="+mn-lt"/>
              <a:ea typeface="+mn-ea"/>
              <a:cs typeface="+mn-cs"/>
            </a:defRPr>
          </a:lvl2pPr>
          <a:lvl3pPr marL="1141171" algn="l" defTabSz="1141171" rtl="0" eaLnBrk="1" latinLnBrk="0" hangingPunct="1">
            <a:defRPr sz="2246" kern="1200">
              <a:solidFill>
                <a:schemeClr val="tx1"/>
              </a:solidFill>
              <a:latin typeface="+mn-lt"/>
              <a:ea typeface="+mn-ea"/>
              <a:cs typeface="+mn-cs"/>
            </a:defRPr>
          </a:lvl3pPr>
          <a:lvl4pPr marL="1711757" algn="l" defTabSz="1141171" rtl="0" eaLnBrk="1" latinLnBrk="0" hangingPunct="1">
            <a:defRPr sz="2246" kern="1200">
              <a:solidFill>
                <a:schemeClr val="tx1"/>
              </a:solidFill>
              <a:latin typeface="+mn-lt"/>
              <a:ea typeface="+mn-ea"/>
              <a:cs typeface="+mn-cs"/>
            </a:defRPr>
          </a:lvl4pPr>
          <a:lvl5pPr marL="2282342" algn="l" defTabSz="1141171" rtl="0" eaLnBrk="1" latinLnBrk="0" hangingPunct="1">
            <a:defRPr sz="2246" kern="1200">
              <a:solidFill>
                <a:schemeClr val="tx1"/>
              </a:solidFill>
              <a:latin typeface="+mn-lt"/>
              <a:ea typeface="+mn-ea"/>
              <a:cs typeface="+mn-cs"/>
            </a:defRPr>
          </a:lvl5pPr>
          <a:lvl6pPr marL="2852928" algn="l" defTabSz="1141171" rtl="0" eaLnBrk="1" latinLnBrk="0" hangingPunct="1">
            <a:defRPr sz="2246" kern="1200">
              <a:solidFill>
                <a:schemeClr val="tx1"/>
              </a:solidFill>
              <a:latin typeface="+mn-lt"/>
              <a:ea typeface="+mn-ea"/>
              <a:cs typeface="+mn-cs"/>
            </a:defRPr>
          </a:lvl6pPr>
          <a:lvl7pPr marL="3423514" algn="l" defTabSz="1141171" rtl="0" eaLnBrk="1" latinLnBrk="0" hangingPunct="1">
            <a:defRPr sz="2246" kern="1200">
              <a:solidFill>
                <a:schemeClr val="tx1"/>
              </a:solidFill>
              <a:latin typeface="+mn-lt"/>
              <a:ea typeface="+mn-ea"/>
              <a:cs typeface="+mn-cs"/>
            </a:defRPr>
          </a:lvl7pPr>
          <a:lvl8pPr marL="3994099" algn="l" defTabSz="1141171" rtl="0" eaLnBrk="1" latinLnBrk="0" hangingPunct="1">
            <a:defRPr sz="2246" kern="1200">
              <a:solidFill>
                <a:schemeClr val="tx1"/>
              </a:solidFill>
              <a:latin typeface="+mn-lt"/>
              <a:ea typeface="+mn-ea"/>
              <a:cs typeface="+mn-cs"/>
            </a:defRPr>
          </a:lvl8pPr>
          <a:lvl9pPr marL="4564685" algn="l" defTabSz="1141171" rtl="0" eaLnBrk="1" latinLnBrk="0" hangingPunct="1">
            <a:defRPr sz="2246" kern="1200">
              <a:solidFill>
                <a:schemeClr val="tx1"/>
              </a:solidFill>
              <a:latin typeface="+mn-lt"/>
              <a:ea typeface="+mn-ea"/>
              <a:cs typeface="+mn-cs"/>
            </a:defRPr>
          </a:lvl9pPr>
        </a:lstStyle>
        <a:p xmlns:a="http://schemas.openxmlformats.org/drawingml/2006/main">
          <a:pPr algn="ctr"/>
          <a:r>
            <a:rPr lang="en-US" sz="3000" b="1" dirty="0"/>
            <a:t>26.4</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650194-7DF0-4D6B-932B-6DF8CB1B4987}" type="datetimeFigureOut">
              <a:rPr lang="en-US" smtClean="0"/>
              <a:t>11/18/2019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B5047A-5F22-48E9-89B4-A7E5772FB3EF}" type="slidenum">
              <a:rPr lang="en-US" smtClean="0"/>
              <a:t>‹#›</a:t>
            </a:fld>
            <a:endParaRPr lang="en-US" dirty="0"/>
          </a:p>
        </p:txBody>
      </p:sp>
    </p:spTree>
    <p:extLst>
      <p:ext uri="{BB962C8B-B14F-4D97-AF65-F5344CB8AC3E}">
        <p14:creationId xmlns:p14="http://schemas.microsoft.com/office/powerpoint/2010/main" val="467946701"/>
      </p:ext>
    </p:extLst>
  </p:cSld>
  <p:clrMap bg1="lt1" tx1="dk1" bg2="lt2" tx2="dk2" accent1="accent1" accent2="accent2" accent3="accent3" accent4="accent4" accent5="accent5" accent6="accent6" hlink="hlink" folHlink="folHlink"/>
  <p:notesStyle>
    <a:lvl1pPr marL="0" algn="l" defTabSz="1141171" rtl="0" eaLnBrk="1" latinLnBrk="0" hangingPunct="1">
      <a:defRPr sz="1498" kern="1200">
        <a:solidFill>
          <a:schemeClr val="tx1"/>
        </a:solidFill>
        <a:latin typeface="+mn-lt"/>
        <a:ea typeface="+mn-ea"/>
        <a:cs typeface="+mn-cs"/>
      </a:defRPr>
    </a:lvl1pPr>
    <a:lvl2pPr marL="570586" algn="l" defTabSz="1141171" rtl="0" eaLnBrk="1" latinLnBrk="0" hangingPunct="1">
      <a:defRPr sz="1498" kern="1200">
        <a:solidFill>
          <a:schemeClr val="tx1"/>
        </a:solidFill>
        <a:latin typeface="+mn-lt"/>
        <a:ea typeface="+mn-ea"/>
        <a:cs typeface="+mn-cs"/>
      </a:defRPr>
    </a:lvl2pPr>
    <a:lvl3pPr marL="1141171" algn="l" defTabSz="1141171" rtl="0" eaLnBrk="1" latinLnBrk="0" hangingPunct="1">
      <a:defRPr sz="1498" kern="1200">
        <a:solidFill>
          <a:schemeClr val="tx1"/>
        </a:solidFill>
        <a:latin typeface="+mn-lt"/>
        <a:ea typeface="+mn-ea"/>
        <a:cs typeface="+mn-cs"/>
      </a:defRPr>
    </a:lvl3pPr>
    <a:lvl4pPr marL="1711757" algn="l" defTabSz="1141171" rtl="0" eaLnBrk="1" latinLnBrk="0" hangingPunct="1">
      <a:defRPr sz="1498" kern="1200">
        <a:solidFill>
          <a:schemeClr val="tx1"/>
        </a:solidFill>
        <a:latin typeface="+mn-lt"/>
        <a:ea typeface="+mn-ea"/>
        <a:cs typeface="+mn-cs"/>
      </a:defRPr>
    </a:lvl4pPr>
    <a:lvl5pPr marL="2282342" algn="l" defTabSz="1141171" rtl="0" eaLnBrk="1" latinLnBrk="0" hangingPunct="1">
      <a:defRPr sz="1498" kern="1200">
        <a:solidFill>
          <a:schemeClr val="tx1"/>
        </a:solidFill>
        <a:latin typeface="+mn-lt"/>
        <a:ea typeface="+mn-ea"/>
        <a:cs typeface="+mn-cs"/>
      </a:defRPr>
    </a:lvl5pPr>
    <a:lvl6pPr marL="2852928" algn="l" defTabSz="1141171" rtl="0" eaLnBrk="1" latinLnBrk="0" hangingPunct="1">
      <a:defRPr sz="1498" kern="1200">
        <a:solidFill>
          <a:schemeClr val="tx1"/>
        </a:solidFill>
        <a:latin typeface="+mn-lt"/>
        <a:ea typeface="+mn-ea"/>
        <a:cs typeface="+mn-cs"/>
      </a:defRPr>
    </a:lvl6pPr>
    <a:lvl7pPr marL="3423514" algn="l" defTabSz="1141171" rtl="0" eaLnBrk="1" latinLnBrk="0" hangingPunct="1">
      <a:defRPr sz="1498" kern="1200">
        <a:solidFill>
          <a:schemeClr val="tx1"/>
        </a:solidFill>
        <a:latin typeface="+mn-lt"/>
        <a:ea typeface="+mn-ea"/>
        <a:cs typeface="+mn-cs"/>
      </a:defRPr>
    </a:lvl7pPr>
    <a:lvl8pPr marL="3994099" algn="l" defTabSz="1141171" rtl="0" eaLnBrk="1" latinLnBrk="0" hangingPunct="1">
      <a:defRPr sz="1498" kern="1200">
        <a:solidFill>
          <a:schemeClr val="tx1"/>
        </a:solidFill>
        <a:latin typeface="+mn-lt"/>
        <a:ea typeface="+mn-ea"/>
        <a:cs typeface="+mn-cs"/>
      </a:defRPr>
    </a:lvl8pPr>
    <a:lvl9pPr marL="4564685" algn="l" defTabSz="1141171" rtl="0" eaLnBrk="1" latinLnBrk="0" hangingPunct="1">
      <a:defRPr sz="14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n.wikipedia.org/wiki/List_of_ethnic_groups_in_the_United_States_by_household_incom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Medical research has revealed that implicit bias is found throughout the brain. There are useful aspects of implicit bias that pertain to instinctual behaviors of environmental adaptation and survival, such as being able to quickly assess and respond to dangerous stimuli. However, automatic responses to facial stimuli, combined with social conditioning, can result in bias against individuals, often based on race. Acknowledging that we all have biases is the first step toward reducing our reliance on generalizations or stereotypes. </a:t>
            </a:r>
            <a:endParaRPr lang="en-US" sz="1200" dirty="0"/>
          </a:p>
          <a:p>
            <a:endParaRPr lang="en-US"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A4766-42B7-4367-BB78-E5E164DA5F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7408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sz="1600" b="0" i="0" dirty="0"/>
              <a:t>In a 2017 interview, the chief of the Maternal and Infant Health Branch of the CDC’s Division of Reproductive Health identified the following factors that may contribute to higher rates of pregnancy-related complications in African-American women:</a:t>
            </a:r>
          </a:p>
          <a:p>
            <a:pPr marL="0" indent="0">
              <a:buFontTx/>
              <a:buNone/>
            </a:pPr>
            <a:endParaRPr lang="en-US" sz="1600" b="0" dirty="0"/>
          </a:p>
          <a:p>
            <a:pPr marL="285750" marR="0" lvl="0" indent="-285750" algn="l" defTabSz="114117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t>“The experience of being African American in the U.S. confers a different level of </a:t>
            </a:r>
            <a:r>
              <a:rPr lang="en-US" sz="1600" b="1" dirty="0"/>
              <a:t>chronic stress </a:t>
            </a:r>
            <a:r>
              <a:rPr lang="en-US" sz="1600" b="0" dirty="0"/>
              <a:t>from the beginning of life all the way through the life course…and that can change how one’s body reacts to any physical stress in life, including the physical stress in pregnancy.” For example, i</a:t>
            </a:r>
            <a:r>
              <a:rPr lang="en-US" sz="1600" dirty="0"/>
              <a:t>nequalities in housing, income, and employment can elevate individual stress levels. Elevated stress levels have been shown to trigger a pathophysiological response in which elevated levels of hormones such as cortisol can promote active labor and lead to preterm birth.</a:t>
            </a:r>
            <a:r>
              <a:rPr lang="en-US" sz="1600" baseline="30000" dirty="0"/>
              <a:t> 1,2</a:t>
            </a:r>
            <a:r>
              <a:rPr lang="en-US" sz="1600" dirty="0"/>
              <a:t> Stress can also elevate blood pressure, increasing the risk for postpartum hemorrhage.</a:t>
            </a:r>
          </a:p>
          <a:p>
            <a:pPr marL="0" marR="0" lvl="0" indent="0" algn="l" defTabSz="1141171"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0" dirty="0"/>
          </a:p>
          <a:p>
            <a:pPr marL="285750" indent="-285750">
              <a:buFont typeface="Arial" panose="020B0604020202020204" pitchFamily="34" charset="0"/>
              <a:buChar char="•"/>
            </a:pPr>
            <a:r>
              <a:rPr lang="en-US" sz="1600" b="1" dirty="0"/>
              <a:t>Pre-existing health conditions </a:t>
            </a:r>
            <a:r>
              <a:rPr lang="en-US" sz="1600" b="0" dirty="0"/>
              <a:t>that can contribute to pregnancy-related complications (e.g., heart disease, high blood pressure, diabetes) are more common among African-American women than white women.</a:t>
            </a:r>
          </a:p>
          <a:p>
            <a:pPr marL="285750" indent="-285750">
              <a:buFont typeface="Arial" panose="020B0604020202020204" pitchFamily="34" charset="0"/>
              <a:buChar char="•"/>
            </a:pPr>
            <a:endParaRPr lang="en-US" sz="1600" b="0" dirty="0">
              <a:hlinkClick r:id="rId3"/>
            </a:endParaRPr>
          </a:p>
          <a:p>
            <a:pPr marL="285750" indent="-285750">
              <a:buFont typeface="Arial" panose="020B0604020202020204" pitchFamily="34" charset="0"/>
              <a:buChar char="•"/>
            </a:pPr>
            <a:r>
              <a:rPr lang="en-US" sz="1600" b="0" dirty="0"/>
              <a:t>Due to </a:t>
            </a:r>
            <a:r>
              <a:rPr lang="en-US" sz="1600" b="1" dirty="0"/>
              <a:t>income inequality</a:t>
            </a:r>
            <a:r>
              <a:rPr lang="en-US" sz="1600" b="0" dirty="0"/>
              <a:t>, African-American women may have more barriers to accessing adequate care throughout pregnancy and/or between pregnancies.</a:t>
            </a:r>
          </a:p>
          <a:p>
            <a:pPr marL="0" indent="0">
              <a:buFont typeface="Arial" panose="020B0604020202020204" pitchFamily="34" charset="0"/>
              <a:buNone/>
            </a:pPr>
            <a:endParaRPr lang="en-US" sz="1600" b="0" dirty="0"/>
          </a:p>
          <a:p>
            <a:pPr marL="285750" marR="0" lvl="0" indent="-285750" algn="l" defTabSz="114117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t>African-American women get </a:t>
            </a:r>
            <a:r>
              <a:rPr lang="en-US" sz="1600" b="1" dirty="0"/>
              <a:t>different (often worse) maternity care in hospitals </a:t>
            </a:r>
            <a:r>
              <a:rPr lang="en-US" sz="1600" b="0" dirty="0"/>
              <a:t>than white women.</a:t>
            </a:r>
          </a:p>
          <a:p>
            <a:pPr marL="285750" marR="0" lvl="0" indent="-285750" algn="l" defTabSz="114117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b="0" dirty="0"/>
          </a:p>
          <a:p>
            <a:r>
              <a:rPr lang="en-US" sz="1498" kern="1200" dirty="0">
                <a:solidFill>
                  <a:schemeClr val="tx1"/>
                </a:solidFill>
                <a:effectLst/>
                <a:latin typeface="+mn-lt"/>
                <a:ea typeface="+mn-ea"/>
                <a:cs typeface="+mn-cs"/>
              </a:rPr>
              <a:t>1. Gillespie SL, Christian LM, Neal JL. A proposed bio-panel to predict risk for spontaneous preterm birth among African American women. </a:t>
            </a:r>
            <a:r>
              <a:rPr lang="en-US" sz="1498" i="1" kern="1200" dirty="0">
                <a:solidFill>
                  <a:schemeClr val="tx1"/>
                </a:solidFill>
                <a:effectLst/>
                <a:latin typeface="+mn-lt"/>
                <a:ea typeface="+mn-ea"/>
                <a:cs typeface="+mn-cs"/>
              </a:rPr>
              <a:t>Med Hypotheses</a:t>
            </a:r>
            <a:r>
              <a:rPr lang="en-US" sz="1498" kern="1200" dirty="0">
                <a:solidFill>
                  <a:schemeClr val="tx1"/>
                </a:solidFill>
                <a:effectLst/>
                <a:latin typeface="+mn-lt"/>
                <a:ea typeface="+mn-ea"/>
                <a:cs typeface="+mn-cs"/>
              </a:rPr>
              <a:t>. 2015;85(5):558-564.</a:t>
            </a:r>
          </a:p>
          <a:p>
            <a:r>
              <a:rPr lang="en-US" sz="1498" kern="1200" dirty="0">
                <a:solidFill>
                  <a:schemeClr val="tx1"/>
                </a:solidFill>
                <a:effectLst/>
                <a:latin typeface="+mn-lt"/>
                <a:ea typeface="+mn-ea"/>
                <a:cs typeface="+mn-cs"/>
              </a:rPr>
              <a:t>2. Mendez DD, Hogan VK, Culhane JF. Institutional racism, neighborhood factors, stress, and preterm birth. </a:t>
            </a:r>
            <a:r>
              <a:rPr lang="en-US" sz="1498" i="1" kern="1200" dirty="0">
                <a:solidFill>
                  <a:schemeClr val="tx1"/>
                </a:solidFill>
                <a:effectLst/>
                <a:latin typeface="+mn-lt"/>
                <a:ea typeface="+mn-ea"/>
                <a:cs typeface="+mn-cs"/>
              </a:rPr>
              <a:t>Ethn Health</a:t>
            </a:r>
            <a:r>
              <a:rPr lang="en-US" sz="1498" kern="1200" dirty="0">
                <a:solidFill>
                  <a:schemeClr val="tx1"/>
                </a:solidFill>
                <a:effectLst/>
                <a:latin typeface="+mn-lt"/>
                <a:ea typeface="+mn-ea"/>
                <a:cs typeface="+mn-cs"/>
              </a:rPr>
              <a:t>. 2014;19(5):479-499.</a:t>
            </a:r>
          </a:p>
          <a:p>
            <a:pPr marL="0" indent="0">
              <a:buFont typeface="Arial" panose="020B0604020202020204" pitchFamily="34" charset="0"/>
              <a:buNone/>
            </a:pPr>
            <a:endParaRPr lang="en-US" sz="1600" b="0" dirty="0"/>
          </a:p>
        </p:txBody>
      </p:sp>
      <p:sp>
        <p:nvSpPr>
          <p:cNvPr id="4" name="Slide Number Placeholder 3"/>
          <p:cNvSpPr>
            <a:spLocks noGrp="1"/>
          </p:cNvSpPr>
          <p:nvPr>
            <p:ph type="sldNum" sz="quarter" idx="5"/>
          </p:nvPr>
        </p:nvSpPr>
        <p:spPr/>
        <p:txBody>
          <a:bodyPr/>
          <a:lstStyle/>
          <a:p>
            <a:fld id="{3AB5047A-5F22-48E9-89B4-A7E5772FB3EF}" type="slidenum">
              <a:rPr lang="en-US" smtClean="0"/>
              <a:t>11</a:t>
            </a:fld>
            <a:endParaRPr lang="en-US" dirty="0"/>
          </a:p>
        </p:txBody>
      </p:sp>
    </p:spTree>
    <p:extLst>
      <p:ext uri="{BB962C8B-B14F-4D97-AF65-F5344CB8AC3E}">
        <p14:creationId xmlns:p14="http://schemas.microsoft.com/office/powerpoint/2010/main" val="1777623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health care professional, what can you do about implicit bias in your practice or organization?</a:t>
            </a:r>
          </a:p>
          <a:p>
            <a:r>
              <a:rPr lang="en-US" dirty="0"/>
              <a:t>  </a:t>
            </a:r>
          </a:p>
          <a:p>
            <a:pPr marL="285750" indent="-285750">
              <a:buFont typeface="Arial" panose="020B0604020202020204" pitchFamily="34" charset="0"/>
              <a:buChar char="•"/>
            </a:pPr>
            <a:r>
              <a:rPr lang="en-US" sz="1498" kern="1200" dirty="0">
                <a:solidFill>
                  <a:schemeClr val="tx1"/>
                </a:solidFill>
                <a:effectLst/>
                <a:latin typeface="+mn-lt"/>
                <a:ea typeface="+mn-ea"/>
                <a:cs typeface="+mn-cs"/>
              </a:rPr>
              <a:t>Conduct a systematic evaluation of patient outcomes in your practice/organization to identify disparities (e.g., by race/ethnicity, socioeconomic status, gender). If disparities exist, the practice or organization should develop an overarching quality or performance improvement strategy to reduce disparity gaps and achieve health equity.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Assess your own implicit biases and encourage other members of the health care team to do so, too. </a:t>
            </a:r>
            <a:r>
              <a:rPr lang="en-US" b="0" dirty="0"/>
              <a:t>The Implicit Association Test (IAT) used in this training course is a validated, reliable tool for assessing biases based on race, skin color, gender, disability, and more.  Keep in mind that the IAT </a:t>
            </a:r>
            <a:r>
              <a:rPr lang="en-US" sz="1498" b="0" kern="1200" dirty="0">
                <a:solidFill>
                  <a:schemeClr val="tx1"/>
                </a:solidFill>
                <a:effectLst/>
                <a:latin typeface="+mn-lt"/>
                <a:ea typeface="+mn-ea"/>
                <a:cs typeface="+mn-cs"/>
              </a:rPr>
              <a:t>is designed for use as a prompt to trigger self-reflection, discussion, and awareness of personal biases. It </a:t>
            </a:r>
            <a:r>
              <a:rPr lang="en-US" b="0" dirty="0"/>
              <a:t>should not be used to measure progress toward personal or organizational health equity and inclusion goals.  </a:t>
            </a:r>
          </a:p>
          <a:p>
            <a:pPr marL="0" indent="0">
              <a:buFont typeface="Arial" panose="020B0604020202020204" pitchFamily="34" charset="0"/>
              <a:buNone/>
            </a:pPr>
            <a:endParaRPr lang="en-US" dirty="0"/>
          </a:p>
          <a:p>
            <a:pPr marL="285750" indent="-285750">
              <a:buFont typeface="Arial" panose="020B0604020202020204" pitchFamily="34" charset="0"/>
              <a:buChar char="•"/>
            </a:pPr>
            <a:r>
              <a:rPr lang="en-US" dirty="0"/>
              <a:t>Encourage all members of the health care team to participate in periodic training that includes the demonstration and practice of skills that can mitigate implicit bias in health care delivery. These skills are discussed in the </a:t>
            </a:r>
            <a:r>
              <a:rPr lang="en-US" sz="1498" i="0" kern="1200" dirty="0">
                <a:solidFill>
                  <a:schemeClr val="tx1"/>
                </a:solidFill>
                <a:effectLst/>
                <a:latin typeface="+mn-lt"/>
                <a:ea typeface="+mn-ea"/>
                <a:cs typeface="+mn-cs"/>
              </a:rPr>
              <a:t>“Mitigating Implicit Bias in Clinical Practice” PowerPoint presentation.</a:t>
            </a:r>
            <a:r>
              <a:rPr lang="en-US" sz="1498" i="1" kern="1200" dirty="0">
                <a:solidFill>
                  <a:schemeClr val="tx1"/>
                </a:solidFill>
                <a:effectLst/>
                <a:latin typeface="+mn-lt"/>
                <a:ea typeface="+mn-ea"/>
                <a:cs typeface="+mn-cs"/>
              </a:rPr>
              <a:t> </a:t>
            </a:r>
            <a:endParaRPr lang="en-US" dirty="0"/>
          </a:p>
          <a:p>
            <a:pPr marL="285750" indent="-2857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070C9EC7-34CC-413E-B5A6-F89A76BEB7D3}" type="slidenum">
              <a:rPr lang="en-US" smtClean="0"/>
              <a:t>12</a:t>
            </a:fld>
            <a:endParaRPr lang="en-US" dirty="0"/>
          </a:p>
        </p:txBody>
      </p:sp>
    </p:spTree>
    <p:extLst>
      <p:ext uri="{BB962C8B-B14F-4D97-AF65-F5344CB8AC3E}">
        <p14:creationId xmlns:p14="http://schemas.microsoft.com/office/powerpoint/2010/main" val="4189287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13</a:t>
            </a:fld>
            <a:endParaRPr lang="en-US" dirty="0"/>
          </a:p>
        </p:txBody>
      </p:sp>
    </p:spTree>
    <p:extLst>
      <p:ext uri="{BB962C8B-B14F-4D97-AF65-F5344CB8AC3E}">
        <p14:creationId xmlns:p14="http://schemas.microsoft.com/office/powerpoint/2010/main" val="1864074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15</a:t>
            </a:fld>
            <a:endParaRPr lang="en-US" dirty="0"/>
          </a:p>
        </p:txBody>
      </p:sp>
    </p:spTree>
    <p:extLst>
      <p:ext uri="{BB962C8B-B14F-4D97-AF65-F5344CB8AC3E}">
        <p14:creationId xmlns:p14="http://schemas.microsoft.com/office/powerpoint/2010/main" val="1169918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This slide shows a conceptual framework depicting how bias operates in the interaction between a health care professional and a patient. Implicit biases modify the provider-patient relationship by decreasing trust, self-efficacy, understanding, and satisfaction.</a:t>
            </a:r>
            <a:r>
              <a:rPr lang="en-US" sz="1498" kern="1200" baseline="30000" dirty="0">
                <a:solidFill>
                  <a:schemeClr val="tx1"/>
                </a:solidFill>
                <a:effectLst/>
                <a:latin typeface="+mn-lt"/>
                <a:ea typeface="+mn-ea"/>
                <a:cs typeface="+mn-cs"/>
              </a:rPr>
              <a:t>1</a:t>
            </a:r>
            <a:r>
              <a:rPr lang="en-US" sz="1498" kern="1200" dirty="0">
                <a:solidFill>
                  <a:schemeClr val="tx1"/>
                </a:solidFill>
                <a:effectLst/>
                <a:latin typeface="+mn-lt"/>
                <a:ea typeface="+mn-ea"/>
                <a:cs typeface="+mn-cs"/>
              </a:rPr>
              <a:t> This affects the patient’s ability to self-manage and adhere to treatment, and it limits the health care professional’s level of cultural proficiency, patient centeredness, and job satisfaction. </a:t>
            </a:r>
          </a:p>
          <a:p>
            <a:r>
              <a:rPr lang="en-US" sz="1498" kern="1200" dirty="0">
                <a:solidFill>
                  <a:schemeClr val="tx1"/>
                </a:solidFill>
                <a:effectLst/>
                <a:latin typeface="+mn-lt"/>
                <a:ea typeface="+mn-ea"/>
                <a:cs typeface="+mn-cs"/>
              </a:rPr>
              <a:t> </a:t>
            </a:r>
          </a:p>
          <a:p>
            <a:r>
              <a:rPr lang="en-US" sz="1498" kern="1200" dirty="0">
                <a:solidFill>
                  <a:schemeClr val="tx1"/>
                </a:solidFill>
                <a:effectLst/>
                <a:latin typeface="+mn-lt"/>
                <a:ea typeface="+mn-ea"/>
                <a:cs typeface="+mn-cs"/>
              </a:rPr>
              <a:t>Health care professionals and patients have perceptions of themselves and each other that are based on their known or assumed roles, lived experiences, and intersecting social identities (e.g., race, ethnicity, gender), as well as the perceptions of others (e.g., societal beliefs). During the clinical encounter, their implicit biases influence communication, their behaviors, and the shared decision-making process, thereby increasing the risk of disparities in care and poorer health outcomes, especially for patients who are part of a minority group.     </a:t>
            </a:r>
          </a:p>
          <a:p>
            <a:r>
              <a:rPr lang="en-US" sz="1498" kern="1200" dirty="0">
                <a:solidFill>
                  <a:schemeClr val="tx1"/>
                </a:solidFill>
                <a:effectLst/>
                <a:latin typeface="+mn-lt"/>
                <a:ea typeface="+mn-ea"/>
                <a:cs typeface="+mn-cs"/>
              </a:rPr>
              <a:t> </a:t>
            </a:r>
          </a:p>
          <a:p>
            <a:pPr marL="0" lvl="0" indent="0">
              <a:buFont typeface="Arial" panose="020B0604020202020204" pitchFamily="34" charset="0"/>
              <a:buNone/>
            </a:pPr>
            <a:r>
              <a:rPr lang="en-US" sz="1498" kern="1200" dirty="0">
                <a:solidFill>
                  <a:schemeClr val="tx1"/>
                </a:solidFill>
                <a:effectLst/>
                <a:latin typeface="+mn-lt"/>
                <a:ea typeface="+mn-ea"/>
                <a:cs typeface="+mn-cs"/>
              </a:rPr>
              <a:t>1. Peek ME, Lopez FY, Williams HS, et al. Development of a conceptual framework for understanding shared decision making among African-American LGBT patients and their clinicians. </a:t>
            </a:r>
            <a:r>
              <a:rPr lang="en-US" sz="1498" i="1" kern="1200" dirty="0">
                <a:solidFill>
                  <a:schemeClr val="tx1"/>
                </a:solidFill>
                <a:effectLst/>
                <a:latin typeface="+mn-lt"/>
                <a:ea typeface="+mn-ea"/>
                <a:cs typeface="+mn-cs"/>
              </a:rPr>
              <a:t>J Gen Intern Med</a:t>
            </a:r>
            <a:r>
              <a:rPr lang="en-US" sz="1498" kern="1200" dirty="0">
                <a:solidFill>
                  <a:schemeClr val="tx1"/>
                </a:solidFill>
                <a:effectLst/>
                <a:latin typeface="+mn-lt"/>
                <a:ea typeface="+mn-ea"/>
                <a:cs typeface="+mn-cs"/>
              </a:rPr>
              <a:t>. 2016;31(6):677-687.</a:t>
            </a:r>
          </a:p>
          <a:p>
            <a:pPr marL="285750" lvl="0" indent="-285750">
              <a:buFont typeface="Arial" panose="020B0604020202020204" pitchFamily="34" charset="0"/>
              <a:buChar char="•"/>
            </a:pPr>
            <a:endParaRPr lang="en-US" sz="1498" kern="1200" dirty="0">
              <a:solidFill>
                <a:schemeClr val="tx1"/>
              </a:solidFill>
              <a:effectLst/>
              <a:latin typeface="+mn-lt"/>
              <a:ea typeface="+mn-ea"/>
              <a:cs typeface="+mn-cs"/>
            </a:endParaRPr>
          </a:p>
          <a:p>
            <a:pPr marL="0" lvl="0" indent="0">
              <a:buFont typeface="Arial" panose="020B0604020202020204" pitchFamily="34" charset="0"/>
              <a:buNone/>
            </a:pPr>
            <a:endParaRPr lang="en-US" sz="1498"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70C9EC7-34CC-413E-B5A6-F89A76BEB7D3}" type="slidenum">
              <a:rPr lang="en-US" smtClean="0"/>
              <a:t>3</a:t>
            </a:fld>
            <a:endParaRPr lang="en-US" dirty="0"/>
          </a:p>
        </p:txBody>
      </p:sp>
    </p:spTree>
    <p:extLst>
      <p:ext uri="{BB962C8B-B14F-4D97-AF65-F5344CB8AC3E}">
        <p14:creationId xmlns:p14="http://schemas.microsoft.com/office/powerpoint/2010/main" val="208649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Studies examining the health outcomes of implicit bias have revealed significant effects. For example:</a:t>
            </a:r>
          </a:p>
          <a:p>
            <a:r>
              <a:rPr lang="en-US" sz="1498" kern="1200" dirty="0">
                <a:solidFill>
                  <a:schemeClr val="tx1"/>
                </a:solidFill>
                <a:effectLst/>
                <a:latin typeface="+mn-lt"/>
                <a:ea typeface="+mn-ea"/>
                <a:cs typeface="+mn-cs"/>
              </a:rPr>
              <a:t> </a:t>
            </a:r>
          </a:p>
          <a:p>
            <a:pPr marL="285750" lvl="0" indent="-285750">
              <a:buFont typeface="Arial" panose="020B0604020202020204" pitchFamily="34" charset="0"/>
              <a:buChar char="•"/>
            </a:pPr>
            <a:r>
              <a:rPr lang="en-US" sz="1498" kern="1200" dirty="0">
                <a:solidFill>
                  <a:schemeClr val="tx1"/>
                </a:solidFill>
                <a:effectLst/>
                <a:latin typeface="+mn-lt"/>
                <a:ea typeface="+mn-ea"/>
                <a:cs typeface="+mn-cs"/>
              </a:rPr>
              <a:t>In a study by Hoffman et al. involving a sample group of white medical students and residents, half endorsed false beliefs about biological differences between black people and white people.</a:t>
            </a:r>
            <a:r>
              <a:rPr lang="en-US" sz="1400" kern="1200" baseline="0" dirty="0">
                <a:solidFill>
                  <a:schemeClr val="tx1"/>
                </a:solidFill>
                <a:effectLst/>
                <a:latin typeface="+mn-lt"/>
                <a:ea typeface="+mn-ea"/>
                <a:cs typeface="+mn-cs"/>
              </a:rPr>
              <a:t> </a:t>
            </a:r>
            <a:r>
              <a:rPr lang="en-US" sz="1498" kern="1200" dirty="0">
                <a:solidFill>
                  <a:schemeClr val="tx1"/>
                </a:solidFill>
                <a:effectLst/>
                <a:latin typeface="+mn-lt"/>
                <a:ea typeface="+mn-ea"/>
                <a:cs typeface="+mn-cs"/>
              </a:rPr>
              <a:t>As a result, they viewed black patients’ pain levels as lower than white patients’ pain levels and made less accurate treatment recommendations for black patients. </a:t>
            </a:r>
          </a:p>
          <a:p>
            <a:pPr marL="0" indent="0">
              <a:buFont typeface="Arial" panose="020B0604020202020204" pitchFamily="34" charset="0"/>
              <a:buNone/>
            </a:pPr>
            <a:endParaRPr lang="en-US" sz="1498"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498" kern="1200" dirty="0">
                <a:solidFill>
                  <a:schemeClr val="tx1"/>
                </a:solidFill>
                <a:effectLst/>
                <a:latin typeface="+mn-lt"/>
                <a:ea typeface="+mn-ea"/>
                <a:cs typeface="+mn-cs"/>
              </a:rPr>
              <a:t>A study of cardiologists by Daugherty et. al. found that implicit gender bias was associated with differences in simulated clinical decisions about cardiac testing for hypothetical male and female patients who had similar likelihoods of obstructive coronary artery disease. </a:t>
            </a:r>
          </a:p>
          <a:p>
            <a:pPr marL="0" indent="0">
              <a:buFont typeface="Arial" panose="020B0604020202020204" pitchFamily="34" charset="0"/>
              <a:buNone/>
            </a:pPr>
            <a:endParaRPr lang="en-US" sz="1498"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498" kern="1200" dirty="0">
                <a:solidFill>
                  <a:schemeClr val="tx1"/>
                </a:solidFill>
                <a:effectLst/>
                <a:latin typeface="+mn-lt"/>
                <a:ea typeface="+mn-ea"/>
                <a:cs typeface="+mn-cs"/>
              </a:rPr>
              <a:t>Studies by Kogan et al. and others have shown that the implicit biases of health care professionals contribute to racial disparities in access to and quality of prenatal care.</a:t>
            </a:r>
          </a:p>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4</a:t>
            </a:fld>
            <a:endParaRPr lang="en-US" dirty="0"/>
          </a:p>
        </p:txBody>
      </p:sp>
    </p:spTree>
    <p:extLst>
      <p:ext uri="{BB962C8B-B14F-4D97-AF65-F5344CB8AC3E}">
        <p14:creationId xmlns:p14="http://schemas.microsoft.com/office/powerpoint/2010/main" val="2604258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5</a:t>
            </a:fld>
            <a:endParaRPr lang="en-US" dirty="0"/>
          </a:p>
        </p:txBody>
      </p:sp>
    </p:spTree>
    <p:extLst>
      <p:ext uri="{BB962C8B-B14F-4D97-AF65-F5344CB8AC3E}">
        <p14:creationId xmlns:p14="http://schemas.microsoft.com/office/powerpoint/2010/main" val="3375211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0C9EC7-34CC-413E-B5A6-F89A76BEB7D3}" type="slidenum">
              <a:rPr lang="en-US" smtClean="0"/>
              <a:t>6</a:t>
            </a:fld>
            <a:endParaRPr lang="en-US" dirty="0"/>
          </a:p>
        </p:txBody>
      </p:sp>
    </p:spTree>
    <p:extLst>
      <p:ext uri="{BB962C8B-B14F-4D97-AF65-F5344CB8AC3E}">
        <p14:creationId xmlns:p14="http://schemas.microsoft.com/office/powerpoint/2010/main" val="4033062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In 2018, </a:t>
            </a:r>
            <a:r>
              <a:rPr lang="en-US" sz="1600" i="1" u="none" dirty="0"/>
              <a:t>USA Today </a:t>
            </a:r>
            <a:r>
              <a:rPr lang="en-US" sz="1600" i="0" u="none" dirty="0"/>
              <a:t>reported that </a:t>
            </a:r>
            <a:r>
              <a:rPr lang="en-US" sz="1600" i="0" dirty="0"/>
              <a:t>the</a:t>
            </a:r>
            <a:r>
              <a:rPr lang="en-US" sz="1600" dirty="0"/>
              <a:t> United States is the “most dangerous place to give birth in the developed world” for both mothers and infants. </a:t>
            </a:r>
          </a:p>
          <a:p>
            <a:endParaRPr lang="en-US" sz="1600" dirty="0"/>
          </a:p>
          <a:p>
            <a:r>
              <a:rPr lang="en-US" sz="1600" dirty="0"/>
              <a:t>According to statistics from the Centers for Disease Control and Prevention (CDC), in the United States:</a:t>
            </a:r>
          </a:p>
          <a:p>
            <a:endParaRPr lang="en-US" sz="16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US" sz="1498" b="0" i="0" kern="1200" dirty="0">
                <a:solidFill>
                  <a:schemeClr val="tx1"/>
                </a:solidFill>
                <a:effectLst/>
                <a:latin typeface="+mn-lt"/>
                <a:ea typeface="+mn-ea"/>
                <a:cs typeface="+mn-cs"/>
              </a:rPr>
              <a:t>Approximately 700 women die as a result of pregnancy or delivery complications each year.</a:t>
            </a:r>
            <a:r>
              <a:rPr lang="en-US" sz="1498" b="0" i="0" kern="1200" baseline="30000" dirty="0">
                <a:solidFill>
                  <a:schemeClr val="tx1"/>
                </a:solidFill>
                <a:effectLst/>
                <a:latin typeface="+mn-lt"/>
                <a:ea typeface="+mn-ea"/>
                <a:cs typeface="+mn-cs"/>
              </a:rPr>
              <a:t>1</a:t>
            </a:r>
          </a:p>
          <a:p>
            <a:pPr marL="285750" marR="0" lvl="0" indent="-285750" algn="l" defTabSz="114117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98" b="0" i="0" kern="1200" dirty="0">
                <a:solidFill>
                  <a:schemeClr val="tx1"/>
                </a:solidFill>
                <a:effectLst/>
                <a:latin typeface="+mn-lt"/>
                <a:ea typeface="+mn-ea"/>
                <a:cs typeface="+mn-cs"/>
              </a:rPr>
              <a:t>More than 50,000 women experience </a:t>
            </a:r>
            <a:r>
              <a:rPr lang="en-US" sz="1400" b="0" i="0" kern="1200" dirty="0">
                <a:solidFill>
                  <a:schemeClr val="tx1"/>
                </a:solidFill>
                <a:effectLst/>
                <a:latin typeface="+mn-lt"/>
                <a:ea typeface="+mn-ea"/>
                <a:cs typeface="+mn-cs"/>
              </a:rPr>
              <a:t>severe maternal morbidity (e.g., heart attack, hemorrhage) each year. The rate of severe pregnancy complications has been steadily increasing in recent years.</a:t>
            </a:r>
            <a:r>
              <a:rPr lang="en-US" sz="1400" b="0" i="0" kern="1200" baseline="30000" dirty="0">
                <a:solidFill>
                  <a:schemeClr val="tx1"/>
                </a:solidFill>
                <a:effectLst/>
                <a:latin typeface="+mn-lt"/>
                <a:ea typeface="+mn-ea"/>
                <a:cs typeface="+mn-cs"/>
              </a:rPr>
              <a:t>1</a:t>
            </a:r>
          </a:p>
          <a:p>
            <a:pPr marL="285750" marR="0" lvl="0" indent="-285750" algn="l" defTabSz="114117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kern="1200" dirty="0">
                <a:solidFill>
                  <a:schemeClr val="tx1"/>
                </a:solidFill>
                <a:effectLst/>
                <a:latin typeface="+mn-lt"/>
                <a:ea typeface="+mn-ea"/>
                <a:cs typeface="+mn-cs"/>
              </a:rPr>
              <a:t>More than 22,000 infants die from causes including birth defects, preterm birth, low birth weight, and pregnancy complications each year.</a:t>
            </a:r>
            <a:r>
              <a:rPr lang="en-US" sz="1400" b="0" i="0" kern="1200" baseline="30000" dirty="0">
                <a:solidFill>
                  <a:schemeClr val="tx1"/>
                </a:solidFill>
                <a:effectLst/>
                <a:latin typeface="+mn-lt"/>
                <a:ea typeface="+mn-ea"/>
                <a:cs typeface="+mn-cs"/>
              </a:rPr>
              <a:t>2</a:t>
            </a:r>
          </a:p>
          <a:p>
            <a:pPr marL="0" indent="0">
              <a:buFont typeface="Arial" panose="020B0604020202020204" pitchFamily="34" charset="0"/>
              <a:buNone/>
            </a:pPr>
            <a:endParaRPr lang="en-US" sz="1498" b="0" i="0" kern="1200" dirty="0">
              <a:solidFill>
                <a:schemeClr val="tx1"/>
              </a:solidFill>
              <a:effectLst/>
              <a:latin typeface="+mn-lt"/>
              <a:ea typeface="+mn-ea"/>
              <a:cs typeface="+mn-cs"/>
            </a:endParaRPr>
          </a:p>
          <a:p>
            <a:r>
              <a:rPr lang="en-US" sz="1498" kern="1200" dirty="0">
                <a:solidFill>
                  <a:schemeClr val="tx1"/>
                </a:solidFill>
                <a:effectLst/>
                <a:latin typeface="+mn-lt"/>
                <a:ea typeface="+mn-ea"/>
                <a:cs typeface="+mn-cs"/>
              </a:rPr>
              <a:t>1. Centers for Disease Control and Prevention, National Center for Chronic Disease Prevention and Health Promotion. Maternal health: at a glance 2016. Accessed September 23, 2019. https://www.cdc.gov/chronicdisease/resources/publications/aag/maternal.htm.  </a:t>
            </a:r>
          </a:p>
          <a:p>
            <a:r>
              <a:rPr lang="en-US" sz="1498" kern="1200" dirty="0">
                <a:solidFill>
                  <a:schemeClr val="tx1"/>
                </a:solidFill>
                <a:effectLst/>
                <a:latin typeface="+mn-lt"/>
                <a:ea typeface="+mn-ea"/>
                <a:cs typeface="+mn-cs"/>
              </a:rPr>
              <a:t>2. Centers for Disease Control and Prevention, Division of Reproductive Health, National Center for Chronic Disease Prevention and Health Promotion. Infant mortality. Accessed September 23, 2019. https://www.cdc.gov/reproductivehealth/maternalinfanthealth/infantmortality.htm.  </a:t>
            </a:r>
          </a:p>
          <a:p>
            <a:pPr marL="0" indent="0">
              <a:buFont typeface="Arial" panose="020B0604020202020204" pitchFamily="34" charset="0"/>
              <a:buNone/>
            </a:pPr>
            <a:endParaRPr lang="en-US" sz="1498" b="0" i="0" kern="1200" dirty="0">
              <a:solidFill>
                <a:schemeClr val="tx1"/>
              </a:solidFill>
              <a:effectLst/>
              <a:latin typeface="+mn-lt"/>
              <a:ea typeface="+mn-ea"/>
              <a:cs typeface="+mn-cs"/>
            </a:endParaRPr>
          </a:p>
          <a:p>
            <a:endParaRPr lang="en-US" sz="1600" dirty="0"/>
          </a:p>
          <a:p>
            <a:endParaRPr lang="en-US" sz="1600" dirty="0"/>
          </a:p>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7</a:t>
            </a:fld>
            <a:endParaRPr lang="en-US" dirty="0"/>
          </a:p>
        </p:txBody>
      </p:sp>
    </p:spTree>
    <p:extLst>
      <p:ext uri="{BB962C8B-B14F-4D97-AF65-F5344CB8AC3E}">
        <p14:creationId xmlns:p14="http://schemas.microsoft.com/office/powerpoint/2010/main" val="1524961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b="0" i="0" kern="1200" dirty="0">
                <a:solidFill>
                  <a:schemeClr val="tx1"/>
                </a:solidFill>
                <a:effectLst/>
                <a:latin typeface="+mn-lt"/>
                <a:ea typeface="+mn-ea"/>
                <a:cs typeface="+mn-cs"/>
              </a:rPr>
              <a:t>In most developed nations, including Canada, the United Kingdom, Japan, France, and Germany, the number of maternal deaths per 100,000 live births was flat or decreased from 1990 to 2015. However, in the United States, this number rose sharply from 16.9 to 26.4. </a:t>
            </a:r>
          </a:p>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8</a:t>
            </a:fld>
            <a:endParaRPr lang="en-US" dirty="0"/>
          </a:p>
        </p:txBody>
      </p:sp>
    </p:spTree>
    <p:extLst>
      <p:ext uri="{BB962C8B-B14F-4D97-AF65-F5344CB8AC3E}">
        <p14:creationId xmlns:p14="http://schemas.microsoft.com/office/powerpoint/2010/main" val="3737601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141171"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Considerable racial/ethnic disparities in pregnancy-related mortality exist. </a:t>
            </a:r>
            <a:r>
              <a:rPr lang="en-US" sz="1400" kern="1200" dirty="0">
                <a:solidFill>
                  <a:schemeClr val="tx1"/>
                </a:solidFill>
                <a:effectLst/>
                <a:latin typeface="+mn-lt"/>
                <a:ea typeface="+mn-ea"/>
                <a:cs typeface="+mn-cs"/>
              </a:rPr>
              <a:t>For example, statistics from the CDC show that in the United States, </a:t>
            </a:r>
            <a:r>
              <a:rPr lang="en-US" sz="1400" dirty="0"/>
              <a:t>black non-Hispanic women are more than 3 times more likely to die from pregnancy-related complications than white non-Hispanic women. </a:t>
            </a:r>
          </a:p>
          <a:p>
            <a:pPr marL="0" indent="0">
              <a:buFont typeface="Arial" panose="020B0604020202020204" pitchFamily="34" charset="0"/>
              <a:buNone/>
            </a:pPr>
            <a:endParaRPr lang="en-US" sz="1498" b="0" i="0" kern="1200" dirty="0">
              <a:solidFill>
                <a:schemeClr val="tx1"/>
              </a:solidFill>
              <a:effectLst/>
              <a:latin typeface="+mn-lt"/>
              <a:ea typeface="+mn-ea"/>
              <a:cs typeface="+mn-cs"/>
            </a:endParaRPr>
          </a:p>
          <a:p>
            <a:pPr marL="0" indent="0">
              <a:buFont typeface="Arial" panose="020B0604020202020204" pitchFamily="34" charset="0"/>
              <a:buNone/>
            </a:pPr>
            <a:r>
              <a:rPr lang="en-US" sz="1498" b="0" i="0" kern="1200" dirty="0">
                <a:solidFill>
                  <a:schemeClr val="tx1"/>
                </a:solidFill>
                <a:effectLst/>
                <a:latin typeface="+mn-lt"/>
                <a:ea typeface="+mn-ea"/>
                <a:cs typeface="+mn-cs"/>
              </a:rPr>
              <a:t>In addition, the infant mortality rate for black non-Hispanic infants is more than twice the rate for white non-Hispanic infants (11.4 deaths per 1,000 live births compared with 4.9 deaths per 1,000 live births).</a:t>
            </a:r>
            <a:r>
              <a:rPr lang="en-US" sz="1498" b="0" i="0" kern="1200" baseline="30000" dirty="0">
                <a:solidFill>
                  <a:schemeClr val="tx1"/>
                </a:solidFill>
                <a:effectLst/>
                <a:latin typeface="+mn-lt"/>
                <a:ea typeface="+mn-ea"/>
                <a:cs typeface="+mn-cs"/>
              </a:rPr>
              <a:t>1</a:t>
            </a:r>
          </a:p>
          <a:p>
            <a:pPr marL="0" indent="0">
              <a:buFont typeface="Arial" panose="020B0604020202020204" pitchFamily="34" charset="0"/>
              <a:buNone/>
            </a:pPr>
            <a:endParaRPr lang="en-US" sz="1498" b="0" i="0" kern="1200" baseline="30000" dirty="0">
              <a:solidFill>
                <a:schemeClr val="tx1"/>
              </a:solidFill>
              <a:effectLst/>
              <a:latin typeface="+mn-lt"/>
              <a:ea typeface="+mn-ea"/>
              <a:cs typeface="+mn-cs"/>
            </a:endParaRPr>
          </a:p>
          <a:p>
            <a:pPr marL="0" indent="0">
              <a:buFont typeface="Arial" panose="020B0604020202020204" pitchFamily="34" charset="0"/>
              <a:buNone/>
            </a:pPr>
            <a:r>
              <a:rPr lang="en-US" sz="1498" b="0" i="0" kern="1200" baseline="0" dirty="0">
                <a:solidFill>
                  <a:schemeClr val="tx1"/>
                </a:solidFill>
                <a:effectLst/>
                <a:latin typeface="+mn-lt"/>
                <a:ea typeface="+mn-ea"/>
                <a:cs typeface="+mn-cs"/>
              </a:rPr>
              <a:t>1. </a:t>
            </a:r>
            <a:r>
              <a:rPr lang="en-US" sz="1498" kern="1200" dirty="0">
                <a:solidFill>
                  <a:schemeClr val="tx1"/>
                </a:solidFill>
                <a:effectLst/>
                <a:latin typeface="+mn-lt"/>
                <a:ea typeface="+mn-ea"/>
                <a:cs typeface="+mn-cs"/>
              </a:rPr>
              <a:t>Centers for Disease Control and Prevention, Division of Reproductive Health, National Center for Chronic Disease Prevention and Health Promotion. Infant mortality. Accessed September 23, 2019. https://www.cdc.gov/reproductivehealth/maternalinfanthealth/infantmortality.htm. </a:t>
            </a:r>
          </a:p>
          <a:p>
            <a:endParaRPr lang="en-US" dirty="0"/>
          </a:p>
        </p:txBody>
      </p:sp>
      <p:sp>
        <p:nvSpPr>
          <p:cNvPr id="4" name="Slide Number Placeholder 3"/>
          <p:cNvSpPr>
            <a:spLocks noGrp="1"/>
          </p:cNvSpPr>
          <p:nvPr>
            <p:ph type="sldNum" sz="quarter" idx="5"/>
          </p:nvPr>
        </p:nvSpPr>
        <p:spPr/>
        <p:txBody>
          <a:bodyPr/>
          <a:lstStyle/>
          <a:p>
            <a:fld id="{070C9EC7-34CC-413E-B5A6-F89A76BEB7D3}" type="slidenum">
              <a:rPr lang="en-US" smtClean="0"/>
              <a:t>9</a:t>
            </a:fld>
            <a:endParaRPr lang="en-US" dirty="0"/>
          </a:p>
        </p:txBody>
      </p:sp>
    </p:spTree>
    <p:extLst>
      <p:ext uri="{BB962C8B-B14F-4D97-AF65-F5344CB8AC3E}">
        <p14:creationId xmlns:p14="http://schemas.microsoft.com/office/powerpoint/2010/main" val="3334670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A number of studies examining the complex biopsychosocial factors associated with racial/ethnic disparities in maternal and infant health outcomes in the United States have determined that social inequity is a primary factor driving disparities.</a:t>
            </a:r>
            <a:r>
              <a:rPr lang="en-US" sz="1600" baseline="30000" dirty="0"/>
              <a:t>1,2,3</a:t>
            </a:r>
          </a:p>
          <a:p>
            <a:endParaRPr lang="en-US" sz="1600" dirty="0"/>
          </a:p>
          <a:p>
            <a:r>
              <a:rPr lang="en-US" sz="1498" kern="1200" dirty="0">
                <a:solidFill>
                  <a:schemeClr val="tx1"/>
                </a:solidFill>
                <a:effectLst/>
                <a:latin typeface="+mn-lt"/>
                <a:ea typeface="+mn-ea"/>
                <a:cs typeface="+mn-cs"/>
              </a:rPr>
              <a:t>1. Braveman PA, Heck K, Egerter S, et al. The role of socioeconomic factors in black-white disparities in preterm birth. </a:t>
            </a:r>
            <a:r>
              <a:rPr lang="en-US" sz="1498" i="1" kern="1200" dirty="0">
                <a:solidFill>
                  <a:schemeClr val="tx1"/>
                </a:solidFill>
                <a:effectLst/>
                <a:latin typeface="+mn-lt"/>
                <a:ea typeface="+mn-ea"/>
                <a:cs typeface="+mn-cs"/>
              </a:rPr>
              <a:t>Am J Public Health</a:t>
            </a:r>
            <a:r>
              <a:rPr lang="en-US" sz="1498" kern="1200" dirty="0">
                <a:solidFill>
                  <a:schemeClr val="tx1"/>
                </a:solidFill>
                <a:effectLst/>
                <a:latin typeface="+mn-lt"/>
                <a:ea typeface="+mn-ea"/>
                <a:cs typeface="+mn-cs"/>
              </a:rPr>
              <a:t>. 2015;105(4):694-702.</a:t>
            </a:r>
          </a:p>
          <a:p>
            <a:r>
              <a:rPr lang="en-US" sz="1498" kern="1200" dirty="0">
                <a:solidFill>
                  <a:schemeClr val="tx1"/>
                </a:solidFill>
                <a:effectLst/>
                <a:latin typeface="+mn-lt"/>
                <a:ea typeface="+mn-ea"/>
                <a:cs typeface="+mn-cs"/>
              </a:rPr>
              <a:t>2. Geronimus AT. The weathering hypothesis and the health of African-American women and infants: evidence and speculations. </a:t>
            </a:r>
            <a:r>
              <a:rPr lang="en-US" sz="1498" i="1" kern="1200" dirty="0">
                <a:solidFill>
                  <a:schemeClr val="tx1"/>
                </a:solidFill>
                <a:effectLst/>
                <a:latin typeface="+mn-lt"/>
                <a:ea typeface="+mn-ea"/>
                <a:cs typeface="+mn-cs"/>
              </a:rPr>
              <a:t>Ethn Dis</a:t>
            </a:r>
            <a:r>
              <a:rPr lang="en-US" sz="1498" kern="1200" dirty="0">
                <a:solidFill>
                  <a:schemeClr val="tx1"/>
                </a:solidFill>
                <a:effectLst/>
                <a:latin typeface="+mn-lt"/>
                <a:ea typeface="+mn-ea"/>
                <a:cs typeface="+mn-cs"/>
              </a:rPr>
              <a:t>. 1992;2(3):207-221.</a:t>
            </a:r>
          </a:p>
          <a:p>
            <a:r>
              <a:rPr lang="en-US" sz="1498" kern="1200" dirty="0">
                <a:solidFill>
                  <a:schemeClr val="tx1"/>
                </a:solidFill>
                <a:effectLst/>
                <a:latin typeface="+mn-lt"/>
                <a:ea typeface="+mn-ea"/>
                <a:cs typeface="+mn-cs"/>
              </a:rPr>
              <a:t>3. Wheeler S, Maxson P, Truong T, Swamy G. Psychosocial stress and preterm birth: the impact of parity and race. </a:t>
            </a:r>
            <a:r>
              <a:rPr lang="en-US" sz="1498" i="1" kern="1200" dirty="0">
                <a:solidFill>
                  <a:schemeClr val="tx1"/>
                </a:solidFill>
                <a:effectLst/>
                <a:latin typeface="+mn-lt"/>
                <a:ea typeface="+mn-ea"/>
                <a:cs typeface="+mn-cs"/>
              </a:rPr>
              <a:t>Matern Child Health J</a:t>
            </a:r>
            <a:r>
              <a:rPr lang="en-US" sz="1498" kern="1200" dirty="0">
                <a:solidFill>
                  <a:schemeClr val="tx1"/>
                </a:solidFill>
                <a:effectLst/>
                <a:latin typeface="+mn-lt"/>
                <a:ea typeface="+mn-ea"/>
                <a:cs typeface="+mn-cs"/>
              </a:rPr>
              <a:t>. 2018;22(10):1430-1435.</a:t>
            </a:r>
          </a:p>
        </p:txBody>
      </p:sp>
      <p:sp>
        <p:nvSpPr>
          <p:cNvPr id="4" name="Slide Number Placeholder 3"/>
          <p:cNvSpPr>
            <a:spLocks noGrp="1"/>
          </p:cNvSpPr>
          <p:nvPr>
            <p:ph type="sldNum" sz="quarter" idx="5"/>
          </p:nvPr>
        </p:nvSpPr>
        <p:spPr/>
        <p:txBody>
          <a:bodyPr/>
          <a:lstStyle/>
          <a:p>
            <a:fld id="{070C9EC7-34CC-413E-B5A6-F89A76BEB7D3}" type="slidenum">
              <a:rPr lang="en-US" smtClean="0"/>
              <a:t>10</a:t>
            </a:fld>
            <a:endParaRPr lang="en-US" dirty="0"/>
          </a:p>
        </p:txBody>
      </p:sp>
    </p:spTree>
    <p:extLst>
      <p:ext uri="{BB962C8B-B14F-4D97-AF65-F5344CB8AC3E}">
        <p14:creationId xmlns:p14="http://schemas.microsoft.com/office/powerpoint/2010/main" val="2527114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9309D-75B8-44C8-937B-CE871D8758BE}"/>
              </a:ext>
            </a:extLst>
          </p:cNvPr>
          <p:cNvSpPr>
            <a:spLocks noGrp="1"/>
          </p:cNvSpPr>
          <p:nvPr>
            <p:ph type="ctrTitle"/>
          </p:nvPr>
        </p:nvSpPr>
        <p:spPr>
          <a:xfrm>
            <a:off x="1828800" y="1346835"/>
            <a:ext cx="10972800" cy="2865120"/>
          </a:xfrm>
        </p:spPr>
        <p:txBody>
          <a:bodyPr anchor="b"/>
          <a:lstStyle>
            <a:lvl1pPr algn="ctr">
              <a:defRPr sz="648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B78167-99EC-4A8E-8657-11DE43C0765F}"/>
              </a:ext>
            </a:extLst>
          </p:cNvPr>
          <p:cNvSpPr>
            <a:spLocks noGrp="1"/>
          </p:cNvSpPr>
          <p:nvPr>
            <p:ph type="subTitle" idx="1"/>
          </p:nvPr>
        </p:nvSpPr>
        <p:spPr>
          <a:xfrm>
            <a:off x="1828800" y="4322445"/>
            <a:ext cx="10972800" cy="1986915"/>
          </a:xfrm>
        </p:spPr>
        <p:txBody>
          <a:bodyPr/>
          <a:lstStyle>
            <a:lvl1pPr marL="0" indent="0" algn="ctr">
              <a:buNone/>
              <a:defRPr sz="2592"/>
            </a:lvl1pPr>
            <a:lvl2pPr marL="493776" indent="0" algn="ctr">
              <a:buNone/>
              <a:defRPr sz="2160"/>
            </a:lvl2pPr>
            <a:lvl3pPr marL="987552" indent="0" algn="ctr">
              <a:buNone/>
              <a:defRPr sz="1944"/>
            </a:lvl3pPr>
            <a:lvl4pPr marL="1481328" indent="0" algn="ctr">
              <a:buNone/>
              <a:defRPr sz="1728"/>
            </a:lvl4pPr>
            <a:lvl5pPr marL="1975104" indent="0" algn="ctr">
              <a:buNone/>
              <a:defRPr sz="1728"/>
            </a:lvl5pPr>
            <a:lvl6pPr marL="2468880" indent="0" algn="ctr">
              <a:buNone/>
              <a:defRPr sz="1728"/>
            </a:lvl6pPr>
            <a:lvl7pPr marL="2962656" indent="0" algn="ctr">
              <a:buNone/>
              <a:defRPr sz="1728"/>
            </a:lvl7pPr>
            <a:lvl8pPr marL="3456432" indent="0" algn="ctr">
              <a:buNone/>
              <a:defRPr sz="1728"/>
            </a:lvl8pPr>
            <a:lvl9pPr marL="3950208" indent="0" algn="ctr">
              <a:buNone/>
              <a:defRPr sz="1728"/>
            </a:lvl9pPr>
          </a:lstStyle>
          <a:p>
            <a:r>
              <a:rPr lang="en-US"/>
              <a:t>Click to edit Master subtitle style</a:t>
            </a:r>
          </a:p>
        </p:txBody>
      </p:sp>
      <p:sp>
        <p:nvSpPr>
          <p:cNvPr id="7" name="Slide Number Placeholder 6">
            <a:extLst>
              <a:ext uri="{FF2B5EF4-FFF2-40B4-BE49-F238E27FC236}">
                <a16:creationId xmlns:a16="http://schemas.microsoft.com/office/drawing/2014/main" id="{2A136683-5CA9-47C7-BE6D-C37EDD60CF5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50564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DD46-D5A0-44DB-81E2-6A4544F610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7D1E54-826D-4AFF-83D8-1D0BE0C9C2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5B8BC74-1035-4A81-B1E6-FC845E0EBE8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87262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998FC4-58E4-417E-B9A8-8CFC5D7B9E8C}"/>
              </a:ext>
            </a:extLst>
          </p:cNvPr>
          <p:cNvSpPr>
            <a:spLocks noGrp="1"/>
          </p:cNvSpPr>
          <p:nvPr>
            <p:ph type="title" orient="vert"/>
          </p:nvPr>
        </p:nvSpPr>
        <p:spPr>
          <a:xfrm>
            <a:off x="10469882" y="438150"/>
            <a:ext cx="3154680" cy="697420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3B416-B0AD-4B34-8794-ABAEBB0093FB}"/>
              </a:ext>
            </a:extLst>
          </p:cNvPr>
          <p:cNvSpPr>
            <a:spLocks noGrp="1"/>
          </p:cNvSpPr>
          <p:nvPr>
            <p:ph type="body" orient="vert" idx="1"/>
          </p:nvPr>
        </p:nvSpPr>
        <p:spPr>
          <a:xfrm>
            <a:off x="1005842" y="438150"/>
            <a:ext cx="9281160" cy="69742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0C54C50-9CBE-478E-86AE-967C240AD1AA}"/>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1720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estion or Case Stu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31520" y="4383618"/>
            <a:ext cx="13167360" cy="2790068"/>
          </a:xfrm>
        </p:spPr>
        <p:txBody>
          <a:bodyPr>
            <a:normAutofit/>
          </a:bodyPr>
          <a:lstStyle>
            <a:lvl1pPr marL="590200" indent="-590200">
              <a:buFont typeface="+mj-lt"/>
              <a:buAutoNum type="alphaUcPeriod"/>
              <a:defRPr sz="2542"/>
            </a:lvl1pPr>
            <a:lvl2pPr>
              <a:defRPr sz="2542"/>
            </a:lvl2pPr>
            <a:lvl3pPr>
              <a:defRPr sz="2225"/>
            </a:lvl3pPr>
            <a:lvl4pPr>
              <a:defRPr sz="1907"/>
            </a:lvl4pPr>
            <a:lvl5pPr>
              <a:defRPr sz="1589"/>
            </a:lvl5pPr>
          </a:lstStyle>
          <a:p>
            <a:pPr lvl="0"/>
            <a:r>
              <a:rPr lang="en-US" dirty="0"/>
              <a:t>Click to edit Master text style</a:t>
            </a:r>
          </a:p>
        </p:txBody>
      </p:sp>
      <p:sp>
        <p:nvSpPr>
          <p:cNvPr id="4" name="Title 3">
            <a:extLst>
              <a:ext uri="{FF2B5EF4-FFF2-40B4-BE49-F238E27FC236}">
                <a16:creationId xmlns:a16="http://schemas.microsoft.com/office/drawing/2014/main" id="{5349CA65-26CC-435F-9A2F-0239CAFAB851}"/>
              </a:ext>
            </a:extLst>
          </p:cNvPr>
          <p:cNvSpPr>
            <a:spLocks noGrp="1"/>
          </p:cNvSpPr>
          <p:nvPr>
            <p:ph type="title"/>
          </p:nvPr>
        </p:nvSpPr>
        <p:spPr/>
        <p:txBody>
          <a:bodyPr>
            <a:normAutofit/>
          </a:bodyPr>
          <a:lstStyle>
            <a:lvl1pPr>
              <a:defRPr sz="3814"/>
            </a:lvl1pPr>
          </a:lstStyle>
          <a:p>
            <a:r>
              <a:rPr lang="en-US" dirty="0"/>
              <a:t>Click to edit Master title style</a:t>
            </a:r>
          </a:p>
        </p:txBody>
      </p:sp>
      <p:sp>
        <p:nvSpPr>
          <p:cNvPr id="5" name="Content Placeholder 2">
            <a:extLst>
              <a:ext uri="{FF2B5EF4-FFF2-40B4-BE49-F238E27FC236}">
                <a16:creationId xmlns:a16="http://schemas.microsoft.com/office/drawing/2014/main" id="{7051DB26-0E67-498A-A9B8-77F148C7F360}"/>
              </a:ext>
            </a:extLst>
          </p:cNvPr>
          <p:cNvSpPr>
            <a:spLocks noGrp="1"/>
          </p:cNvSpPr>
          <p:nvPr>
            <p:ph idx="10" hasCustomPrompt="1"/>
          </p:nvPr>
        </p:nvSpPr>
        <p:spPr>
          <a:xfrm>
            <a:off x="731520" y="1787132"/>
            <a:ext cx="13167360" cy="2510520"/>
          </a:xfrm>
        </p:spPr>
        <p:txBody>
          <a:bodyPr>
            <a:normAutofit/>
          </a:bodyPr>
          <a:lstStyle>
            <a:lvl1pPr marL="0" indent="0">
              <a:buFont typeface="+mj-lt"/>
              <a:buNone/>
              <a:defRPr sz="2542"/>
            </a:lvl1pPr>
            <a:lvl2pPr>
              <a:defRPr sz="2542"/>
            </a:lvl2pPr>
            <a:lvl3pPr>
              <a:defRPr sz="2225"/>
            </a:lvl3pPr>
            <a:lvl4pPr>
              <a:defRPr sz="1907"/>
            </a:lvl4pPr>
            <a:lvl5pPr>
              <a:defRPr sz="1589"/>
            </a:lvl5pPr>
          </a:lstStyle>
          <a:p>
            <a:pPr lvl="0"/>
            <a:r>
              <a:rPr lang="en-US" dirty="0"/>
              <a:t>Click to edit Master text style</a:t>
            </a:r>
          </a:p>
        </p:txBody>
      </p:sp>
    </p:spTree>
    <p:extLst>
      <p:ext uri="{BB962C8B-B14F-4D97-AF65-F5344CB8AC3E}">
        <p14:creationId xmlns:p14="http://schemas.microsoft.com/office/powerpoint/2010/main" val="1969590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FB794-66CA-4833-BBC1-12AA4AA054DD}"/>
              </a:ext>
            </a:extLst>
          </p:cNvPr>
          <p:cNvSpPr>
            <a:spLocks noGrp="1"/>
          </p:cNvSpPr>
          <p:nvPr>
            <p:ph type="ctrTitle"/>
          </p:nvPr>
        </p:nvSpPr>
        <p:spPr>
          <a:xfrm>
            <a:off x="1828800" y="1346200"/>
            <a:ext cx="10972800" cy="2865438"/>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963520A5-BF6B-4DE2-BAB5-6404E5DCE23D}"/>
              </a:ext>
            </a:extLst>
          </p:cNvPr>
          <p:cNvSpPr>
            <a:spLocks noGrp="1"/>
          </p:cNvSpPr>
          <p:nvPr>
            <p:ph type="subTitle" idx="1"/>
          </p:nvPr>
        </p:nvSpPr>
        <p:spPr>
          <a:xfrm>
            <a:off x="1828800" y="4322763"/>
            <a:ext cx="10972800" cy="19859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Slide Number Placeholder 6">
            <a:extLst>
              <a:ext uri="{FF2B5EF4-FFF2-40B4-BE49-F238E27FC236}">
                <a16:creationId xmlns:a16="http://schemas.microsoft.com/office/drawing/2014/main" id="{A576B9A1-B365-474B-BC05-D6D0F7B15482}"/>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130513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F1AE5-4A54-4EBB-9C20-05EC9DB207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01B58-F45D-4864-A8D6-AD6246DAD68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17BCC503-EC0A-4D78-882F-2447C1D1120C}"/>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01131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393D9-91DA-4AF6-9FC2-9AC0748852F6}"/>
              </a:ext>
            </a:extLst>
          </p:cNvPr>
          <p:cNvSpPr>
            <a:spLocks noGrp="1"/>
          </p:cNvSpPr>
          <p:nvPr>
            <p:ph type="title"/>
          </p:nvPr>
        </p:nvSpPr>
        <p:spPr>
          <a:xfrm>
            <a:off x="998538" y="2051050"/>
            <a:ext cx="12619037" cy="3424238"/>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15BB49-B882-4D52-82E2-813ED1A2167F}"/>
              </a:ext>
            </a:extLst>
          </p:cNvPr>
          <p:cNvSpPr>
            <a:spLocks noGrp="1"/>
          </p:cNvSpPr>
          <p:nvPr>
            <p:ph type="body" idx="1"/>
          </p:nvPr>
        </p:nvSpPr>
        <p:spPr>
          <a:xfrm>
            <a:off x="998538" y="5507038"/>
            <a:ext cx="12619037" cy="18002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Slide Number Placeholder 6">
            <a:extLst>
              <a:ext uri="{FF2B5EF4-FFF2-40B4-BE49-F238E27FC236}">
                <a16:creationId xmlns:a16="http://schemas.microsoft.com/office/drawing/2014/main" id="{80182477-F59C-44C7-B3F0-6F509252BDDA}"/>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828056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077DB-8BB3-4A33-9D16-4FF0169D4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1AFDD-8B3B-4B94-B8AD-F77B827114CC}"/>
              </a:ext>
            </a:extLst>
          </p:cNvPr>
          <p:cNvSpPr>
            <a:spLocks noGrp="1"/>
          </p:cNvSpPr>
          <p:nvPr>
            <p:ph sz="half" idx="1"/>
          </p:nvPr>
        </p:nvSpPr>
        <p:spPr>
          <a:xfrm>
            <a:off x="1006475"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8338ED-58AF-4A95-B0B5-0AAF2CADF0E4}"/>
              </a:ext>
            </a:extLst>
          </p:cNvPr>
          <p:cNvSpPr>
            <a:spLocks noGrp="1"/>
          </p:cNvSpPr>
          <p:nvPr>
            <p:ph sz="half" idx="2"/>
          </p:nvPr>
        </p:nvSpPr>
        <p:spPr>
          <a:xfrm>
            <a:off x="7391400"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71F3E396-3643-4D7E-9EF0-AE09D0F1E309}"/>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88982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39A74-D43A-4FC7-AFB6-164B866F2A41}"/>
              </a:ext>
            </a:extLst>
          </p:cNvPr>
          <p:cNvSpPr>
            <a:spLocks noGrp="1"/>
          </p:cNvSpPr>
          <p:nvPr>
            <p:ph type="title"/>
          </p:nvPr>
        </p:nvSpPr>
        <p:spPr>
          <a:xfrm>
            <a:off x="1008063" y="438150"/>
            <a:ext cx="12619037"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416664-0A13-4D9C-A648-8033CA751774}"/>
              </a:ext>
            </a:extLst>
          </p:cNvPr>
          <p:cNvSpPr>
            <a:spLocks noGrp="1"/>
          </p:cNvSpPr>
          <p:nvPr>
            <p:ph type="body" idx="1"/>
          </p:nvPr>
        </p:nvSpPr>
        <p:spPr>
          <a:xfrm>
            <a:off x="1008063" y="2017713"/>
            <a:ext cx="6189662"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BCBF861-D160-4129-9969-F1C613A0BECE}"/>
              </a:ext>
            </a:extLst>
          </p:cNvPr>
          <p:cNvSpPr>
            <a:spLocks noGrp="1"/>
          </p:cNvSpPr>
          <p:nvPr>
            <p:ph sz="half" idx="2"/>
          </p:nvPr>
        </p:nvSpPr>
        <p:spPr>
          <a:xfrm>
            <a:off x="1008063" y="3006725"/>
            <a:ext cx="6189662"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F0454F-9A95-43FF-8207-E8B8C6FE7576}"/>
              </a:ext>
            </a:extLst>
          </p:cNvPr>
          <p:cNvSpPr>
            <a:spLocks noGrp="1"/>
          </p:cNvSpPr>
          <p:nvPr>
            <p:ph type="body" sz="quarter" idx="3"/>
          </p:nvPr>
        </p:nvSpPr>
        <p:spPr>
          <a:xfrm>
            <a:off x="7407275" y="2017713"/>
            <a:ext cx="6219825"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80299E-2AD9-4F65-B6E9-C9F5023D9629}"/>
              </a:ext>
            </a:extLst>
          </p:cNvPr>
          <p:cNvSpPr>
            <a:spLocks noGrp="1"/>
          </p:cNvSpPr>
          <p:nvPr>
            <p:ph sz="quarter" idx="4"/>
          </p:nvPr>
        </p:nvSpPr>
        <p:spPr>
          <a:xfrm>
            <a:off x="7407275" y="3006725"/>
            <a:ext cx="6219825"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8717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54425-99A1-49B6-B296-E14F6BCE690D}"/>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F5CCE5DF-BABB-4F46-A435-F90C8E3432C6}"/>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461001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27BE425-F23A-4EDB-AE9D-A37C248716A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5199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4C41D-6B53-4113-8C48-090D026B0876}"/>
              </a:ext>
            </a:extLst>
          </p:cNvPr>
          <p:cNvSpPr>
            <a:spLocks noGrp="1"/>
          </p:cNvSpPr>
          <p:nvPr>
            <p:ph type="title" hasCustomPrompt="1"/>
          </p:nvPr>
        </p:nvSpPr>
        <p:spPr/>
        <p:txBody>
          <a:bodyPr>
            <a:normAutofit/>
          </a:bodyPr>
          <a:lstStyle>
            <a:lvl1pPr>
              <a:defRPr sz="4800">
                <a:solidFill>
                  <a:schemeClr val="tx1"/>
                </a:solidFill>
              </a:defRPr>
            </a:lvl1p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Content Placeholder 2">
            <a:extLst>
              <a:ext uri="{FF2B5EF4-FFF2-40B4-BE49-F238E27FC236}">
                <a16:creationId xmlns:a16="http://schemas.microsoft.com/office/drawing/2014/main" id="{38F3D4E5-E80D-4114-B02D-C96B4F46DD50}"/>
              </a:ext>
            </a:extLst>
          </p:cNvPr>
          <p:cNvSpPr>
            <a:spLocks noGrp="1"/>
          </p:cNvSpPr>
          <p:nvPr>
            <p:ph idx="1" hasCustomPrompt="1"/>
          </p:nvPr>
        </p:nvSpPr>
        <p:spPr>
          <a:xfrm>
            <a:off x="1005840" y="2173869"/>
            <a:ext cx="12618720" cy="4849231"/>
          </a:xfrm>
        </p:spPr>
        <p:txBody>
          <a:bodyPr/>
          <a:lstStyle>
            <a:lvl1pPr marL="185166" marR="0" indent="-185166" algn="l" defTabSz="740664" rtl="0" eaLnBrk="1" fontAlgn="auto" latinLnBrk="0" hangingPunct="1">
              <a:lnSpc>
                <a:spcPct val="100000"/>
              </a:lnSpc>
              <a:spcBef>
                <a:spcPts val="0"/>
              </a:spcBef>
              <a:spcAft>
                <a:spcPts val="0"/>
              </a:spcAft>
              <a:buClrTx/>
              <a:buSzTx/>
              <a:buFont typeface="Arial" panose="020B0604020202020204" pitchFamily="34" charset="0"/>
              <a:buChar char="•"/>
              <a:tabLst/>
              <a:defRPr sz="3200">
                <a:solidFill>
                  <a:schemeClr val="tx1"/>
                </a:solidFill>
              </a:defRPr>
            </a:lvl1pPr>
            <a:lvl2pPr marL="555499" marR="0"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sz="2269"/>
            </a:lvl2p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endPar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p:txBody>
      </p:sp>
      <p:sp>
        <p:nvSpPr>
          <p:cNvPr id="7" name="Slide Number Placeholder 6">
            <a:extLst>
              <a:ext uri="{FF2B5EF4-FFF2-40B4-BE49-F238E27FC236}">
                <a16:creationId xmlns:a16="http://schemas.microsoft.com/office/drawing/2014/main" id="{1C31EDC9-20C4-4679-9EE4-5CC70D850C5B}"/>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2556509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B7D2F-605C-4C70-BF00-D3942069CB6B}"/>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52FC7C-537E-4A15-9C8A-3D1FDE24AA4B}"/>
              </a:ext>
            </a:extLst>
          </p:cNvPr>
          <p:cNvSpPr>
            <a:spLocks noGrp="1"/>
          </p:cNvSpPr>
          <p:nvPr>
            <p:ph idx="1"/>
          </p:nvPr>
        </p:nvSpPr>
        <p:spPr>
          <a:xfrm>
            <a:off x="6219825" y="1184275"/>
            <a:ext cx="7407275" cy="58483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2A9EC3-D589-4F83-8C11-793E9F40A904}"/>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275C890F-6D0A-40F8-9FB8-2F4956543ABF}"/>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8307562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0FD37-9A6A-4AA7-8BAC-C50CB2C29206}"/>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331EDB-9D24-4D6F-A935-0D8371933125}"/>
              </a:ext>
            </a:extLst>
          </p:cNvPr>
          <p:cNvSpPr>
            <a:spLocks noGrp="1"/>
          </p:cNvSpPr>
          <p:nvPr>
            <p:ph type="pic" idx="1"/>
          </p:nvPr>
        </p:nvSpPr>
        <p:spPr>
          <a:xfrm>
            <a:off x="6219825" y="1184275"/>
            <a:ext cx="7407275" cy="58483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2D061D7-91BB-40DE-A7D0-5BAEA4780837}"/>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3D85AFD8-29BC-42EF-B5A8-8CDC6DD61EE3}"/>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569650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EE17-F07B-435A-9AAA-AB8E994C73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5BFCCC-21EA-4482-90B0-C4055353D9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45B3145D-5A7A-4F85-BB48-408654133CFE}"/>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8925974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42F58-321E-4C1D-BFBF-C5A430EE47B8}"/>
              </a:ext>
            </a:extLst>
          </p:cNvPr>
          <p:cNvSpPr>
            <a:spLocks noGrp="1"/>
          </p:cNvSpPr>
          <p:nvPr>
            <p:ph type="title" orient="vert"/>
          </p:nvPr>
        </p:nvSpPr>
        <p:spPr>
          <a:xfrm>
            <a:off x="10469563" y="438150"/>
            <a:ext cx="3154362" cy="69738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78CA89-AAEA-4496-A2A5-8131C688FEA5}"/>
              </a:ext>
            </a:extLst>
          </p:cNvPr>
          <p:cNvSpPr>
            <a:spLocks noGrp="1"/>
          </p:cNvSpPr>
          <p:nvPr>
            <p:ph type="body" orient="vert" idx="1"/>
          </p:nvPr>
        </p:nvSpPr>
        <p:spPr>
          <a:xfrm>
            <a:off x="1006475" y="438150"/>
            <a:ext cx="9310688" cy="697388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810EEDE9-D28D-46C5-A1AF-2DD5791BB21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57799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E782-422F-4063-AFF5-7FF1697CC9C7}"/>
              </a:ext>
            </a:extLst>
          </p:cNvPr>
          <p:cNvSpPr>
            <a:spLocks noGrp="1"/>
          </p:cNvSpPr>
          <p:nvPr>
            <p:ph type="title"/>
          </p:nvPr>
        </p:nvSpPr>
        <p:spPr>
          <a:xfrm>
            <a:off x="998221" y="2051687"/>
            <a:ext cx="12618720" cy="3423285"/>
          </a:xfrm>
        </p:spPr>
        <p:txBody>
          <a:bodyPr anchor="b"/>
          <a:lstStyle>
            <a:lvl1pPr>
              <a:defRPr sz="6480"/>
            </a:lvl1pPr>
          </a:lstStyle>
          <a:p>
            <a:r>
              <a:rPr lang="en-US"/>
              <a:t>Click to edit Master title style</a:t>
            </a:r>
          </a:p>
        </p:txBody>
      </p:sp>
      <p:sp>
        <p:nvSpPr>
          <p:cNvPr id="3" name="Text Placeholder 2">
            <a:extLst>
              <a:ext uri="{FF2B5EF4-FFF2-40B4-BE49-F238E27FC236}">
                <a16:creationId xmlns:a16="http://schemas.microsoft.com/office/drawing/2014/main" id="{B9387177-A29C-4908-9BB1-1CE0A7A3679F}"/>
              </a:ext>
            </a:extLst>
          </p:cNvPr>
          <p:cNvSpPr>
            <a:spLocks noGrp="1"/>
          </p:cNvSpPr>
          <p:nvPr>
            <p:ph type="body" idx="1"/>
          </p:nvPr>
        </p:nvSpPr>
        <p:spPr>
          <a:xfrm>
            <a:off x="998221" y="5507357"/>
            <a:ext cx="12618720" cy="1800224"/>
          </a:xfrm>
        </p:spPr>
        <p:txBody>
          <a:bodyPr/>
          <a:lstStyle>
            <a:lvl1pPr marL="0" indent="0">
              <a:buNone/>
              <a:defRPr sz="2592">
                <a:solidFill>
                  <a:schemeClr val="tx1">
                    <a:tint val="75000"/>
                  </a:schemeClr>
                </a:solidFill>
              </a:defRPr>
            </a:lvl1pPr>
            <a:lvl2pPr marL="493776" indent="0">
              <a:buNone/>
              <a:defRPr sz="2160">
                <a:solidFill>
                  <a:schemeClr val="tx1">
                    <a:tint val="75000"/>
                  </a:schemeClr>
                </a:solidFill>
              </a:defRPr>
            </a:lvl2pPr>
            <a:lvl3pPr marL="987552" indent="0">
              <a:buNone/>
              <a:defRPr sz="1944">
                <a:solidFill>
                  <a:schemeClr val="tx1">
                    <a:tint val="75000"/>
                  </a:schemeClr>
                </a:solidFill>
              </a:defRPr>
            </a:lvl3pPr>
            <a:lvl4pPr marL="1481328" indent="0">
              <a:buNone/>
              <a:defRPr sz="1728">
                <a:solidFill>
                  <a:schemeClr val="tx1">
                    <a:tint val="75000"/>
                  </a:schemeClr>
                </a:solidFill>
              </a:defRPr>
            </a:lvl4pPr>
            <a:lvl5pPr marL="1975104" indent="0">
              <a:buNone/>
              <a:defRPr sz="1728">
                <a:solidFill>
                  <a:schemeClr val="tx1">
                    <a:tint val="75000"/>
                  </a:schemeClr>
                </a:solidFill>
              </a:defRPr>
            </a:lvl5pPr>
            <a:lvl6pPr marL="2468880" indent="0">
              <a:buNone/>
              <a:defRPr sz="1728">
                <a:solidFill>
                  <a:schemeClr val="tx1">
                    <a:tint val="75000"/>
                  </a:schemeClr>
                </a:solidFill>
              </a:defRPr>
            </a:lvl6pPr>
            <a:lvl7pPr marL="2962656" indent="0">
              <a:buNone/>
              <a:defRPr sz="1728">
                <a:solidFill>
                  <a:schemeClr val="tx1">
                    <a:tint val="75000"/>
                  </a:schemeClr>
                </a:solidFill>
              </a:defRPr>
            </a:lvl7pPr>
            <a:lvl8pPr marL="3456432" indent="0">
              <a:buNone/>
              <a:defRPr sz="1728">
                <a:solidFill>
                  <a:schemeClr val="tx1">
                    <a:tint val="75000"/>
                  </a:schemeClr>
                </a:solidFill>
              </a:defRPr>
            </a:lvl8pPr>
            <a:lvl9pPr marL="3950208" indent="0">
              <a:buNone/>
              <a:defRPr sz="1728">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E3DCD7E2-0B2A-425F-926D-8CD9CDDD544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409862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5E17D-64C9-4F00-8FA9-CB931FC32A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4080C3-2465-4F27-B903-E88824D60805}"/>
              </a:ext>
            </a:extLst>
          </p:cNvPr>
          <p:cNvSpPr>
            <a:spLocks noGrp="1"/>
          </p:cNvSpPr>
          <p:nvPr>
            <p:ph sz="half" idx="1"/>
          </p:nvPr>
        </p:nvSpPr>
        <p:spPr>
          <a:xfrm>
            <a:off x="10058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ABAD61-7B5D-4753-B34B-DDEAFFB12EDA}"/>
              </a:ext>
            </a:extLst>
          </p:cNvPr>
          <p:cNvSpPr>
            <a:spLocks noGrp="1"/>
          </p:cNvSpPr>
          <p:nvPr>
            <p:ph sz="half" idx="2"/>
          </p:nvPr>
        </p:nvSpPr>
        <p:spPr>
          <a:xfrm>
            <a:off x="74066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872037DF-F692-40D1-8720-DE0FA3FF650C}"/>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836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70B1-29B2-4CA9-9B27-2DE162CDEDAF}"/>
              </a:ext>
            </a:extLst>
          </p:cNvPr>
          <p:cNvSpPr>
            <a:spLocks noGrp="1"/>
          </p:cNvSpPr>
          <p:nvPr>
            <p:ph type="title"/>
          </p:nvPr>
        </p:nvSpPr>
        <p:spPr>
          <a:xfrm>
            <a:off x="1007746" y="438151"/>
            <a:ext cx="12618720"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76A8A5-9E91-4EC3-B2C9-2BED47BC3EAE}"/>
              </a:ext>
            </a:extLst>
          </p:cNvPr>
          <p:cNvSpPr>
            <a:spLocks noGrp="1"/>
          </p:cNvSpPr>
          <p:nvPr>
            <p:ph type="body" idx="1"/>
          </p:nvPr>
        </p:nvSpPr>
        <p:spPr>
          <a:xfrm>
            <a:off x="1007747" y="2017395"/>
            <a:ext cx="6189344"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4" name="Content Placeholder 3">
            <a:extLst>
              <a:ext uri="{FF2B5EF4-FFF2-40B4-BE49-F238E27FC236}">
                <a16:creationId xmlns:a16="http://schemas.microsoft.com/office/drawing/2014/main" id="{05239059-8DED-4D3B-A027-DBE090247DFD}"/>
              </a:ext>
            </a:extLst>
          </p:cNvPr>
          <p:cNvSpPr>
            <a:spLocks noGrp="1"/>
          </p:cNvSpPr>
          <p:nvPr>
            <p:ph sz="half" idx="2"/>
          </p:nvPr>
        </p:nvSpPr>
        <p:spPr>
          <a:xfrm>
            <a:off x="1007747" y="3006092"/>
            <a:ext cx="6189344"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89D835-3194-414C-96ED-28BF1E6418D2}"/>
              </a:ext>
            </a:extLst>
          </p:cNvPr>
          <p:cNvSpPr>
            <a:spLocks noGrp="1"/>
          </p:cNvSpPr>
          <p:nvPr>
            <p:ph type="body" sz="quarter" idx="3"/>
          </p:nvPr>
        </p:nvSpPr>
        <p:spPr>
          <a:xfrm>
            <a:off x="7406642" y="2017395"/>
            <a:ext cx="6219826"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6" name="Content Placeholder 5">
            <a:extLst>
              <a:ext uri="{FF2B5EF4-FFF2-40B4-BE49-F238E27FC236}">
                <a16:creationId xmlns:a16="http://schemas.microsoft.com/office/drawing/2014/main" id="{06573EAA-372F-410B-A16F-AED0375E8385}"/>
              </a:ext>
            </a:extLst>
          </p:cNvPr>
          <p:cNvSpPr>
            <a:spLocks noGrp="1"/>
          </p:cNvSpPr>
          <p:nvPr>
            <p:ph sz="quarter" idx="4"/>
          </p:nvPr>
        </p:nvSpPr>
        <p:spPr>
          <a:xfrm>
            <a:off x="7406642" y="3006092"/>
            <a:ext cx="6219826"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4B79809E-9CE1-4223-8635-C3090F72079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681204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2791-8349-46EF-A9B8-572DA5216A1E}"/>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64022B49-59EF-41EF-AACE-A75C286531D8}"/>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305834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B13DE10-AAF4-4A79-A313-FF9B07A0C03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0899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1F76-62C3-4DA0-A45C-06A1CC5BF698}"/>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Content Placeholder 2">
            <a:extLst>
              <a:ext uri="{FF2B5EF4-FFF2-40B4-BE49-F238E27FC236}">
                <a16:creationId xmlns:a16="http://schemas.microsoft.com/office/drawing/2014/main" id="{E414829D-84DE-4950-95BC-223792C63729}"/>
              </a:ext>
            </a:extLst>
          </p:cNvPr>
          <p:cNvSpPr>
            <a:spLocks noGrp="1"/>
          </p:cNvSpPr>
          <p:nvPr>
            <p:ph idx="1"/>
          </p:nvPr>
        </p:nvSpPr>
        <p:spPr>
          <a:xfrm>
            <a:off x="6219826" y="1184911"/>
            <a:ext cx="7406640" cy="5848350"/>
          </a:xfrm>
        </p:spPr>
        <p:txBody>
          <a:bodyPr/>
          <a:lstStyle>
            <a:lvl1pPr>
              <a:defRPr sz="3456"/>
            </a:lvl1pPr>
            <a:lvl2pPr>
              <a:defRPr sz="3024"/>
            </a:lvl2pPr>
            <a:lvl3pPr>
              <a:defRPr sz="2592"/>
            </a:lvl3pPr>
            <a:lvl4pPr>
              <a:defRPr sz="2160"/>
            </a:lvl4pPr>
            <a:lvl5pPr>
              <a:defRPr sz="2160"/>
            </a:lvl5pPr>
            <a:lvl6pPr>
              <a:defRPr sz="2160"/>
            </a:lvl6pPr>
            <a:lvl7pPr>
              <a:defRPr sz="2160"/>
            </a:lvl7pPr>
            <a:lvl8pPr>
              <a:defRPr sz="2160"/>
            </a:lvl8pPr>
            <a:lvl9pPr>
              <a:defRPr sz="21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215D34-8144-490C-9739-6F346324A1A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AC44D365-4FE6-40EE-A297-655B9F85AF5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09075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04580-E102-4483-A12C-7D368F429F2C}"/>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Picture Placeholder 2">
            <a:extLst>
              <a:ext uri="{FF2B5EF4-FFF2-40B4-BE49-F238E27FC236}">
                <a16:creationId xmlns:a16="http://schemas.microsoft.com/office/drawing/2014/main" id="{7A8BBFCB-E1F9-4E88-9D71-396B1CFA27C9}"/>
              </a:ext>
            </a:extLst>
          </p:cNvPr>
          <p:cNvSpPr>
            <a:spLocks noGrp="1"/>
          </p:cNvSpPr>
          <p:nvPr>
            <p:ph type="pic" idx="1"/>
          </p:nvPr>
        </p:nvSpPr>
        <p:spPr>
          <a:xfrm>
            <a:off x="6219826" y="1184911"/>
            <a:ext cx="7406640" cy="5848350"/>
          </a:xfrm>
        </p:spPr>
        <p:txBody>
          <a:bodyPr/>
          <a:lstStyle>
            <a:lvl1pPr marL="0" indent="0">
              <a:buNone/>
              <a:defRPr sz="3456"/>
            </a:lvl1pPr>
            <a:lvl2pPr marL="493776" indent="0">
              <a:buNone/>
              <a:defRPr sz="3024"/>
            </a:lvl2pPr>
            <a:lvl3pPr marL="987552" indent="0">
              <a:buNone/>
              <a:defRPr sz="2592"/>
            </a:lvl3pPr>
            <a:lvl4pPr marL="1481328" indent="0">
              <a:buNone/>
              <a:defRPr sz="2160"/>
            </a:lvl4pPr>
            <a:lvl5pPr marL="1975104" indent="0">
              <a:buNone/>
              <a:defRPr sz="2160"/>
            </a:lvl5pPr>
            <a:lvl6pPr marL="2468880" indent="0">
              <a:buNone/>
              <a:defRPr sz="2160"/>
            </a:lvl6pPr>
            <a:lvl7pPr marL="2962656" indent="0">
              <a:buNone/>
              <a:defRPr sz="2160"/>
            </a:lvl7pPr>
            <a:lvl8pPr marL="3456432" indent="0">
              <a:buNone/>
              <a:defRPr sz="2160"/>
            </a:lvl8pPr>
            <a:lvl9pPr marL="3950208" indent="0">
              <a:buNone/>
              <a:defRPr sz="2160"/>
            </a:lvl9pPr>
          </a:lstStyle>
          <a:p>
            <a:r>
              <a:rPr lang="en-US" dirty="0"/>
              <a:t>Click icon to add picture</a:t>
            </a:r>
          </a:p>
        </p:txBody>
      </p:sp>
      <p:sp>
        <p:nvSpPr>
          <p:cNvPr id="4" name="Text Placeholder 3">
            <a:extLst>
              <a:ext uri="{FF2B5EF4-FFF2-40B4-BE49-F238E27FC236}">
                <a16:creationId xmlns:a16="http://schemas.microsoft.com/office/drawing/2014/main" id="{F5190F76-EA69-459A-A918-462D5B59327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2731E8FC-0391-4EE9-9564-653640E7F2F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733736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B0CB40-A814-4553-9276-ECBA8B9BFD53}"/>
              </a:ext>
            </a:extLst>
          </p:cNvPr>
          <p:cNvSpPr>
            <a:spLocks noGrp="1"/>
          </p:cNvSpPr>
          <p:nvPr>
            <p:ph type="title"/>
          </p:nvPr>
        </p:nvSpPr>
        <p:spPr>
          <a:xfrm>
            <a:off x="1005840" y="438151"/>
            <a:ext cx="12618720" cy="1590675"/>
          </a:xfrm>
          <a:prstGeom prst="rect">
            <a:avLst/>
          </a:prstGeom>
        </p:spPr>
        <p:txBody>
          <a:bodyPr vert="horz" lIns="91440" tIns="45720" rIns="91440" bIns="45720" rtlCol="0" anchor="t">
            <a:normAutofit/>
          </a:body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Text Placeholder 2">
            <a:extLst>
              <a:ext uri="{FF2B5EF4-FFF2-40B4-BE49-F238E27FC236}">
                <a16:creationId xmlns:a16="http://schemas.microsoft.com/office/drawing/2014/main" id="{613D0172-A179-4E8B-9F48-E1B529B5666B}"/>
              </a:ext>
            </a:extLst>
          </p:cNvPr>
          <p:cNvSpPr>
            <a:spLocks noGrp="1"/>
          </p:cNvSpPr>
          <p:nvPr>
            <p:ph type="body" idx="1"/>
          </p:nvPr>
        </p:nvSpPr>
        <p:spPr>
          <a:xfrm>
            <a:off x="1005840" y="2190751"/>
            <a:ext cx="12618720" cy="4870449"/>
          </a:xfrm>
          <a:prstGeom prst="rect">
            <a:avLst/>
          </a:prstGeom>
        </p:spPr>
        <p:txBody>
          <a:bodyPr vert="horz" lIns="91440" tIns="45720" rIns="91440" bIns="45720" rtlCol="0">
            <a:noAutofit/>
          </a:body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a:pPr>
            <a:r>
              <a:rPr kumimoji="0" lang="en-US" sz="1944"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Second level, all text in dark gray, R-68, G-68, B-68.</a:t>
            </a:r>
          </a:p>
        </p:txBody>
      </p:sp>
      <p:sp>
        <p:nvSpPr>
          <p:cNvPr id="6" name="Slide Number Placeholder 5">
            <a:extLst>
              <a:ext uri="{FF2B5EF4-FFF2-40B4-BE49-F238E27FC236}">
                <a16:creationId xmlns:a16="http://schemas.microsoft.com/office/drawing/2014/main" id="{4EFE0E2D-1A00-4F07-9113-B961C6B1180A}"/>
              </a:ext>
            </a:extLst>
          </p:cNvPr>
          <p:cNvSpPr>
            <a:spLocks noGrp="1"/>
          </p:cNvSpPr>
          <p:nvPr>
            <p:ph type="sldNum" sz="quarter" idx="4"/>
          </p:nvPr>
        </p:nvSpPr>
        <p:spPr>
          <a:xfrm>
            <a:off x="1005840" y="7574282"/>
            <a:ext cx="573725" cy="438150"/>
          </a:xfrm>
          <a:prstGeom prst="rect">
            <a:avLst/>
          </a:prstGeom>
          <a:noFill/>
        </p:spPr>
        <p:txBody>
          <a:bodyPr vert="horz" lIns="91440" tIns="45720" rIns="91440" bIns="45720" rtlCol="0" anchor="ctr"/>
          <a:lstStyle>
            <a:lvl1pPr algn="r">
              <a:defRPr sz="1600">
                <a:solidFill>
                  <a:schemeClr val="bg1"/>
                </a:solidFill>
                <a:latin typeface="Arial" panose="020B0604020202020204" pitchFamily="34" charset="0"/>
                <a:cs typeface="Arial" panose="020B0604020202020204" pitchFamily="34" charset="0"/>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710113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hf hdr="0" ftr="0" dt="0"/>
  <p:txStyles>
    <p:titleStyle>
      <a:lvl1pPr algn="ctr" defTabSz="987552"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185166" marR="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370333" marR="0" indent="0" algn="l" defTabSz="740664" rtl="0" eaLnBrk="1" fontAlgn="auto" latinLnBrk="0" hangingPunct="1">
        <a:lnSpc>
          <a:spcPct val="100000"/>
        </a:lnSpc>
        <a:spcBef>
          <a:spcPts val="0"/>
        </a:spcBef>
        <a:spcAft>
          <a:spcPts val="0"/>
        </a:spcAft>
        <a:buClrTx/>
        <a:buSzTx/>
        <a:buFont typeface="Arial" panose="020B0604020202020204" pitchFamily="34" charset="0"/>
        <a:buNone/>
        <a:tabLst/>
        <a:defRPr sz="3200" kern="1200">
          <a:solidFill>
            <a:schemeClr val="tx1"/>
          </a:solidFill>
          <a:latin typeface="+mn-lt"/>
          <a:ea typeface="+mn-ea"/>
          <a:cs typeface="+mn-cs"/>
        </a:defRPr>
      </a:lvl2pPr>
      <a:lvl3pPr marL="1234440" indent="-246888" algn="l" defTabSz="987552" rtl="0" eaLnBrk="1" latinLnBrk="0" hangingPunct="1">
        <a:lnSpc>
          <a:spcPct val="90000"/>
        </a:lnSpc>
        <a:spcBef>
          <a:spcPts val="541"/>
        </a:spcBef>
        <a:buFont typeface="Arial" panose="020B0604020202020204" pitchFamily="34" charset="0"/>
        <a:buChar char="•"/>
        <a:defRPr sz="2160" kern="1200">
          <a:solidFill>
            <a:schemeClr val="tx1"/>
          </a:solidFill>
          <a:latin typeface="+mn-lt"/>
          <a:ea typeface="+mn-ea"/>
          <a:cs typeface="+mn-cs"/>
        </a:defRPr>
      </a:lvl3pPr>
      <a:lvl4pPr marL="172821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4pPr>
      <a:lvl5pPr marL="2221992"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5pPr>
      <a:lvl6pPr marL="2715768"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6pPr>
      <a:lvl7pPr marL="3209544"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7pPr>
      <a:lvl8pPr marL="3703320"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8pPr>
      <a:lvl9pPr marL="419709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9pPr>
    </p:bodyStyle>
    <p:otherStyle>
      <a:defPPr>
        <a:defRPr lang="en-US"/>
      </a:defPPr>
      <a:lvl1pPr marL="0" algn="l" defTabSz="987552" rtl="0" eaLnBrk="1" latinLnBrk="0" hangingPunct="1">
        <a:defRPr sz="1944" kern="1200">
          <a:solidFill>
            <a:schemeClr val="tx1"/>
          </a:solidFill>
          <a:latin typeface="+mn-lt"/>
          <a:ea typeface="+mn-ea"/>
          <a:cs typeface="+mn-cs"/>
        </a:defRPr>
      </a:lvl1pPr>
      <a:lvl2pPr marL="493776" algn="l" defTabSz="987552" rtl="0" eaLnBrk="1" latinLnBrk="0" hangingPunct="1">
        <a:defRPr sz="1944" kern="1200">
          <a:solidFill>
            <a:schemeClr val="tx1"/>
          </a:solidFill>
          <a:latin typeface="+mn-lt"/>
          <a:ea typeface="+mn-ea"/>
          <a:cs typeface="+mn-cs"/>
        </a:defRPr>
      </a:lvl2pPr>
      <a:lvl3pPr marL="987552" algn="l" defTabSz="987552" rtl="0" eaLnBrk="1" latinLnBrk="0" hangingPunct="1">
        <a:defRPr sz="1944" kern="1200">
          <a:solidFill>
            <a:schemeClr val="tx1"/>
          </a:solidFill>
          <a:latin typeface="+mn-lt"/>
          <a:ea typeface="+mn-ea"/>
          <a:cs typeface="+mn-cs"/>
        </a:defRPr>
      </a:lvl3pPr>
      <a:lvl4pPr marL="1481328" algn="l" defTabSz="987552" rtl="0" eaLnBrk="1" latinLnBrk="0" hangingPunct="1">
        <a:defRPr sz="1944" kern="1200">
          <a:solidFill>
            <a:schemeClr val="tx1"/>
          </a:solidFill>
          <a:latin typeface="+mn-lt"/>
          <a:ea typeface="+mn-ea"/>
          <a:cs typeface="+mn-cs"/>
        </a:defRPr>
      </a:lvl4pPr>
      <a:lvl5pPr marL="1975104" algn="l" defTabSz="987552" rtl="0" eaLnBrk="1" latinLnBrk="0" hangingPunct="1">
        <a:defRPr sz="1944" kern="1200">
          <a:solidFill>
            <a:schemeClr val="tx1"/>
          </a:solidFill>
          <a:latin typeface="+mn-lt"/>
          <a:ea typeface="+mn-ea"/>
          <a:cs typeface="+mn-cs"/>
        </a:defRPr>
      </a:lvl5pPr>
      <a:lvl6pPr marL="2468880" algn="l" defTabSz="987552" rtl="0" eaLnBrk="1" latinLnBrk="0" hangingPunct="1">
        <a:defRPr sz="1944" kern="1200">
          <a:solidFill>
            <a:schemeClr val="tx1"/>
          </a:solidFill>
          <a:latin typeface="+mn-lt"/>
          <a:ea typeface="+mn-ea"/>
          <a:cs typeface="+mn-cs"/>
        </a:defRPr>
      </a:lvl6pPr>
      <a:lvl7pPr marL="2962656" algn="l" defTabSz="987552" rtl="0" eaLnBrk="1" latinLnBrk="0" hangingPunct="1">
        <a:defRPr sz="1944" kern="1200">
          <a:solidFill>
            <a:schemeClr val="tx1"/>
          </a:solidFill>
          <a:latin typeface="+mn-lt"/>
          <a:ea typeface="+mn-ea"/>
          <a:cs typeface="+mn-cs"/>
        </a:defRPr>
      </a:lvl7pPr>
      <a:lvl8pPr marL="3456432" algn="l" defTabSz="987552" rtl="0" eaLnBrk="1" latinLnBrk="0" hangingPunct="1">
        <a:defRPr sz="1944" kern="1200">
          <a:solidFill>
            <a:schemeClr val="tx1"/>
          </a:solidFill>
          <a:latin typeface="+mn-lt"/>
          <a:ea typeface="+mn-ea"/>
          <a:cs typeface="+mn-cs"/>
        </a:defRPr>
      </a:lvl8pPr>
      <a:lvl9pPr marL="3950208" algn="l" defTabSz="987552" rtl="0" eaLnBrk="1" latinLnBrk="0" hangingPunct="1">
        <a:defRPr sz="194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63B036-24DF-400F-B30F-0D83B91F3D0B}"/>
              </a:ext>
            </a:extLst>
          </p:cNvPr>
          <p:cNvSpPr>
            <a:spLocks noGrp="1"/>
          </p:cNvSpPr>
          <p:nvPr>
            <p:ph type="title"/>
          </p:nvPr>
        </p:nvSpPr>
        <p:spPr>
          <a:xfrm>
            <a:off x="1006475" y="438150"/>
            <a:ext cx="12617450" cy="15906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2638463-4CEF-4854-9FC9-FBB83B395422}"/>
              </a:ext>
            </a:extLst>
          </p:cNvPr>
          <p:cNvSpPr>
            <a:spLocks noGrp="1"/>
          </p:cNvSpPr>
          <p:nvPr>
            <p:ph type="body" idx="1"/>
          </p:nvPr>
        </p:nvSpPr>
        <p:spPr>
          <a:xfrm>
            <a:off x="1006475" y="2190750"/>
            <a:ext cx="12617450" cy="5221288"/>
          </a:xfrm>
          <a:prstGeom prst="rect">
            <a:avLst/>
          </a:prstGeom>
        </p:spPr>
        <p:txBody>
          <a:bodyPr vert="horz" lIns="91440" tIns="45720" rIns="91440" bIns="45720" rtlCol="0">
            <a:norm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464265D2-7378-4E06-AD41-25AB51D08628}"/>
              </a:ext>
            </a:extLst>
          </p:cNvPr>
          <p:cNvSpPr>
            <a:spLocks noGrp="1"/>
          </p:cNvSpPr>
          <p:nvPr>
            <p:ph type="sldNum" sz="quarter" idx="4"/>
          </p:nvPr>
        </p:nvSpPr>
        <p:spPr>
          <a:xfrm>
            <a:off x="1006474" y="7573963"/>
            <a:ext cx="631826" cy="438150"/>
          </a:xfrm>
          <a:prstGeom prst="rect">
            <a:avLst/>
          </a:prstGeom>
        </p:spPr>
        <p:txBody>
          <a:bodyPr vert="horz" lIns="91440" tIns="45720" rIns="91440" bIns="45720" rtlCol="0" anchor="ctr"/>
          <a:lstStyle>
            <a:lvl1pPr algn="r">
              <a:defRPr sz="1600">
                <a:solidFill>
                  <a:schemeClr val="bg1"/>
                </a:solidFill>
              </a:defRPr>
            </a:lvl1p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32714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List_of_ethnic_groups_in_the_United_States_by_household_incom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7C298-A0B1-4E23-B1CA-E09B088B6D16}"/>
              </a:ext>
            </a:extLst>
          </p:cNvPr>
          <p:cNvSpPr>
            <a:spLocks noGrp="1"/>
          </p:cNvSpPr>
          <p:nvPr>
            <p:ph type="ctrTitle"/>
          </p:nvPr>
        </p:nvSpPr>
        <p:spPr>
          <a:xfrm>
            <a:off x="1828800" y="1293225"/>
            <a:ext cx="11128664" cy="971993"/>
          </a:xfrm>
        </p:spPr>
        <p:txBody>
          <a:bodyPr anchor="t">
            <a:noAutofit/>
          </a:bodyPr>
          <a:lstStyle/>
          <a:p>
            <a:r>
              <a:rPr lang="en-US" sz="4800" dirty="0">
                <a:solidFill>
                  <a:schemeClr val="bg1"/>
                </a:solidFill>
                <a:latin typeface="Arial" panose="020B0604020202020204" pitchFamily="34" charset="0"/>
                <a:cs typeface="Arial" panose="020B0604020202020204" pitchFamily="34" charset="0"/>
              </a:rPr>
              <a:t>Course to Limit Implicit Bias:</a:t>
            </a:r>
            <a:endParaRPr lang="en-US" sz="4800" dirty="0"/>
          </a:p>
        </p:txBody>
      </p:sp>
      <p:sp>
        <p:nvSpPr>
          <p:cNvPr id="3" name="Subtitle 2">
            <a:extLst>
              <a:ext uri="{FF2B5EF4-FFF2-40B4-BE49-F238E27FC236}">
                <a16:creationId xmlns:a16="http://schemas.microsoft.com/office/drawing/2014/main" id="{4D7BBD6F-60DE-45C0-B616-B053AA2F452C}"/>
              </a:ext>
            </a:extLst>
          </p:cNvPr>
          <p:cNvSpPr>
            <a:spLocks noGrp="1"/>
          </p:cNvSpPr>
          <p:nvPr>
            <p:ph type="subTitle" idx="1"/>
          </p:nvPr>
        </p:nvSpPr>
        <p:spPr>
          <a:xfrm>
            <a:off x="2377440" y="2265218"/>
            <a:ext cx="9875520" cy="1068018"/>
          </a:xfrm>
        </p:spPr>
        <p:txBody>
          <a:bodyPr>
            <a:noAutofit/>
          </a:bodyPr>
          <a:lstStyle/>
          <a:p>
            <a:r>
              <a:rPr lang="en-US" sz="4400" dirty="0">
                <a:solidFill>
                  <a:schemeClr val="bg1"/>
                </a:solidFill>
                <a:latin typeface="Arial" panose="020B0604020202020204" pitchFamily="34" charset="0"/>
                <a:cs typeface="Arial" panose="020B0604020202020204" pitchFamily="34" charset="0"/>
              </a:rPr>
              <a:t>Science and Health Effects </a:t>
            </a:r>
          </a:p>
          <a:p>
            <a:r>
              <a:rPr lang="en-US" sz="4400" dirty="0">
                <a:solidFill>
                  <a:schemeClr val="bg1"/>
                </a:solidFill>
                <a:latin typeface="Arial" panose="020B0604020202020204" pitchFamily="34" charset="0"/>
                <a:cs typeface="Arial" panose="020B0604020202020204" pitchFamily="34" charset="0"/>
              </a:rPr>
              <a:t>of Implicit Bias</a:t>
            </a:r>
            <a:endParaRPr lang="en-US" sz="4400" dirty="0"/>
          </a:p>
          <a:p>
            <a:endParaRPr lang="en-US" dirty="0"/>
          </a:p>
        </p:txBody>
      </p:sp>
      <p:sp>
        <p:nvSpPr>
          <p:cNvPr id="6" name="TextBox 5">
            <a:extLst>
              <a:ext uri="{FF2B5EF4-FFF2-40B4-BE49-F238E27FC236}">
                <a16:creationId xmlns:a16="http://schemas.microsoft.com/office/drawing/2014/main" id="{3D585F35-5869-426F-BDDF-AE9B4504350B}"/>
              </a:ext>
            </a:extLst>
          </p:cNvPr>
          <p:cNvSpPr txBox="1"/>
          <p:nvPr/>
        </p:nvSpPr>
        <p:spPr>
          <a:xfrm>
            <a:off x="2847702" y="4532811"/>
            <a:ext cx="9078686" cy="1207715"/>
          </a:xfrm>
          <a:prstGeom prst="rect">
            <a:avLst/>
          </a:prstGeom>
          <a:noFill/>
        </p:spPr>
        <p:txBody>
          <a:bodyPr wrap="square" rtlCol="0">
            <a:noAutofit/>
          </a:bodyPr>
          <a:lstStyle/>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Facilitator</a:t>
            </a:r>
          </a:p>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MM/DD/YY</a:t>
            </a:r>
          </a:p>
        </p:txBody>
      </p:sp>
    </p:spTree>
    <p:extLst>
      <p:ext uri="{BB962C8B-B14F-4D97-AF65-F5344CB8AC3E}">
        <p14:creationId xmlns:p14="http://schemas.microsoft.com/office/powerpoint/2010/main" val="3797024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4D4AB989-BDD2-47B6-94E8-50F434067DFE}"/>
              </a:ext>
            </a:extLst>
          </p:cNvPr>
          <p:cNvSpPr>
            <a:spLocks noGrp="1"/>
          </p:cNvSpPr>
          <p:nvPr>
            <p:ph idx="1"/>
          </p:nvPr>
        </p:nvSpPr>
        <p:spPr>
          <a:xfrm>
            <a:off x="5490557" y="3666645"/>
            <a:ext cx="5669280" cy="2790068"/>
          </a:xfrm>
        </p:spPr>
        <p:txBody>
          <a:bodyPr/>
          <a:lstStyle/>
          <a:p>
            <a:r>
              <a:rPr lang="en-US" dirty="0"/>
              <a:t>Genetic or biological differences between racial/ethnic groups</a:t>
            </a:r>
          </a:p>
          <a:p>
            <a:r>
              <a:rPr lang="en-US" dirty="0"/>
              <a:t>Social inequities</a:t>
            </a:r>
          </a:p>
          <a:p>
            <a:r>
              <a:rPr lang="en-US" dirty="0"/>
              <a:t>A and B</a:t>
            </a:r>
          </a:p>
          <a:p>
            <a:r>
              <a:rPr lang="en-US" dirty="0"/>
              <a:t>None of the above</a:t>
            </a:r>
          </a:p>
        </p:txBody>
      </p:sp>
      <p:sp>
        <p:nvSpPr>
          <p:cNvPr id="7" name="Title 6">
            <a:extLst>
              <a:ext uri="{FF2B5EF4-FFF2-40B4-BE49-F238E27FC236}">
                <a16:creationId xmlns:a16="http://schemas.microsoft.com/office/drawing/2014/main" id="{D525E420-8F8A-487F-A20B-608B9C207314}"/>
              </a:ext>
            </a:extLst>
          </p:cNvPr>
          <p:cNvSpPr>
            <a:spLocks noGrp="1"/>
          </p:cNvSpPr>
          <p:nvPr>
            <p:ph type="title"/>
          </p:nvPr>
        </p:nvSpPr>
        <p:spPr>
          <a:xfrm>
            <a:off x="777927" y="1272565"/>
            <a:ext cx="13074547" cy="1371600"/>
          </a:xfrm>
        </p:spPr>
        <p:txBody>
          <a:bodyPr>
            <a:normAutofit fontScale="90000"/>
          </a:bodyPr>
          <a:lstStyle/>
          <a:p>
            <a:r>
              <a:rPr lang="en-US" dirty="0"/>
              <a:t>Which of the following contribute to racial/ethnic disparities in maternal and infant health outcomes?</a:t>
            </a:r>
            <a:br>
              <a:rPr lang="en-US" dirty="0"/>
            </a:br>
            <a:endParaRPr lang="en-US" dirty="0"/>
          </a:p>
        </p:txBody>
      </p:sp>
      <p:sp>
        <p:nvSpPr>
          <p:cNvPr id="4" name="Slide Number Placeholder 1">
            <a:extLst>
              <a:ext uri="{FF2B5EF4-FFF2-40B4-BE49-F238E27FC236}">
                <a16:creationId xmlns:a16="http://schemas.microsoft.com/office/drawing/2014/main" id="{9C0542BD-3B0F-4A99-898A-6CA8C000C350}"/>
              </a:ext>
            </a:extLst>
          </p:cNvPr>
          <p:cNvSpPr txBox="1">
            <a:spLocks/>
          </p:cNvSpPr>
          <p:nvPr/>
        </p:nvSpPr>
        <p:spPr>
          <a:xfrm>
            <a:off x="1005840" y="7574282"/>
            <a:ext cx="573725" cy="438150"/>
          </a:xfrm>
          <a:prstGeom prst="rect">
            <a:avLst/>
          </a:prstGeom>
        </p:spPr>
        <p:txBody>
          <a:bodyPr vert="horz" lIns="91440" tIns="45720" rIns="91440" bIns="45720" rtlCol="0">
            <a:normAutofit/>
          </a:bodyPr>
          <a:lstStyle>
            <a:lvl1pPr marL="0" marR="0" indent="0" algn="l" defTabSz="740664" rtl="0" eaLnBrk="1" fontAlgn="auto" latinLnBrk="0" hangingPunct="1">
              <a:lnSpc>
                <a:spcPct val="90000"/>
              </a:lnSpc>
              <a:spcBef>
                <a:spcPts val="811"/>
              </a:spcBef>
              <a:spcAft>
                <a:spcPts val="0"/>
              </a:spcAft>
              <a:buClrTx/>
              <a:buSzTx/>
              <a:buFont typeface="+mj-lt"/>
              <a:buNone/>
              <a:tabLst/>
              <a:defRPr sz="2542" kern="1200">
                <a:solidFill>
                  <a:schemeClr val="tx1"/>
                </a:solidFill>
                <a:latin typeface="+mn-lt"/>
                <a:ea typeface="+mn-ea"/>
                <a:cs typeface="+mn-cs"/>
              </a:defRPr>
            </a:lvl1pPr>
            <a:lvl2pPr marL="370333" marR="0" indent="0" algn="l" defTabSz="740664" rtl="0" eaLnBrk="1" fontAlgn="auto" latinLnBrk="0" hangingPunct="1">
              <a:lnSpc>
                <a:spcPct val="100000"/>
              </a:lnSpc>
              <a:spcBef>
                <a:spcPts val="0"/>
              </a:spcBef>
              <a:spcAft>
                <a:spcPts val="0"/>
              </a:spcAft>
              <a:buClrTx/>
              <a:buSzTx/>
              <a:buFont typeface="Arial" panose="020B0604020202020204" pitchFamily="34" charset="0"/>
              <a:buNone/>
              <a:tabLst/>
              <a:defRPr sz="2542" kern="1200">
                <a:solidFill>
                  <a:schemeClr val="tx1"/>
                </a:solidFill>
                <a:latin typeface="+mn-lt"/>
                <a:ea typeface="+mn-ea"/>
                <a:cs typeface="+mn-cs"/>
              </a:defRPr>
            </a:lvl2pPr>
            <a:lvl3pPr marL="1234440" indent="-246888" algn="l" defTabSz="987552" rtl="0" eaLnBrk="1" latinLnBrk="0" hangingPunct="1">
              <a:lnSpc>
                <a:spcPct val="90000"/>
              </a:lnSpc>
              <a:spcBef>
                <a:spcPts val="541"/>
              </a:spcBef>
              <a:buFont typeface="Arial" panose="020B0604020202020204" pitchFamily="34" charset="0"/>
              <a:buChar char="•"/>
              <a:defRPr sz="2225" kern="1200">
                <a:solidFill>
                  <a:schemeClr val="tx1"/>
                </a:solidFill>
                <a:latin typeface="+mn-lt"/>
                <a:ea typeface="+mn-ea"/>
                <a:cs typeface="+mn-cs"/>
              </a:defRPr>
            </a:lvl3pPr>
            <a:lvl4pPr marL="1728216" indent="-246888" algn="l" defTabSz="987552" rtl="0" eaLnBrk="1" latinLnBrk="0" hangingPunct="1">
              <a:lnSpc>
                <a:spcPct val="90000"/>
              </a:lnSpc>
              <a:spcBef>
                <a:spcPts val="541"/>
              </a:spcBef>
              <a:buFont typeface="Arial" panose="020B0604020202020204" pitchFamily="34" charset="0"/>
              <a:buChar char="•"/>
              <a:defRPr sz="1907" kern="1200">
                <a:solidFill>
                  <a:schemeClr val="tx1"/>
                </a:solidFill>
                <a:latin typeface="+mn-lt"/>
                <a:ea typeface="+mn-ea"/>
                <a:cs typeface="+mn-cs"/>
              </a:defRPr>
            </a:lvl4pPr>
            <a:lvl5pPr marL="2221992" indent="-246888" algn="l" defTabSz="987552" rtl="0" eaLnBrk="1" latinLnBrk="0" hangingPunct="1">
              <a:lnSpc>
                <a:spcPct val="90000"/>
              </a:lnSpc>
              <a:spcBef>
                <a:spcPts val="541"/>
              </a:spcBef>
              <a:buFont typeface="Arial" panose="020B0604020202020204" pitchFamily="34" charset="0"/>
              <a:buChar char="•"/>
              <a:defRPr sz="1589" kern="1200">
                <a:solidFill>
                  <a:schemeClr val="tx1"/>
                </a:solidFill>
                <a:latin typeface="+mn-lt"/>
                <a:ea typeface="+mn-ea"/>
                <a:cs typeface="+mn-cs"/>
              </a:defRPr>
            </a:lvl5pPr>
            <a:lvl6pPr marL="2715768"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6pPr>
            <a:lvl7pPr marL="3209544"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7pPr>
            <a:lvl8pPr marL="3703320"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8pPr>
            <a:lvl9pPr marL="419709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9pPr>
          </a:lstStyle>
          <a:p>
            <a:fld id="{B2B613A9-0196-4103-A730-64D9B0C7CDAE}" type="slidenum">
              <a:rPr lang="en-US" sz="1600" smtClean="0">
                <a:solidFill>
                  <a:schemeClr val="bg1"/>
                </a:solidFill>
              </a:rPr>
              <a:pPr/>
              <a:t>10</a:t>
            </a:fld>
            <a:endParaRPr lang="en-US" sz="1600" dirty="0">
              <a:solidFill>
                <a:schemeClr val="bg1"/>
              </a:solidFill>
            </a:endParaRPr>
          </a:p>
        </p:txBody>
      </p:sp>
    </p:spTree>
    <p:extLst>
      <p:ext uri="{BB962C8B-B14F-4D97-AF65-F5344CB8AC3E}">
        <p14:creationId xmlns:p14="http://schemas.microsoft.com/office/powerpoint/2010/main" val="4055498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nodeType="clickEffect">
                                  <p:stCondLst>
                                    <p:cond delay="0"/>
                                  </p:stCondLst>
                                  <p:childTnLst>
                                    <p:animScale>
                                      <p:cBhvr>
                                        <p:cTn id="22" dur="2000" fill="hold"/>
                                        <p:tgtEl>
                                          <p:spTgt spid="8">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9B1A-B692-4035-97AB-BCE396FECCED}"/>
              </a:ext>
            </a:extLst>
          </p:cNvPr>
          <p:cNvSpPr>
            <a:spLocks noGrp="1"/>
          </p:cNvSpPr>
          <p:nvPr>
            <p:ph type="title"/>
          </p:nvPr>
        </p:nvSpPr>
        <p:spPr/>
        <p:txBody>
          <a:bodyPr/>
          <a:lstStyle/>
          <a:p>
            <a:r>
              <a:rPr lang="en-US" dirty="0"/>
              <a:t>Factors Contributing to Racial/Ethnic Disparities </a:t>
            </a:r>
          </a:p>
        </p:txBody>
      </p:sp>
      <p:sp>
        <p:nvSpPr>
          <p:cNvPr id="3" name="Content Placeholder 2">
            <a:extLst>
              <a:ext uri="{FF2B5EF4-FFF2-40B4-BE49-F238E27FC236}">
                <a16:creationId xmlns:a16="http://schemas.microsoft.com/office/drawing/2014/main" id="{8B772C71-BA06-4495-80F6-BE4174A1DCA6}"/>
              </a:ext>
            </a:extLst>
          </p:cNvPr>
          <p:cNvSpPr>
            <a:spLocks noGrp="1"/>
          </p:cNvSpPr>
          <p:nvPr>
            <p:ph idx="1"/>
          </p:nvPr>
        </p:nvSpPr>
        <p:spPr/>
        <p:txBody>
          <a:bodyPr/>
          <a:lstStyle/>
          <a:p>
            <a:r>
              <a:rPr lang="en-US" dirty="0"/>
              <a:t>Higher level of chronic stress due to being a racial minority in the United States</a:t>
            </a:r>
          </a:p>
          <a:p>
            <a:pPr marL="0" indent="0">
              <a:buNone/>
            </a:pPr>
            <a:r>
              <a:rPr lang="en-US" sz="2400" dirty="0"/>
              <a:t>	</a:t>
            </a:r>
            <a:endParaRPr lang="en-US" dirty="0"/>
          </a:p>
          <a:p>
            <a:r>
              <a:rPr lang="en-US" dirty="0"/>
              <a:t>Greater likelihood of pre-existing health conditions</a:t>
            </a:r>
            <a:endParaRPr lang="en-US" dirty="0">
              <a:hlinkClick r:id="rId3"/>
            </a:endParaRPr>
          </a:p>
          <a:p>
            <a:endParaRPr lang="en-US" dirty="0"/>
          </a:p>
          <a:p>
            <a:r>
              <a:rPr lang="en-US" dirty="0"/>
              <a:t>Barriers to accessing care throughout pregnancy due to income inequality</a:t>
            </a:r>
          </a:p>
          <a:p>
            <a:pPr marL="0" indent="0">
              <a:buNone/>
            </a:pPr>
            <a:endParaRPr lang="en-US" dirty="0"/>
          </a:p>
          <a:p>
            <a:r>
              <a:rPr lang="en-US" dirty="0"/>
              <a:t>Different (often worse) quality of maternity care in hospitals</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DF6F4F8-F19F-4C15-9FAE-449DFFA3E03B}"/>
              </a:ext>
            </a:extLst>
          </p:cNvPr>
          <p:cNvSpPr>
            <a:spLocks noGrp="1"/>
          </p:cNvSpPr>
          <p:nvPr>
            <p:ph type="sldNum" sz="quarter" idx="10"/>
          </p:nvPr>
        </p:nvSpPr>
        <p:spPr/>
        <p:txBody>
          <a:bodyPr/>
          <a:lstStyle/>
          <a:p>
            <a:fld id="{B2B613A9-0196-4103-A730-64D9B0C7CDAE}" type="slidenum">
              <a:rPr lang="en-US" smtClean="0"/>
              <a:pPr/>
              <a:t>11</a:t>
            </a:fld>
            <a:endParaRPr lang="en-US" dirty="0"/>
          </a:p>
        </p:txBody>
      </p:sp>
      <p:sp>
        <p:nvSpPr>
          <p:cNvPr id="5" name="TextBox 4">
            <a:extLst>
              <a:ext uri="{FF2B5EF4-FFF2-40B4-BE49-F238E27FC236}">
                <a16:creationId xmlns:a16="http://schemas.microsoft.com/office/drawing/2014/main" id="{27E7CB61-1C60-4302-9198-82A23A4DF0E4}"/>
              </a:ext>
            </a:extLst>
          </p:cNvPr>
          <p:cNvSpPr txBox="1"/>
          <p:nvPr/>
        </p:nvSpPr>
        <p:spPr>
          <a:xfrm>
            <a:off x="864773" y="6684339"/>
            <a:ext cx="13392991" cy="523220"/>
          </a:xfrm>
          <a:prstGeom prst="rect">
            <a:avLst/>
          </a:prstGeom>
          <a:noFill/>
        </p:spPr>
        <p:txBody>
          <a:bodyPr wrap="square" rtlCol="0">
            <a:spAutoFit/>
          </a:bodyPr>
          <a:lstStyle/>
          <a:p>
            <a:r>
              <a:rPr lang="en-US" sz="1400" dirty="0"/>
              <a:t>Belluz J. Black moms die in childbirth 3 times as often as white moms. Except in North Carolina. </a:t>
            </a:r>
            <a:r>
              <a:rPr lang="en-US" sz="1400" i="1" dirty="0"/>
              <a:t>Vox</a:t>
            </a:r>
            <a:r>
              <a:rPr lang="en-US" sz="1400" dirty="0"/>
              <a:t>. July 3, 2017. Accessed September 23, 2019. https://www.vox.com/health-care/2017/7/3/15886892/black-white-moms-die-childbirth-north-carolina-less. </a:t>
            </a:r>
          </a:p>
        </p:txBody>
      </p:sp>
    </p:spTree>
    <p:extLst>
      <p:ext uri="{BB962C8B-B14F-4D97-AF65-F5344CB8AC3E}">
        <p14:creationId xmlns:p14="http://schemas.microsoft.com/office/powerpoint/2010/main" val="3681444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56A17-9EF4-41C7-8BC3-0DA0700384E6}"/>
              </a:ext>
            </a:extLst>
          </p:cNvPr>
          <p:cNvSpPr>
            <a:spLocks noGrp="1"/>
          </p:cNvSpPr>
          <p:nvPr>
            <p:ph type="title"/>
          </p:nvPr>
        </p:nvSpPr>
        <p:spPr>
          <a:xfrm>
            <a:off x="1005840" y="438151"/>
            <a:ext cx="12618720" cy="975013"/>
          </a:xfrm>
        </p:spPr>
        <p:txBody>
          <a:bodyPr/>
          <a:lstStyle/>
          <a:p>
            <a:r>
              <a:rPr lang="en-US" dirty="0"/>
              <a:t>Practice Recommendations</a:t>
            </a:r>
          </a:p>
        </p:txBody>
      </p:sp>
      <p:sp>
        <p:nvSpPr>
          <p:cNvPr id="3" name="Content Placeholder 2">
            <a:extLst>
              <a:ext uri="{FF2B5EF4-FFF2-40B4-BE49-F238E27FC236}">
                <a16:creationId xmlns:a16="http://schemas.microsoft.com/office/drawing/2014/main" id="{FDA302DE-161F-4649-941D-4AE38C1D1CE1}"/>
              </a:ext>
            </a:extLst>
          </p:cNvPr>
          <p:cNvSpPr>
            <a:spLocks noGrp="1"/>
          </p:cNvSpPr>
          <p:nvPr>
            <p:ph idx="1"/>
          </p:nvPr>
        </p:nvSpPr>
        <p:spPr>
          <a:xfrm>
            <a:off x="1138970" y="1733204"/>
            <a:ext cx="12352459" cy="5253446"/>
          </a:xfrm>
        </p:spPr>
        <p:txBody>
          <a:bodyPr/>
          <a:lstStyle/>
          <a:p>
            <a:endParaRPr lang="en-US" dirty="0"/>
          </a:p>
          <a:p>
            <a:pPr marL="457200" indent="-457200"/>
            <a:r>
              <a:rPr lang="en-US" dirty="0"/>
              <a:t>Conduct a systematic evaluation of patient outcomes to identify disparities (e.g., by race/ethnicity, socioeconomic status, gender)</a:t>
            </a:r>
          </a:p>
          <a:p>
            <a:pPr marL="457200" indent="-457200">
              <a:buNone/>
            </a:pPr>
            <a:endParaRPr lang="en-US" dirty="0"/>
          </a:p>
          <a:p>
            <a:pPr marL="457200" indent="-457200"/>
            <a:r>
              <a:rPr lang="en-US" dirty="0"/>
              <a:t>Assess your own implicit biases (Implicit Association Test)</a:t>
            </a:r>
          </a:p>
          <a:p>
            <a:pPr marL="457200" indent="-457200"/>
            <a:endParaRPr lang="en-US" dirty="0"/>
          </a:p>
          <a:p>
            <a:pPr marL="457200" indent="-457200"/>
            <a:r>
              <a:rPr lang="en-US" dirty="0"/>
              <a:t>Develop skills that actively mitigate implicit bias in the delivery of health care</a:t>
            </a:r>
          </a:p>
        </p:txBody>
      </p:sp>
      <p:sp>
        <p:nvSpPr>
          <p:cNvPr id="4" name="Slide Number Placeholder 3">
            <a:extLst>
              <a:ext uri="{FF2B5EF4-FFF2-40B4-BE49-F238E27FC236}">
                <a16:creationId xmlns:a16="http://schemas.microsoft.com/office/drawing/2014/main" id="{86DA28F0-DE7C-406F-BF96-E1BA6D7EC6E2}"/>
              </a:ext>
            </a:extLst>
          </p:cNvPr>
          <p:cNvSpPr>
            <a:spLocks noGrp="1"/>
          </p:cNvSpPr>
          <p:nvPr>
            <p:ph type="sldNum" sz="quarter" idx="10"/>
          </p:nvPr>
        </p:nvSpPr>
        <p:spPr/>
        <p:txBody>
          <a:bodyPr/>
          <a:lstStyle/>
          <a:p>
            <a:fld id="{B2B613A9-0196-4103-A730-64D9B0C7CDAE}" type="slidenum">
              <a:rPr lang="en-US" smtClean="0"/>
              <a:pPr/>
              <a:t>12</a:t>
            </a:fld>
            <a:endParaRPr lang="en-US" dirty="0"/>
          </a:p>
        </p:txBody>
      </p:sp>
    </p:spTree>
    <p:extLst>
      <p:ext uri="{BB962C8B-B14F-4D97-AF65-F5344CB8AC3E}">
        <p14:creationId xmlns:p14="http://schemas.microsoft.com/office/powerpoint/2010/main" val="1045557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34FD7-E95A-4CE9-B92F-225A656FFF21}"/>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4A7E4405-DE4E-4B50-9650-62315D71B04A}"/>
              </a:ext>
            </a:extLst>
          </p:cNvPr>
          <p:cNvSpPr>
            <a:spLocks noGrp="1"/>
          </p:cNvSpPr>
          <p:nvPr>
            <p:ph idx="1"/>
          </p:nvPr>
        </p:nvSpPr>
        <p:spPr/>
        <p:txBody>
          <a:bodyPr>
            <a:normAutofit lnSpcReduction="10000"/>
          </a:bodyPr>
          <a:lstStyle/>
          <a:p>
            <a:r>
              <a:rPr lang="en-US" sz="1900" dirty="0"/>
              <a:t>Centers for Disease Control and Prevention, Division of Reproductive Health, National Center for Chronic Disease Prevention and Health Promotion. Infant mortality. Accessed September 20, 2019. https://www.cdc.gov/reproductivehealth/maternalinfanthealth/infantmortality.htm.  </a:t>
            </a:r>
          </a:p>
          <a:p>
            <a:pPr marL="0" indent="0">
              <a:buNone/>
            </a:pPr>
            <a:endParaRPr lang="en-US" sz="1900" dirty="0"/>
          </a:p>
          <a:p>
            <a:r>
              <a:rPr lang="en-US" sz="1900" dirty="0"/>
              <a:t>Centers for Disease Control and Prevention, National Center for Chronic Disease Prevention and Health Promotion. Maternal health: at a glance 2016. Accessed September 20, 2019. https://www.cdc.gov/chronicdisease/resources/publications/aag/maternal.htm.  </a:t>
            </a:r>
          </a:p>
          <a:p>
            <a:endParaRPr lang="en-US" sz="1900" dirty="0"/>
          </a:p>
          <a:p>
            <a:r>
              <a:rPr lang="en-US" sz="1900" dirty="0"/>
              <a:t>Daugherty SL, Blair IV, Havranek EP, et al. Implicit gender bias and the use of cardiovascular tests among cardiologists. </a:t>
            </a:r>
            <a:r>
              <a:rPr lang="en-US" sz="1900" i="1" dirty="0"/>
              <a:t>J Am Heart Assoc</a:t>
            </a:r>
            <a:r>
              <a:rPr lang="en-US" sz="1900" dirty="0"/>
              <a:t>. 2017;6(12):e006872.</a:t>
            </a:r>
          </a:p>
          <a:p>
            <a:pPr marL="0" indent="0">
              <a:buNone/>
            </a:pPr>
            <a:endParaRPr lang="en-US" sz="1900" dirty="0"/>
          </a:p>
          <a:p>
            <a:r>
              <a:rPr lang="en-US" sz="1900" dirty="0"/>
              <a:t>Hoffman KM, Trawalter S, Axt JR, Oliver MN. Racial bias in pain assessment and treatment recommendations, and false beliefs about biological differences between blacks and whites. </a:t>
            </a:r>
            <a:r>
              <a:rPr lang="en-US" sz="1900" i="1" dirty="0"/>
              <a:t>Proc Natl Acad Sci U S A</a:t>
            </a:r>
            <a:r>
              <a:rPr lang="en-US" sz="1900" dirty="0"/>
              <a:t>. 2016;113(16):4296-4301.</a:t>
            </a:r>
          </a:p>
          <a:p>
            <a:pPr marL="0" indent="0">
              <a:buNone/>
            </a:pPr>
            <a:endParaRPr lang="en-US" sz="1900" dirty="0"/>
          </a:p>
          <a:p>
            <a:r>
              <a:rPr lang="en-US" sz="1900" dirty="0"/>
              <a:t>Kogan MD, Kotelchuck M, Alexander GR, Johnson WE. Racial disparities in reported prenatal care advice from health care providers. </a:t>
            </a:r>
            <a:r>
              <a:rPr lang="en-US" sz="1900" i="1" dirty="0"/>
              <a:t>Am J Public Health</a:t>
            </a:r>
            <a:r>
              <a:rPr lang="en-US" sz="1900" dirty="0"/>
              <a:t>. 1994;84(1):82-88.</a:t>
            </a:r>
          </a:p>
          <a:p>
            <a:pPr marL="0" indent="0">
              <a:buNone/>
            </a:pPr>
            <a:endParaRPr lang="en-US" sz="2200" dirty="0"/>
          </a:p>
        </p:txBody>
      </p:sp>
      <p:sp>
        <p:nvSpPr>
          <p:cNvPr id="4" name="Slide Number Placeholder 3">
            <a:extLst>
              <a:ext uri="{FF2B5EF4-FFF2-40B4-BE49-F238E27FC236}">
                <a16:creationId xmlns:a16="http://schemas.microsoft.com/office/drawing/2014/main" id="{FF2B3986-0E96-453F-8AA6-BF9ED4DEE769}"/>
              </a:ext>
            </a:extLst>
          </p:cNvPr>
          <p:cNvSpPr>
            <a:spLocks noGrp="1"/>
          </p:cNvSpPr>
          <p:nvPr>
            <p:ph type="sldNum" sz="quarter" idx="10"/>
          </p:nvPr>
        </p:nvSpPr>
        <p:spPr/>
        <p:txBody>
          <a:bodyPr/>
          <a:lstStyle/>
          <a:p>
            <a:fld id="{B2B613A9-0196-4103-A730-64D9B0C7CDAE}" type="slidenum">
              <a:rPr lang="en-US" smtClean="0"/>
              <a:pPr/>
              <a:t>13</a:t>
            </a:fld>
            <a:endParaRPr lang="en-US" dirty="0"/>
          </a:p>
        </p:txBody>
      </p:sp>
    </p:spTree>
    <p:extLst>
      <p:ext uri="{BB962C8B-B14F-4D97-AF65-F5344CB8AC3E}">
        <p14:creationId xmlns:p14="http://schemas.microsoft.com/office/powerpoint/2010/main" val="392849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DE77A8-046E-4C41-894A-AF1FC00B1572}"/>
              </a:ext>
            </a:extLst>
          </p:cNvPr>
          <p:cNvSpPr>
            <a:spLocks noGrp="1"/>
          </p:cNvSpPr>
          <p:nvPr>
            <p:ph type="sldNum" sz="quarter" idx="10"/>
          </p:nvPr>
        </p:nvSpPr>
        <p:spPr>
          <a:xfrm>
            <a:off x="1179717" y="7625798"/>
            <a:ext cx="457059" cy="438150"/>
          </a:xfrm>
        </p:spPr>
        <p:txBody>
          <a:bodyPr/>
          <a:lstStyle/>
          <a:p>
            <a:fld id="{B2B613A9-0196-4103-A730-64D9B0C7CDAE}" type="slidenum">
              <a:rPr lang="en-US" smtClean="0">
                <a:solidFill>
                  <a:schemeClr val="bg1"/>
                </a:solidFill>
              </a:rPr>
              <a:pPr/>
              <a:t>14</a:t>
            </a:fld>
            <a:endParaRPr lang="en-US" dirty="0">
              <a:solidFill>
                <a:schemeClr val="bg1"/>
              </a:solidFill>
            </a:endParaRPr>
          </a:p>
        </p:txBody>
      </p:sp>
      <p:sp>
        <p:nvSpPr>
          <p:cNvPr id="3" name="Content Placeholder 2">
            <a:extLst>
              <a:ext uri="{FF2B5EF4-FFF2-40B4-BE49-F238E27FC236}">
                <a16:creationId xmlns:a16="http://schemas.microsoft.com/office/drawing/2014/main" id="{2835AF59-F0DA-44D6-8520-541501547CA1}"/>
              </a:ext>
            </a:extLst>
          </p:cNvPr>
          <p:cNvSpPr>
            <a:spLocks noGrp="1"/>
          </p:cNvSpPr>
          <p:nvPr>
            <p:ph idx="4294967295"/>
          </p:nvPr>
        </p:nvSpPr>
        <p:spPr>
          <a:xfrm>
            <a:off x="1636776" y="2186724"/>
            <a:ext cx="11356848" cy="3797374"/>
          </a:xfrm>
        </p:spPr>
        <p:txBody>
          <a:bodyPr>
            <a:noAutofit/>
          </a:bodyPr>
          <a:lstStyle/>
          <a:p>
            <a:pPr marL="0" indent="0" algn="ctr">
              <a:lnSpc>
                <a:spcPct val="150000"/>
              </a:lnSpc>
              <a:buNone/>
            </a:pPr>
            <a:r>
              <a:rPr lang="en-US" sz="1920" b="1" dirty="0">
                <a:latin typeface="Arial" charset="0"/>
                <a:ea typeface="Arial" charset="0"/>
                <a:cs typeface="Arial" charset="0"/>
              </a:rPr>
              <a:t>© 2019 American Academy of Family Physicians. All rights reserved.  </a:t>
            </a:r>
          </a:p>
          <a:p>
            <a:pPr marL="0" indent="0" algn="ctr">
              <a:lnSpc>
                <a:spcPct val="150000"/>
              </a:lnSpc>
              <a:buNone/>
            </a:pPr>
            <a:r>
              <a:rPr lang="en-US" sz="1920" dirty="0">
                <a:latin typeface="Arial" charset="0"/>
                <a:ea typeface="Arial" charset="0"/>
                <a:cs typeface="Arial" charset="0"/>
              </a:rPr>
              <a:t>All materials/content herein are protected by copyright and are for the sole, personal use of the user.  </a:t>
            </a:r>
          </a:p>
          <a:p>
            <a:pPr marL="0" indent="0" algn="ctr">
              <a:lnSpc>
                <a:spcPct val="150000"/>
              </a:lnSpc>
              <a:buNone/>
            </a:pPr>
            <a:r>
              <a:rPr lang="en-US" sz="1920" dirty="0">
                <a:latin typeface="Arial" charset="0"/>
                <a:ea typeface="Arial" charset="0"/>
                <a:cs typeface="Arial" charset="0"/>
              </a:rPr>
              <a:t>No part of the materials/content may be copied, duplicated, distributed, or retransmitted </a:t>
            </a:r>
          </a:p>
          <a:p>
            <a:pPr marL="0" indent="0" algn="ctr">
              <a:lnSpc>
                <a:spcPct val="150000"/>
              </a:lnSpc>
              <a:buNone/>
            </a:pPr>
            <a:r>
              <a:rPr lang="en-US" sz="1920" dirty="0">
                <a:latin typeface="Arial" charset="0"/>
                <a:ea typeface="Arial" charset="0"/>
                <a:cs typeface="Arial" charset="0"/>
              </a:rPr>
              <a:t>in any form or medium without the prior permission of the applicable copyright owner.</a:t>
            </a:r>
          </a:p>
          <a:p>
            <a:pPr marL="0" indent="0">
              <a:buNone/>
            </a:pPr>
            <a:endParaRPr lang="en-US" dirty="0"/>
          </a:p>
        </p:txBody>
      </p:sp>
    </p:spTree>
    <p:extLst>
      <p:ext uri="{BB962C8B-B14F-4D97-AF65-F5344CB8AC3E}">
        <p14:creationId xmlns:p14="http://schemas.microsoft.com/office/powerpoint/2010/main" val="830137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00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EE6948-FF16-4D94-8928-A794791560D5}"/>
              </a:ext>
            </a:extLst>
          </p:cNvPr>
          <p:cNvSpPr txBox="1"/>
          <p:nvPr/>
        </p:nvSpPr>
        <p:spPr>
          <a:xfrm>
            <a:off x="1141109" y="1057341"/>
            <a:ext cx="12033971" cy="422295"/>
          </a:xfrm>
          <a:prstGeom prst="rect">
            <a:avLst/>
          </a:prstGeom>
          <a:noFill/>
        </p:spPr>
        <p:txBody>
          <a:bodyPr wrap="square" rtlCol="0">
            <a:spAutoFit/>
          </a:bodyPr>
          <a:lstStyle/>
          <a:p>
            <a:pPr defTabSz="1089599">
              <a:defRPr/>
            </a:pPr>
            <a:endParaRPr lang="en-US" sz="2144" dirty="0">
              <a:solidFill>
                <a:prstClr val="black"/>
              </a:solidFill>
              <a:latin typeface="Arial" panose="020B0604020202020204"/>
            </a:endParaRPr>
          </a:p>
        </p:txBody>
      </p:sp>
      <p:pic>
        <p:nvPicPr>
          <p:cNvPr id="1026" name="Picture 2">
            <a:extLst>
              <a:ext uri="{FF2B5EF4-FFF2-40B4-BE49-F238E27FC236}">
                <a16:creationId xmlns:a16="http://schemas.microsoft.com/office/drawing/2014/main" id="{A1E82BC2-0308-4C48-B20B-CBED0DD25D2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153519" y="188702"/>
            <a:ext cx="6202949" cy="5686762"/>
          </a:xfrm>
          <a:prstGeom prst="rect">
            <a:avLst/>
          </a:prstGeom>
          <a:solidFill>
            <a:schemeClr val="bg2">
              <a:lumMod val="75000"/>
            </a:schemeClr>
          </a:solidFill>
        </p:spPr>
      </p:pic>
      <p:grpSp>
        <p:nvGrpSpPr>
          <p:cNvPr id="8" name="Group 7">
            <a:extLst>
              <a:ext uri="{FF2B5EF4-FFF2-40B4-BE49-F238E27FC236}">
                <a16:creationId xmlns:a16="http://schemas.microsoft.com/office/drawing/2014/main" id="{A2E155D6-D7B9-45FF-BAA7-3D43C38D809B}"/>
              </a:ext>
            </a:extLst>
          </p:cNvPr>
          <p:cNvGrpSpPr/>
          <p:nvPr/>
        </p:nvGrpSpPr>
        <p:grpSpPr>
          <a:xfrm>
            <a:off x="8258845" y="1289941"/>
            <a:ext cx="5920086" cy="1917733"/>
            <a:chOff x="6887952" y="1058238"/>
            <a:chExt cx="4968426" cy="1609455"/>
          </a:xfrm>
        </p:grpSpPr>
        <p:sp>
          <p:nvSpPr>
            <p:cNvPr id="5" name="TextBox 4">
              <a:extLst>
                <a:ext uri="{FF2B5EF4-FFF2-40B4-BE49-F238E27FC236}">
                  <a16:creationId xmlns:a16="http://schemas.microsoft.com/office/drawing/2014/main" id="{29B47D7D-760A-4282-802C-AF59BCEDC9A6}"/>
                </a:ext>
              </a:extLst>
            </p:cNvPr>
            <p:cNvSpPr txBox="1"/>
            <p:nvPr/>
          </p:nvSpPr>
          <p:spPr>
            <a:xfrm>
              <a:off x="9123452" y="1058238"/>
              <a:ext cx="2732926" cy="1185171"/>
            </a:xfrm>
            <a:prstGeom prst="rect">
              <a:avLst/>
            </a:prstGeom>
            <a:solidFill>
              <a:schemeClr val="bg2"/>
            </a:solidFill>
            <a:ln w="38100">
              <a:solidFill>
                <a:schemeClr val="tx1"/>
              </a:solidFill>
            </a:ln>
          </p:spPr>
          <p:txBody>
            <a:bodyPr wrap="square" rtlCol="0">
              <a:spAutoFit/>
            </a:bodyPr>
            <a:lstStyle/>
            <a:p>
              <a:pPr defTabSz="1089599">
                <a:defRPr/>
              </a:pPr>
              <a:r>
                <a:rPr lang="en-US" sz="2144" dirty="0">
                  <a:solidFill>
                    <a:prstClr val="black"/>
                  </a:solidFill>
                  <a:latin typeface="Arial" panose="020B0604020202020204"/>
                </a:rPr>
                <a:t>Amygdala: Associated with automatic responses to stimuli and fear/“fight or flight” response</a:t>
              </a:r>
            </a:p>
          </p:txBody>
        </p:sp>
        <p:cxnSp>
          <p:nvCxnSpPr>
            <p:cNvPr id="7" name="Straight Arrow Connector 6">
              <a:extLst>
                <a:ext uri="{FF2B5EF4-FFF2-40B4-BE49-F238E27FC236}">
                  <a16:creationId xmlns:a16="http://schemas.microsoft.com/office/drawing/2014/main" id="{95F22162-2B04-41FC-9E16-B5426ADCBD0E}"/>
                </a:ext>
              </a:extLst>
            </p:cNvPr>
            <p:cNvCxnSpPr>
              <a:cxnSpLocks/>
            </p:cNvCxnSpPr>
            <p:nvPr/>
          </p:nvCxnSpPr>
          <p:spPr>
            <a:xfrm flipH="1">
              <a:off x="6887952" y="1493124"/>
              <a:ext cx="2188394" cy="1174569"/>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AFB918BC-1817-4C08-90A0-CC93EA36452E}"/>
              </a:ext>
            </a:extLst>
          </p:cNvPr>
          <p:cNvGrpSpPr/>
          <p:nvPr/>
        </p:nvGrpSpPr>
        <p:grpSpPr>
          <a:xfrm>
            <a:off x="7315200" y="3392345"/>
            <a:ext cx="5904800" cy="3281369"/>
            <a:chOff x="6602830" y="2734477"/>
            <a:chExt cx="4955597" cy="2753884"/>
          </a:xfrm>
        </p:grpSpPr>
        <p:sp>
          <p:nvSpPr>
            <p:cNvPr id="10" name="TextBox 9">
              <a:extLst>
                <a:ext uri="{FF2B5EF4-FFF2-40B4-BE49-F238E27FC236}">
                  <a16:creationId xmlns:a16="http://schemas.microsoft.com/office/drawing/2014/main" id="{EFEE096E-B874-4CA4-B628-201F0C0E112D}"/>
                </a:ext>
              </a:extLst>
            </p:cNvPr>
            <p:cNvSpPr txBox="1"/>
            <p:nvPr/>
          </p:nvSpPr>
          <p:spPr>
            <a:xfrm>
              <a:off x="8825501" y="4303190"/>
              <a:ext cx="2732926" cy="1185171"/>
            </a:xfrm>
            <a:prstGeom prst="rect">
              <a:avLst/>
            </a:prstGeom>
            <a:solidFill>
              <a:schemeClr val="bg2"/>
            </a:solidFill>
            <a:ln w="38100">
              <a:solidFill>
                <a:schemeClr val="tx1"/>
              </a:solidFill>
            </a:ln>
          </p:spPr>
          <p:txBody>
            <a:bodyPr wrap="square" rtlCol="0">
              <a:spAutoFit/>
            </a:bodyPr>
            <a:lstStyle/>
            <a:p>
              <a:pPr defTabSz="1089599">
                <a:defRPr/>
              </a:pPr>
              <a:r>
                <a:rPr lang="en-US" sz="2144" dirty="0">
                  <a:solidFill>
                    <a:prstClr val="black"/>
                  </a:solidFill>
                  <a:latin typeface="Arial" panose="020B0604020202020204"/>
                </a:rPr>
                <a:t>Temporal lobes: Store basic information about individuals and social stereotypes</a:t>
              </a:r>
            </a:p>
          </p:txBody>
        </p:sp>
        <p:cxnSp>
          <p:nvCxnSpPr>
            <p:cNvPr id="11" name="Straight Arrow Connector 10">
              <a:extLst>
                <a:ext uri="{FF2B5EF4-FFF2-40B4-BE49-F238E27FC236}">
                  <a16:creationId xmlns:a16="http://schemas.microsoft.com/office/drawing/2014/main" id="{CB8216C3-54ED-4D78-8709-87E8175492D8}"/>
                </a:ext>
              </a:extLst>
            </p:cNvPr>
            <p:cNvCxnSpPr>
              <a:cxnSpLocks/>
            </p:cNvCxnSpPr>
            <p:nvPr/>
          </p:nvCxnSpPr>
          <p:spPr>
            <a:xfrm flipH="1" flipV="1">
              <a:off x="6602830" y="2734477"/>
              <a:ext cx="2165556" cy="1996929"/>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CA28C3D0-98AE-421C-B97F-7F7848A79137}"/>
              </a:ext>
            </a:extLst>
          </p:cNvPr>
          <p:cNvGrpSpPr/>
          <p:nvPr/>
        </p:nvGrpSpPr>
        <p:grpSpPr>
          <a:xfrm>
            <a:off x="645337" y="1289939"/>
            <a:ext cx="7771932" cy="1742144"/>
            <a:chOff x="345924" y="905838"/>
            <a:chExt cx="6522586" cy="1462092"/>
          </a:xfrm>
        </p:grpSpPr>
        <p:sp>
          <p:nvSpPr>
            <p:cNvPr id="16" name="TextBox 15">
              <a:extLst>
                <a:ext uri="{FF2B5EF4-FFF2-40B4-BE49-F238E27FC236}">
                  <a16:creationId xmlns:a16="http://schemas.microsoft.com/office/drawing/2014/main" id="{1043EB25-8CB2-4F2B-AFA0-D56837BD490E}"/>
                </a:ext>
              </a:extLst>
            </p:cNvPr>
            <p:cNvSpPr txBox="1"/>
            <p:nvPr/>
          </p:nvSpPr>
          <p:spPr>
            <a:xfrm>
              <a:off x="345924" y="905838"/>
              <a:ext cx="2732926" cy="1462092"/>
            </a:xfrm>
            <a:prstGeom prst="rect">
              <a:avLst/>
            </a:prstGeom>
            <a:solidFill>
              <a:schemeClr val="bg2"/>
            </a:solidFill>
            <a:ln w="38100">
              <a:solidFill>
                <a:schemeClr val="tx1"/>
              </a:solidFill>
            </a:ln>
          </p:spPr>
          <p:txBody>
            <a:bodyPr wrap="square" rtlCol="0">
              <a:spAutoFit/>
            </a:bodyPr>
            <a:lstStyle/>
            <a:p>
              <a:pPr defTabSz="1089599">
                <a:defRPr/>
              </a:pPr>
              <a:r>
                <a:rPr lang="en-US" sz="2144" dirty="0">
                  <a:solidFill>
                    <a:prstClr val="black"/>
                  </a:solidFill>
                  <a:latin typeface="Arial" panose="020B0604020202020204"/>
                </a:rPr>
                <a:t>Frontal cortex: Associated with reasoning, first impressions, and empathy</a:t>
              </a:r>
            </a:p>
          </p:txBody>
        </p:sp>
        <p:cxnSp>
          <p:nvCxnSpPr>
            <p:cNvPr id="17" name="Straight Arrow Connector 16">
              <a:extLst>
                <a:ext uri="{FF2B5EF4-FFF2-40B4-BE49-F238E27FC236}">
                  <a16:creationId xmlns:a16="http://schemas.microsoft.com/office/drawing/2014/main" id="{52E468FC-CFED-46F2-9D21-F4C62FEFDC69}"/>
                </a:ext>
              </a:extLst>
            </p:cNvPr>
            <p:cNvCxnSpPr>
              <a:cxnSpLocks/>
            </p:cNvCxnSpPr>
            <p:nvPr/>
          </p:nvCxnSpPr>
          <p:spPr>
            <a:xfrm>
              <a:off x="3078850" y="1668859"/>
              <a:ext cx="3789660" cy="50028"/>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26357EB2-7438-48A3-B427-C654B01A370B}"/>
              </a:ext>
            </a:extLst>
          </p:cNvPr>
          <p:cNvSpPr txBox="1"/>
          <p:nvPr/>
        </p:nvSpPr>
        <p:spPr>
          <a:xfrm>
            <a:off x="864773" y="6809842"/>
            <a:ext cx="13392991" cy="307777"/>
          </a:xfrm>
          <a:prstGeom prst="rect">
            <a:avLst/>
          </a:prstGeom>
          <a:noFill/>
        </p:spPr>
        <p:txBody>
          <a:bodyPr wrap="square" rtlCol="0">
            <a:spAutoFit/>
          </a:bodyPr>
          <a:lstStyle/>
          <a:p>
            <a:r>
              <a:rPr lang="en-US" sz="1400" dirty="0"/>
              <a:t>Dalton S, Villagran M. Minimizing and addressing implicit bias in the workplace: be proactive, part one. </a:t>
            </a:r>
            <a:r>
              <a:rPr lang="en-US" sz="1400" i="1" dirty="0"/>
              <a:t>College &amp; Research Libraries News</a:t>
            </a:r>
            <a:r>
              <a:rPr lang="en-US" sz="1400" dirty="0"/>
              <a:t>. 2018;79(9):478.</a:t>
            </a:r>
          </a:p>
        </p:txBody>
      </p:sp>
      <p:sp>
        <p:nvSpPr>
          <p:cNvPr id="2" name="Slide Number Placeholder 1">
            <a:extLst>
              <a:ext uri="{FF2B5EF4-FFF2-40B4-BE49-F238E27FC236}">
                <a16:creationId xmlns:a16="http://schemas.microsoft.com/office/drawing/2014/main" id="{EFA57474-7B0B-4722-8BF2-144FB0A3D958}"/>
              </a:ext>
            </a:extLst>
          </p:cNvPr>
          <p:cNvSpPr>
            <a:spLocks noGrp="1"/>
          </p:cNvSpPr>
          <p:nvPr>
            <p:ph type="sldNum" sz="quarter" idx="10"/>
          </p:nvPr>
        </p:nvSpPr>
        <p:spPr/>
        <p:txBody>
          <a:bodyPr/>
          <a:lstStyle/>
          <a:p>
            <a:fld id="{B2B613A9-0196-4103-A730-64D9B0C7CDAE}" type="slidenum">
              <a:rPr lang="en-US" smtClean="0"/>
              <a:pPr/>
              <a:t>2</a:t>
            </a:fld>
            <a:endParaRPr lang="en-US" dirty="0"/>
          </a:p>
        </p:txBody>
      </p:sp>
      <p:sp>
        <p:nvSpPr>
          <p:cNvPr id="18" name="TextBox 17">
            <a:extLst>
              <a:ext uri="{FF2B5EF4-FFF2-40B4-BE49-F238E27FC236}">
                <a16:creationId xmlns:a16="http://schemas.microsoft.com/office/drawing/2014/main" id="{69DC6815-E1D0-401C-93E3-EFCBBCA5047F}"/>
              </a:ext>
            </a:extLst>
          </p:cNvPr>
          <p:cNvSpPr txBox="1"/>
          <p:nvPr/>
        </p:nvSpPr>
        <p:spPr>
          <a:xfrm>
            <a:off x="2853436" y="5859599"/>
            <a:ext cx="5794793" cy="276999"/>
          </a:xfrm>
          <a:prstGeom prst="rect">
            <a:avLst/>
          </a:prstGeom>
          <a:noFill/>
        </p:spPr>
        <p:txBody>
          <a:bodyPr wrap="square" rtlCol="0">
            <a:spAutoFit/>
          </a:bodyPr>
          <a:lstStyle/>
          <a:p>
            <a:pPr algn="r"/>
            <a:r>
              <a:rPr lang="en-US" sz="1200" i="1" dirty="0"/>
              <a:t>Christos Georghiou © 123RF.com</a:t>
            </a:r>
            <a:endParaRPr lang="en-US" sz="1200" dirty="0"/>
          </a:p>
        </p:txBody>
      </p:sp>
    </p:spTree>
    <p:extLst>
      <p:ext uri="{BB962C8B-B14F-4D97-AF65-F5344CB8AC3E}">
        <p14:creationId xmlns:p14="http://schemas.microsoft.com/office/powerpoint/2010/main" val="1982104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Image result for implicit bias healthcare conceptual model">
            <a:extLst>
              <a:ext uri="{FF2B5EF4-FFF2-40B4-BE49-F238E27FC236}">
                <a16:creationId xmlns:a16="http://schemas.microsoft.com/office/drawing/2014/main" id="{9A71B964-5EBF-4982-9D16-17877502AC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63057"/>
            <a:ext cx="5486400" cy="642366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2E7CADE-07E3-4381-81F0-13F985B5FB13}"/>
              </a:ext>
            </a:extLst>
          </p:cNvPr>
          <p:cNvSpPr txBox="1"/>
          <p:nvPr/>
        </p:nvSpPr>
        <p:spPr>
          <a:xfrm>
            <a:off x="864773" y="6684339"/>
            <a:ext cx="13392991" cy="523220"/>
          </a:xfrm>
          <a:prstGeom prst="rect">
            <a:avLst/>
          </a:prstGeom>
          <a:noFill/>
        </p:spPr>
        <p:txBody>
          <a:bodyPr wrap="square" rtlCol="0">
            <a:spAutoFit/>
          </a:bodyPr>
          <a:lstStyle/>
          <a:p>
            <a:r>
              <a:rPr lang="en-US" sz="1400" dirty="0"/>
              <a:t>Reprinted with permission from Peek ME, Lopez FY, Williams HS, et al. Development of a conceptual framework for understanding shared decision making among African-American LGBT patients and their clinicians. </a:t>
            </a:r>
            <a:r>
              <a:rPr lang="en-US" sz="1400" i="1" dirty="0"/>
              <a:t>J Gen Intern Med</a:t>
            </a:r>
            <a:r>
              <a:rPr lang="en-US" sz="1400" dirty="0"/>
              <a:t>. 2016;31(6):677-687.</a:t>
            </a:r>
          </a:p>
        </p:txBody>
      </p:sp>
      <p:sp>
        <p:nvSpPr>
          <p:cNvPr id="2" name="Slide Number Placeholder 1">
            <a:extLst>
              <a:ext uri="{FF2B5EF4-FFF2-40B4-BE49-F238E27FC236}">
                <a16:creationId xmlns:a16="http://schemas.microsoft.com/office/drawing/2014/main" id="{69563376-8809-401B-9874-B5659548B9E8}"/>
              </a:ext>
            </a:extLst>
          </p:cNvPr>
          <p:cNvSpPr>
            <a:spLocks noGrp="1"/>
          </p:cNvSpPr>
          <p:nvPr>
            <p:ph type="sldNum" sz="quarter" idx="10"/>
          </p:nvPr>
        </p:nvSpPr>
        <p:spPr/>
        <p:txBody>
          <a:bodyPr/>
          <a:lstStyle/>
          <a:p>
            <a:fld id="{B2B613A9-0196-4103-A730-64D9B0C7CDAE}" type="slidenum">
              <a:rPr lang="en-US" smtClean="0"/>
              <a:pPr/>
              <a:t>3</a:t>
            </a:fld>
            <a:endParaRPr lang="en-US" dirty="0"/>
          </a:p>
        </p:txBody>
      </p:sp>
    </p:spTree>
    <p:extLst>
      <p:ext uri="{BB962C8B-B14F-4D97-AF65-F5344CB8AC3E}">
        <p14:creationId xmlns:p14="http://schemas.microsoft.com/office/powerpoint/2010/main" val="3171377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F64C0-5A8B-4120-8F05-2C3F107135AD}"/>
              </a:ext>
            </a:extLst>
          </p:cNvPr>
          <p:cNvSpPr>
            <a:spLocks noGrp="1"/>
          </p:cNvSpPr>
          <p:nvPr>
            <p:ph type="title"/>
          </p:nvPr>
        </p:nvSpPr>
        <p:spPr/>
        <p:txBody>
          <a:bodyPr/>
          <a:lstStyle/>
          <a:p>
            <a:r>
              <a:rPr lang="en-US" dirty="0"/>
              <a:t>Implicit Bias in Health Care</a:t>
            </a:r>
            <a:br>
              <a:rPr lang="en-US" u="sng" dirty="0"/>
            </a:br>
            <a:endParaRPr lang="en-US" dirty="0"/>
          </a:p>
        </p:txBody>
      </p:sp>
      <p:sp>
        <p:nvSpPr>
          <p:cNvPr id="3" name="Content Placeholder 2">
            <a:extLst>
              <a:ext uri="{FF2B5EF4-FFF2-40B4-BE49-F238E27FC236}">
                <a16:creationId xmlns:a16="http://schemas.microsoft.com/office/drawing/2014/main" id="{2A4A10DA-1832-46DD-9F88-BC17E1E9E93E}"/>
              </a:ext>
            </a:extLst>
          </p:cNvPr>
          <p:cNvSpPr>
            <a:spLocks noGrp="1"/>
          </p:cNvSpPr>
          <p:nvPr>
            <p:ph idx="1"/>
          </p:nvPr>
        </p:nvSpPr>
        <p:spPr/>
        <p:txBody>
          <a:bodyPr/>
          <a:lstStyle/>
          <a:p>
            <a:pPr marL="363199" indent="-363199"/>
            <a:r>
              <a:rPr lang="en-US" dirty="0"/>
              <a:t>Fewer prescriptions for pain medication (Hoffman, 2016)</a:t>
            </a:r>
          </a:p>
          <a:p>
            <a:pPr marL="363199" indent="-363199"/>
            <a:endParaRPr lang="en-US" dirty="0"/>
          </a:p>
          <a:p>
            <a:pPr marL="363199" indent="-363199"/>
            <a:r>
              <a:rPr lang="en-US" dirty="0"/>
              <a:t>Fewer bypass surgeries (Daugherty, 2017)</a:t>
            </a:r>
          </a:p>
          <a:p>
            <a:endParaRPr lang="en-US" dirty="0"/>
          </a:p>
          <a:p>
            <a:pPr marL="363199" indent="-363199"/>
            <a:r>
              <a:rPr lang="en-US" dirty="0"/>
              <a:t>Lower quality prenatal care (Kogan, 1994)</a:t>
            </a:r>
          </a:p>
        </p:txBody>
      </p:sp>
      <p:sp>
        <p:nvSpPr>
          <p:cNvPr id="4" name="Slide Number Placeholder 3">
            <a:extLst>
              <a:ext uri="{FF2B5EF4-FFF2-40B4-BE49-F238E27FC236}">
                <a16:creationId xmlns:a16="http://schemas.microsoft.com/office/drawing/2014/main" id="{EFFB110C-5908-4C1D-921D-50A663CE7804}"/>
              </a:ext>
            </a:extLst>
          </p:cNvPr>
          <p:cNvSpPr>
            <a:spLocks noGrp="1"/>
          </p:cNvSpPr>
          <p:nvPr>
            <p:ph type="sldNum" sz="quarter" idx="10"/>
          </p:nvPr>
        </p:nvSpPr>
        <p:spPr/>
        <p:txBody>
          <a:bodyPr/>
          <a:lstStyle/>
          <a:p>
            <a:fld id="{B2B613A9-0196-4103-A730-64D9B0C7CDAE}" type="slidenum">
              <a:rPr lang="en-US" smtClean="0"/>
              <a:pPr/>
              <a:t>4</a:t>
            </a:fld>
            <a:endParaRPr lang="en-US" dirty="0"/>
          </a:p>
        </p:txBody>
      </p:sp>
    </p:spTree>
    <p:extLst>
      <p:ext uri="{BB962C8B-B14F-4D97-AF65-F5344CB8AC3E}">
        <p14:creationId xmlns:p14="http://schemas.microsoft.com/office/powerpoint/2010/main" val="2561648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951EC-9B5E-4415-BA25-9B4889323CB6}"/>
              </a:ext>
            </a:extLst>
          </p:cNvPr>
          <p:cNvSpPr>
            <a:spLocks noGrp="1"/>
          </p:cNvSpPr>
          <p:nvPr>
            <p:ph type="title"/>
          </p:nvPr>
        </p:nvSpPr>
        <p:spPr/>
        <p:txBody>
          <a:bodyPr/>
          <a:lstStyle/>
          <a:p>
            <a:r>
              <a:rPr lang="en-US" dirty="0"/>
              <a:t>Implicit Bias and Maternal Health Outcomes</a:t>
            </a:r>
          </a:p>
        </p:txBody>
      </p:sp>
      <p:sp>
        <p:nvSpPr>
          <p:cNvPr id="3" name="Content Placeholder 2">
            <a:extLst>
              <a:ext uri="{FF2B5EF4-FFF2-40B4-BE49-F238E27FC236}">
                <a16:creationId xmlns:a16="http://schemas.microsoft.com/office/drawing/2014/main" id="{F5E6842D-E973-4702-ACE1-FFFEE22D96F3}"/>
              </a:ext>
            </a:extLst>
          </p:cNvPr>
          <p:cNvSpPr>
            <a:spLocks noGrp="1"/>
          </p:cNvSpPr>
          <p:nvPr>
            <p:ph idx="1"/>
          </p:nvPr>
        </p:nvSpPr>
        <p:spPr/>
        <p:txBody>
          <a:bodyPr/>
          <a:lstStyle/>
          <a:p>
            <a:pPr marL="0" indent="0">
              <a:buNone/>
            </a:pPr>
            <a:r>
              <a:rPr lang="en-US" dirty="0"/>
              <a:t>The implicit biases of health care professionals toward women of color, particularly African-American women, have been indicated as a contributing factor to racial/ethnic disparities in:</a:t>
            </a:r>
          </a:p>
          <a:p>
            <a:pPr marL="0" indent="0">
              <a:buNone/>
            </a:pPr>
            <a:endParaRPr lang="en-US" dirty="0"/>
          </a:p>
          <a:p>
            <a:r>
              <a:rPr lang="en-US" dirty="0"/>
              <a:t>Adverse maternal and child health outcomes</a:t>
            </a:r>
          </a:p>
          <a:p>
            <a:r>
              <a:rPr lang="en-US" dirty="0"/>
              <a:t>Rates of contraception use</a:t>
            </a:r>
          </a:p>
          <a:p>
            <a:r>
              <a:rPr lang="en-US" dirty="0"/>
              <a:t>Access to and quality of prenatal care</a:t>
            </a:r>
          </a:p>
          <a:p>
            <a:r>
              <a:rPr lang="en-US" dirty="0"/>
              <a:t>Clinical decision-making in the intrapartum and postpartum periods</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5D789294-00DD-46FF-BB5F-3EB41A48454E}"/>
              </a:ext>
            </a:extLst>
          </p:cNvPr>
          <p:cNvSpPr>
            <a:spLocks noGrp="1"/>
          </p:cNvSpPr>
          <p:nvPr>
            <p:ph type="sldNum" sz="quarter" idx="10"/>
          </p:nvPr>
        </p:nvSpPr>
        <p:spPr/>
        <p:txBody>
          <a:bodyPr/>
          <a:lstStyle/>
          <a:p>
            <a:fld id="{B2B613A9-0196-4103-A730-64D9B0C7CDAE}" type="slidenum">
              <a:rPr lang="en-US" smtClean="0"/>
              <a:pPr/>
              <a:t>5</a:t>
            </a:fld>
            <a:endParaRPr lang="en-US" dirty="0"/>
          </a:p>
        </p:txBody>
      </p:sp>
    </p:spTree>
    <p:extLst>
      <p:ext uri="{BB962C8B-B14F-4D97-AF65-F5344CB8AC3E}">
        <p14:creationId xmlns:p14="http://schemas.microsoft.com/office/powerpoint/2010/main" val="2208025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4D4AB989-BDD2-47B6-94E8-50F434067DFE}"/>
              </a:ext>
            </a:extLst>
          </p:cNvPr>
          <p:cNvSpPr>
            <a:spLocks noGrp="1"/>
          </p:cNvSpPr>
          <p:nvPr>
            <p:ph idx="1"/>
          </p:nvPr>
        </p:nvSpPr>
        <p:spPr>
          <a:xfrm>
            <a:off x="5453836" y="3479609"/>
            <a:ext cx="5248800" cy="2790068"/>
          </a:xfrm>
        </p:spPr>
        <p:txBody>
          <a:bodyPr/>
          <a:lstStyle/>
          <a:p>
            <a:r>
              <a:rPr lang="en-US" dirty="0"/>
              <a:t>425</a:t>
            </a:r>
          </a:p>
          <a:p>
            <a:r>
              <a:rPr lang="en-US" dirty="0"/>
              <a:t>1,250</a:t>
            </a:r>
          </a:p>
          <a:p>
            <a:r>
              <a:rPr lang="en-US" dirty="0"/>
              <a:t>700</a:t>
            </a:r>
          </a:p>
          <a:p>
            <a:r>
              <a:rPr lang="en-US" dirty="0"/>
              <a:t>1,600</a:t>
            </a:r>
          </a:p>
        </p:txBody>
      </p:sp>
      <p:sp>
        <p:nvSpPr>
          <p:cNvPr id="7" name="Title 6">
            <a:extLst>
              <a:ext uri="{FF2B5EF4-FFF2-40B4-BE49-F238E27FC236}">
                <a16:creationId xmlns:a16="http://schemas.microsoft.com/office/drawing/2014/main" id="{D525E420-8F8A-487F-A20B-608B9C207314}"/>
              </a:ext>
            </a:extLst>
          </p:cNvPr>
          <p:cNvSpPr>
            <a:spLocks noGrp="1"/>
          </p:cNvSpPr>
          <p:nvPr>
            <p:ph type="title"/>
          </p:nvPr>
        </p:nvSpPr>
        <p:spPr>
          <a:xfrm>
            <a:off x="777927" y="1272565"/>
            <a:ext cx="12023673" cy="1371600"/>
          </a:xfrm>
        </p:spPr>
        <p:txBody>
          <a:bodyPr>
            <a:normAutofit fontScale="90000"/>
          </a:bodyPr>
          <a:lstStyle/>
          <a:p>
            <a:r>
              <a:rPr lang="en-US" dirty="0"/>
              <a:t>How many women die from pregnancy-related complications in the United States each year?</a:t>
            </a:r>
            <a:br>
              <a:rPr lang="en-US" dirty="0"/>
            </a:br>
            <a:endParaRPr lang="en-US" dirty="0"/>
          </a:p>
        </p:txBody>
      </p:sp>
      <p:sp>
        <p:nvSpPr>
          <p:cNvPr id="4" name="Slide Number Placeholder 1">
            <a:extLst>
              <a:ext uri="{FF2B5EF4-FFF2-40B4-BE49-F238E27FC236}">
                <a16:creationId xmlns:a16="http://schemas.microsoft.com/office/drawing/2014/main" id="{04E10D8B-4BEB-44DD-A0CB-A7563E314FBC}"/>
              </a:ext>
            </a:extLst>
          </p:cNvPr>
          <p:cNvSpPr txBox="1">
            <a:spLocks/>
          </p:cNvSpPr>
          <p:nvPr/>
        </p:nvSpPr>
        <p:spPr>
          <a:xfrm>
            <a:off x="1005840" y="7574282"/>
            <a:ext cx="573725" cy="438150"/>
          </a:xfrm>
          <a:prstGeom prst="rect">
            <a:avLst/>
          </a:prstGeom>
        </p:spPr>
        <p:txBody>
          <a:bodyPr vert="horz" lIns="91440" tIns="45720" rIns="91440" bIns="45720" rtlCol="0">
            <a:normAutofit/>
          </a:bodyPr>
          <a:lstStyle>
            <a:lvl1pPr marL="0" marR="0" indent="0" algn="l" defTabSz="740664" rtl="0" eaLnBrk="1" fontAlgn="auto" latinLnBrk="0" hangingPunct="1">
              <a:lnSpc>
                <a:spcPct val="90000"/>
              </a:lnSpc>
              <a:spcBef>
                <a:spcPts val="811"/>
              </a:spcBef>
              <a:spcAft>
                <a:spcPts val="0"/>
              </a:spcAft>
              <a:buClrTx/>
              <a:buSzTx/>
              <a:buFont typeface="+mj-lt"/>
              <a:buNone/>
              <a:tabLst/>
              <a:defRPr sz="2542" kern="1200">
                <a:solidFill>
                  <a:schemeClr val="tx1"/>
                </a:solidFill>
                <a:latin typeface="+mn-lt"/>
                <a:ea typeface="+mn-ea"/>
                <a:cs typeface="+mn-cs"/>
              </a:defRPr>
            </a:lvl1pPr>
            <a:lvl2pPr marL="370333" marR="0" indent="0" algn="l" defTabSz="740664" rtl="0" eaLnBrk="1" fontAlgn="auto" latinLnBrk="0" hangingPunct="1">
              <a:lnSpc>
                <a:spcPct val="100000"/>
              </a:lnSpc>
              <a:spcBef>
                <a:spcPts val="0"/>
              </a:spcBef>
              <a:spcAft>
                <a:spcPts val="0"/>
              </a:spcAft>
              <a:buClrTx/>
              <a:buSzTx/>
              <a:buFont typeface="Arial" panose="020B0604020202020204" pitchFamily="34" charset="0"/>
              <a:buNone/>
              <a:tabLst/>
              <a:defRPr sz="2542" kern="1200">
                <a:solidFill>
                  <a:schemeClr val="tx1"/>
                </a:solidFill>
                <a:latin typeface="+mn-lt"/>
                <a:ea typeface="+mn-ea"/>
                <a:cs typeface="+mn-cs"/>
              </a:defRPr>
            </a:lvl2pPr>
            <a:lvl3pPr marL="1234440" indent="-246888" algn="l" defTabSz="987552" rtl="0" eaLnBrk="1" latinLnBrk="0" hangingPunct="1">
              <a:lnSpc>
                <a:spcPct val="90000"/>
              </a:lnSpc>
              <a:spcBef>
                <a:spcPts val="541"/>
              </a:spcBef>
              <a:buFont typeface="Arial" panose="020B0604020202020204" pitchFamily="34" charset="0"/>
              <a:buChar char="•"/>
              <a:defRPr sz="2225" kern="1200">
                <a:solidFill>
                  <a:schemeClr val="tx1"/>
                </a:solidFill>
                <a:latin typeface="+mn-lt"/>
                <a:ea typeface="+mn-ea"/>
                <a:cs typeface="+mn-cs"/>
              </a:defRPr>
            </a:lvl3pPr>
            <a:lvl4pPr marL="1728216" indent="-246888" algn="l" defTabSz="987552" rtl="0" eaLnBrk="1" latinLnBrk="0" hangingPunct="1">
              <a:lnSpc>
                <a:spcPct val="90000"/>
              </a:lnSpc>
              <a:spcBef>
                <a:spcPts val="541"/>
              </a:spcBef>
              <a:buFont typeface="Arial" panose="020B0604020202020204" pitchFamily="34" charset="0"/>
              <a:buChar char="•"/>
              <a:defRPr sz="1907" kern="1200">
                <a:solidFill>
                  <a:schemeClr val="tx1"/>
                </a:solidFill>
                <a:latin typeface="+mn-lt"/>
                <a:ea typeface="+mn-ea"/>
                <a:cs typeface="+mn-cs"/>
              </a:defRPr>
            </a:lvl4pPr>
            <a:lvl5pPr marL="2221992" indent="-246888" algn="l" defTabSz="987552" rtl="0" eaLnBrk="1" latinLnBrk="0" hangingPunct="1">
              <a:lnSpc>
                <a:spcPct val="90000"/>
              </a:lnSpc>
              <a:spcBef>
                <a:spcPts val="541"/>
              </a:spcBef>
              <a:buFont typeface="Arial" panose="020B0604020202020204" pitchFamily="34" charset="0"/>
              <a:buChar char="•"/>
              <a:defRPr sz="1589" kern="1200">
                <a:solidFill>
                  <a:schemeClr val="tx1"/>
                </a:solidFill>
                <a:latin typeface="+mn-lt"/>
                <a:ea typeface="+mn-ea"/>
                <a:cs typeface="+mn-cs"/>
              </a:defRPr>
            </a:lvl5pPr>
            <a:lvl6pPr marL="2715768"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6pPr>
            <a:lvl7pPr marL="3209544"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7pPr>
            <a:lvl8pPr marL="3703320"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8pPr>
            <a:lvl9pPr marL="419709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9pPr>
          </a:lstStyle>
          <a:p>
            <a:fld id="{B2B613A9-0196-4103-A730-64D9B0C7CDAE}" type="slidenum">
              <a:rPr lang="en-US" sz="1600" smtClean="0">
                <a:solidFill>
                  <a:schemeClr val="bg1"/>
                </a:solidFill>
              </a:rPr>
              <a:pPr/>
              <a:t>6</a:t>
            </a:fld>
            <a:endParaRPr lang="en-US" sz="1600" dirty="0">
              <a:solidFill>
                <a:schemeClr val="bg1"/>
              </a:solidFill>
            </a:endParaRPr>
          </a:p>
        </p:txBody>
      </p:sp>
    </p:spTree>
    <p:extLst>
      <p:ext uri="{BB962C8B-B14F-4D97-AF65-F5344CB8AC3E}">
        <p14:creationId xmlns:p14="http://schemas.microsoft.com/office/powerpoint/2010/main" val="1053060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nodeType="clickEffect">
                                  <p:stCondLst>
                                    <p:cond delay="0"/>
                                  </p:stCondLst>
                                  <p:childTnLst>
                                    <p:animScale>
                                      <p:cBhvr>
                                        <p:cTn id="22" dur="2000" fill="hold"/>
                                        <p:tgtEl>
                                          <p:spTgt spid="8">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CAF699-9FF7-4B89-97EE-FBAF27D8CA95}"/>
              </a:ext>
            </a:extLst>
          </p:cNvPr>
          <p:cNvSpPr>
            <a:spLocks noGrp="1"/>
          </p:cNvSpPr>
          <p:nvPr>
            <p:ph idx="1"/>
          </p:nvPr>
        </p:nvSpPr>
        <p:spPr>
          <a:xfrm>
            <a:off x="6870953" y="1840476"/>
            <a:ext cx="6713849" cy="3931920"/>
          </a:xfrm>
          <a:solidFill>
            <a:schemeClr val="tx1"/>
          </a:solidFill>
        </p:spPr>
        <p:txBody>
          <a:bodyPr anchor="ctr"/>
          <a:lstStyle/>
          <a:p>
            <a:pPr marL="0" indent="0" algn="ctr">
              <a:buNone/>
            </a:pPr>
            <a:r>
              <a:rPr lang="en-US" sz="2800" dirty="0">
                <a:solidFill>
                  <a:schemeClr val="bg1"/>
                </a:solidFill>
              </a:rPr>
              <a:t>The United States is “the most dangerous place to give birth in the developed world,” according to a </a:t>
            </a:r>
            <a:r>
              <a:rPr lang="en-US" sz="2800" i="1" dirty="0">
                <a:solidFill>
                  <a:schemeClr val="bg1"/>
                </a:solidFill>
              </a:rPr>
              <a:t>USA Today </a:t>
            </a:r>
            <a:r>
              <a:rPr lang="en-US" sz="2800" dirty="0">
                <a:solidFill>
                  <a:schemeClr val="bg1"/>
                </a:solidFill>
              </a:rPr>
              <a:t>investigation. </a:t>
            </a:r>
          </a:p>
        </p:txBody>
      </p:sp>
      <p:sp>
        <p:nvSpPr>
          <p:cNvPr id="4" name="Slide Number Placeholder 3">
            <a:extLst>
              <a:ext uri="{FF2B5EF4-FFF2-40B4-BE49-F238E27FC236}">
                <a16:creationId xmlns:a16="http://schemas.microsoft.com/office/drawing/2014/main" id="{5E6BC997-5143-4367-B86E-9194D33F684C}"/>
              </a:ext>
            </a:extLst>
          </p:cNvPr>
          <p:cNvSpPr>
            <a:spLocks noGrp="1"/>
          </p:cNvSpPr>
          <p:nvPr>
            <p:ph type="sldNum" sz="quarter" idx="10"/>
          </p:nvPr>
        </p:nvSpPr>
        <p:spPr>
          <a:xfrm>
            <a:off x="1005840" y="7574282"/>
            <a:ext cx="573725" cy="438150"/>
          </a:xfrm>
        </p:spPr>
        <p:txBody>
          <a:bodyPr/>
          <a:lstStyle/>
          <a:p>
            <a:fld id="{B2B613A9-0196-4103-A730-64D9B0C7CDAE}" type="slidenum">
              <a:rPr lang="en-US" smtClean="0"/>
              <a:pPr/>
              <a:t>7</a:t>
            </a:fld>
            <a:endParaRPr lang="en-US" dirty="0"/>
          </a:p>
        </p:txBody>
      </p:sp>
      <p:pic>
        <p:nvPicPr>
          <p:cNvPr id="6" name="Picture 5">
            <a:extLst>
              <a:ext uri="{FF2B5EF4-FFF2-40B4-BE49-F238E27FC236}">
                <a16:creationId xmlns:a16="http://schemas.microsoft.com/office/drawing/2014/main" id="{1FDCFF6C-FA80-468C-B3E8-6915B77003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840" y="1851397"/>
            <a:ext cx="5865113" cy="3910075"/>
          </a:xfrm>
          <a:prstGeom prst="rect">
            <a:avLst/>
          </a:prstGeom>
        </p:spPr>
      </p:pic>
      <p:sp>
        <p:nvSpPr>
          <p:cNvPr id="8" name="TextBox 7">
            <a:extLst>
              <a:ext uri="{FF2B5EF4-FFF2-40B4-BE49-F238E27FC236}">
                <a16:creationId xmlns:a16="http://schemas.microsoft.com/office/drawing/2014/main" id="{0734EDE9-F3F6-4A58-8BAD-867DD233F051}"/>
              </a:ext>
            </a:extLst>
          </p:cNvPr>
          <p:cNvSpPr txBox="1"/>
          <p:nvPr/>
        </p:nvSpPr>
        <p:spPr>
          <a:xfrm>
            <a:off x="7754315" y="5504398"/>
            <a:ext cx="5794793" cy="276999"/>
          </a:xfrm>
          <a:prstGeom prst="rect">
            <a:avLst/>
          </a:prstGeom>
          <a:noFill/>
        </p:spPr>
        <p:txBody>
          <a:bodyPr wrap="square" rtlCol="0">
            <a:spAutoFit/>
          </a:bodyPr>
          <a:lstStyle/>
          <a:p>
            <a:pPr algn="r"/>
            <a:r>
              <a:rPr lang="en-US" sz="1200" i="1" dirty="0">
                <a:solidFill>
                  <a:schemeClr val="bg1"/>
                </a:solidFill>
              </a:rPr>
              <a:t>https://www.usatoday.com/series/deadlydeliveries/</a:t>
            </a:r>
            <a:endParaRPr lang="en-US" sz="1200" dirty="0"/>
          </a:p>
        </p:txBody>
      </p:sp>
      <p:sp>
        <p:nvSpPr>
          <p:cNvPr id="7" name="TextBox 6">
            <a:extLst>
              <a:ext uri="{FF2B5EF4-FFF2-40B4-BE49-F238E27FC236}">
                <a16:creationId xmlns:a16="http://schemas.microsoft.com/office/drawing/2014/main" id="{9A91D9F7-57F2-419D-8055-9A354CA81941}"/>
              </a:ext>
            </a:extLst>
          </p:cNvPr>
          <p:cNvSpPr txBox="1"/>
          <p:nvPr/>
        </p:nvSpPr>
        <p:spPr>
          <a:xfrm>
            <a:off x="1076160" y="5513400"/>
            <a:ext cx="5794793" cy="276999"/>
          </a:xfrm>
          <a:prstGeom prst="rect">
            <a:avLst/>
          </a:prstGeom>
          <a:noFill/>
        </p:spPr>
        <p:txBody>
          <a:bodyPr wrap="square" rtlCol="0">
            <a:spAutoFit/>
          </a:bodyPr>
          <a:lstStyle/>
          <a:p>
            <a:pPr algn="r"/>
            <a:r>
              <a:rPr lang="en-US" sz="1200" i="1" dirty="0"/>
              <a:t>dolgachov © 123RF.com</a:t>
            </a:r>
            <a:endParaRPr lang="en-US" sz="1200" dirty="0"/>
          </a:p>
        </p:txBody>
      </p:sp>
    </p:spTree>
    <p:extLst>
      <p:ext uri="{BB962C8B-B14F-4D97-AF65-F5344CB8AC3E}">
        <p14:creationId xmlns:p14="http://schemas.microsoft.com/office/powerpoint/2010/main" val="2353823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8FEE5-2B32-4599-AE5B-5CEE02B88589}"/>
              </a:ext>
            </a:extLst>
          </p:cNvPr>
          <p:cNvSpPr>
            <a:spLocks noGrp="1"/>
          </p:cNvSpPr>
          <p:nvPr>
            <p:ph type="title"/>
          </p:nvPr>
        </p:nvSpPr>
        <p:spPr/>
        <p:txBody>
          <a:bodyPr/>
          <a:lstStyle/>
          <a:p>
            <a:r>
              <a:rPr lang="en-US" dirty="0"/>
              <a:t>Maternal Deaths Per 100,000 Live Births</a:t>
            </a:r>
          </a:p>
        </p:txBody>
      </p:sp>
      <p:sp>
        <p:nvSpPr>
          <p:cNvPr id="4" name="Slide Number Placeholder 3">
            <a:extLst>
              <a:ext uri="{FF2B5EF4-FFF2-40B4-BE49-F238E27FC236}">
                <a16:creationId xmlns:a16="http://schemas.microsoft.com/office/drawing/2014/main" id="{52272DC8-9CF7-4690-8B78-B40F6307330C}"/>
              </a:ext>
            </a:extLst>
          </p:cNvPr>
          <p:cNvSpPr>
            <a:spLocks noGrp="1"/>
          </p:cNvSpPr>
          <p:nvPr>
            <p:ph type="sldNum" sz="quarter" idx="10"/>
          </p:nvPr>
        </p:nvSpPr>
        <p:spPr/>
        <p:txBody>
          <a:bodyPr/>
          <a:lstStyle/>
          <a:p>
            <a:fld id="{B2B613A9-0196-4103-A730-64D9B0C7CDAE}" type="slidenum">
              <a:rPr lang="en-US" smtClean="0"/>
              <a:pPr/>
              <a:t>8</a:t>
            </a:fld>
            <a:endParaRPr lang="en-US" dirty="0"/>
          </a:p>
        </p:txBody>
      </p:sp>
      <p:graphicFrame>
        <p:nvGraphicFramePr>
          <p:cNvPr id="7" name="Content Placeholder 6">
            <a:extLst>
              <a:ext uri="{FF2B5EF4-FFF2-40B4-BE49-F238E27FC236}">
                <a16:creationId xmlns:a16="http://schemas.microsoft.com/office/drawing/2014/main" id="{59A6C8AD-3E25-4DCD-AE94-6D41D181F078}"/>
              </a:ext>
            </a:extLst>
          </p:cNvPr>
          <p:cNvGraphicFramePr>
            <a:graphicFrameLocks noGrp="1" noChangeAspect="1"/>
          </p:cNvGraphicFramePr>
          <p:nvPr>
            <p:ph idx="1"/>
            <p:extLst>
              <p:ext uri="{D42A27DB-BD31-4B8C-83A1-F6EECF244321}">
                <p14:modId xmlns:p14="http://schemas.microsoft.com/office/powerpoint/2010/main" val="4172546147"/>
              </p:ext>
            </p:extLst>
          </p:nvPr>
        </p:nvGraphicFramePr>
        <p:xfrm>
          <a:off x="1006476" y="1428751"/>
          <a:ext cx="11355705" cy="503491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05660B39-0D6A-4EAF-BA5F-A67A2792119A}"/>
              </a:ext>
            </a:extLst>
          </p:cNvPr>
          <p:cNvSpPr txBox="1"/>
          <p:nvPr/>
        </p:nvSpPr>
        <p:spPr>
          <a:xfrm>
            <a:off x="3143250" y="3560802"/>
            <a:ext cx="1071102" cy="553998"/>
          </a:xfrm>
          <a:prstGeom prst="rect">
            <a:avLst/>
          </a:prstGeom>
          <a:noFill/>
          <a:ln>
            <a:solidFill>
              <a:srgbClr val="FF0000"/>
            </a:solidFill>
          </a:ln>
        </p:spPr>
        <p:txBody>
          <a:bodyPr wrap="square" rtlCol="0" anchor="ctr">
            <a:spAutoFit/>
          </a:bodyPr>
          <a:lstStyle/>
          <a:p>
            <a:pPr algn="ctr"/>
            <a:r>
              <a:rPr lang="en-US" sz="3000" b="1" dirty="0">
                <a:latin typeface="Calibri" panose="020F0502020204030204" pitchFamily="34" charset="0"/>
                <a:cs typeface="Calibri" panose="020F0502020204030204" pitchFamily="34" charset="0"/>
              </a:rPr>
              <a:t>16.9</a:t>
            </a:r>
          </a:p>
        </p:txBody>
      </p:sp>
      <p:sp>
        <p:nvSpPr>
          <p:cNvPr id="9" name="TextBox 8">
            <a:extLst>
              <a:ext uri="{FF2B5EF4-FFF2-40B4-BE49-F238E27FC236}">
                <a16:creationId xmlns:a16="http://schemas.microsoft.com/office/drawing/2014/main" id="{13F22872-CF3A-4E16-A6BD-4A171DFB2CA4}"/>
              </a:ext>
            </a:extLst>
          </p:cNvPr>
          <p:cNvSpPr txBox="1"/>
          <p:nvPr/>
        </p:nvSpPr>
        <p:spPr>
          <a:xfrm>
            <a:off x="864773" y="6684339"/>
            <a:ext cx="13392991" cy="523220"/>
          </a:xfrm>
          <a:prstGeom prst="rect">
            <a:avLst/>
          </a:prstGeom>
          <a:noFill/>
        </p:spPr>
        <p:txBody>
          <a:bodyPr wrap="square" rtlCol="0">
            <a:spAutoFit/>
          </a:bodyPr>
          <a:lstStyle/>
          <a:p>
            <a:r>
              <a:rPr lang="en-US" sz="1400" dirty="0"/>
              <a:t>Information from GBD 2015 Maternal Mortality Collaborators. Global, regional, and national levels of maternal mortality, 1990-2015: a systematic analysis for the Global Burden of Disease Study 2015. </a:t>
            </a:r>
            <a:r>
              <a:rPr lang="en-US" sz="1400" i="1" dirty="0"/>
              <a:t>Lancet.</a:t>
            </a:r>
            <a:r>
              <a:rPr lang="en-US" sz="1400" dirty="0"/>
              <a:t> 2016;388(10053):1775-1812.</a:t>
            </a:r>
          </a:p>
        </p:txBody>
      </p:sp>
    </p:spTree>
    <p:extLst>
      <p:ext uri="{BB962C8B-B14F-4D97-AF65-F5344CB8AC3E}">
        <p14:creationId xmlns:p14="http://schemas.microsoft.com/office/powerpoint/2010/main" val="410063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56A17-9EF4-41C7-8BC3-0DA0700384E6}"/>
              </a:ext>
            </a:extLst>
          </p:cNvPr>
          <p:cNvSpPr>
            <a:spLocks noGrp="1"/>
          </p:cNvSpPr>
          <p:nvPr>
            <p:ph type="title"/>
          </p:nvPr>
        </p:nvSpPr>
        <p:spPr>
          <a:xfrm>
            <a:off x="1005840" y="438151"/>
            <a:ext cx="12618720" cy="975013"/>
          </a:xfrm>
        </p:spPr>
        <p:txBody>
          <a:bodyPr>
            <a:normAutofit fontScale="90000"/>
          </a:bodyPr>
          <a:lstStyle/>
          <a:p>
            <a:r>
              <a:rPr lang="en-US" dirty="0"/>
              <a:t>U.S. Maternal Mortality Ratio by Race (2011-2015)</a:t>
            </a:r>
          </a:p>
        </p:txBody>
      </p:sp>
      <p:sp>
        <p:nvSpPr>
          <p:cNvPr id="3" name="Content Placeholder 2">
            <a:extLst>
              <a:ext uri="{FF2B5EF4-FFF2-40B4-BE49-F238E27FC236}">
                <a16:creationId xmlns:a16="http://schemas.microsoft.com/office/drawing/2014/main" id="{FDA302DE-161F-4649-941D-4AE38C1D1CE1}"/>
              </a:ext>
            </a:extLst>
          </p:cNvPr>
          <p:cNvSpPr>
            <a:spLocks noGrp="1"/>
          </p:cNvSpPr>
          <p:nvPr>
            <p:ph idx="1"/>
          </p:nvPr>
        </p:nvSpPr>
        <p:spPr>
          <a:xfrm>
            <a:off x="1138970" y="1733204"/>
            <a:ext cx="12352459" cy="5253446"/>
          </a:xfrm>
        </p:spPr>
        <p:txBody>
          <a:bodyPr/>
          <a:lstStyle/>
          <a:p>
            <a:r>
              <a:rPr lang="en-US" sz="2800" dirty="0"/>
              <a:t>42.8 deaths per 100,000 live births for black non-Hispanic women</a:t>
            </a:r>
          </a:p>
          <a:p>
            <a:pPr marL="0" indent="0">
              <a:buNone/>
            </a:pPr>
            <a:endParaRPr lang="en-US" sz="2800" dirty="0"/>
          </a:p>
          <a:p>
            <a:r>
              <a:rPr lang="en-US" sz="2800" dirty="0"/>
              <a:t>32.5 deaths per 100,000 live births for American Indian/Alaskan Native non-Hispanic women</a:t>
            </a:r>
          </a:p>
          <a:p>
            <a:pPr marL="0" indent="0">
              <a:buNone/>
            </a:pPr>
            <a:endParaRPr lang="en-US" sz="2800" dirty="0"/>
          </a:p>
          <a:p>
            <a:r>
              <a:rPr lang="en-US" sz="2800" dirty="0"/>
              <a:t>14.2 deaths per 100,000 live births for Asian/Pacific Islander non-Hispanic women</a:t>
            </a:r>
          </a:p>
          <a:p>
            <a:pPr marL="0" indent="0">
              <a:buNone/>
            </a:pPr>
            <a:endParaRPr lang="en-US" sz="2800" dirty="0"/>
          </a:p>
          <a:p>
            <a:r>
              <a:rPr lang="en-US" sz="2800" dirty="0"/>
              <a:t>13.0 deaths per 100,000 live births for white non-Hispanic women</a:t>
            </a:r>
          </a:p>
          <a:p>
            <a:pPr marL="0" indent="0">
              <a:buNone/>
            </a:pPr>
            <a:endParaRPr lang="en-US" sz="2800" dirty="0"/>
          </a:p>
          <a:p>
            <a:r>
              <a:rPr lang="en-US" sz="2800" dirty="0"/>
              <a:t>11.4 deaths per 100,000 live births for Hispanic women</a:t>
            </a:r>
          </a:p>
        </p:txBody>
      </p:sp>
      <p:sp>
        <p:nvSpPr>
          <p:cNvPr id="4" name="Slide Number Placeholder 3">
            <a:extLst>
              <a:ext uri="{FF2B5EF4-FFF2-40B4-BE49-F238E27FC236}">
                <a16:creationId xmlns:a16="http://schemas.microsoft.com/office/drawing/2014/main" id="{86DA28F0-DE7C-406F-BF96-E1BA6D7EC6E2}"/>
              </a:ext>
            </a:extLst>
          </p:cNvPr>
          <p:cNvSpPr>
            <a:spLocks noGrp="1"/>
          </p:cNvSpPr>
          <p:nvPr>
            <p:ph type="sldNum" sz="quarter" idx="10"/>
          </p:nvPr>
        </p:nvSpPr>
        <p:spPr/>
        <p:txBody>
          <a:bodyPr/>
          <a:lstStyle/>
          <a:p>
            <a:fld id="{B2B613A9-0196-4103-A730-64D9B0C7CDAE}" type="slidenum">
              <a:rPr lang="en-US" smtClean="0"/>
              <a:pPr/>
              <a:t>9</a:t>
            </a:fld>
            <a:endParaRPr lang="en-US" dirty="0"/>
          </a:p>
        </p:txBody>
      </p:sp>
      <p:sp>
        <p:nvSpPr>
          <p:cNvPr id="5" name="TextBox 4">
            <a:extLst>
              <a:ext uri="{FF2B5EF4-FFF2-40B4-BE49-F238E27FC236}">
                <a16:creationId xmlns:a16="http://schemas.microsoft.com/office/drawing/2014/main" id="{E1BA5D9C-DB5D-47CF-BE07-C3245DAD6852}"/>
              </a:ext>
            </a:extLst>
          </p:cNvPr>
          <p:cNvSpPr txBox="1"/>
          <p:nvPr/>
        </p:nvSpPr>
        <p:spPr>
          <a:xfrm>
            <a:off x="864773" y="6684339"/>
            <a:ext cx="13392991" cy="461665"/>
          </a:xfrm>
          <a:prstGeom prst="rect">
            <a:avLst/>
          </a:prstGeom>
          <a:noFill/>
        </p:spPr>
        <p:txBody>
          <a:bodyPr wrap="square" rtlCol="0">
            <a:spAutoFit/>
          </a:bodyPr>
          <a:lstStyle/>
          <a:p>
            <a:r>
              <a:rPr lang="en-US" sz="1200" dirty="0"/>
              <a:t>Centers for Disease Control and Prevention, Division of Reproductive Health, National Center for Chronic Disease Prevention and Health Promotion. Pregnancy Mortality Surveillance System. Accessed September 20, 2019. https://www.cdc.gov/reproductivehealth/maternalinfanthealth/pregnancy-mortality-surveillance-system.htm.  </a:t>
            </a:r>
          </a:p>
        </p:txBody>
      </p:sp>
    </p:spTree>
    <p:extLst>
      <p:ext uri="{BB962C8B-B14F-4D97-AF65-F5344CB8AC3E}">
        <p14:creationId xmlns:p14="http://schemas.microsoft.com/office/powerpoint/2010/main" val="407461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CF8ABEF8-85B6-4A09-B7AE-C4B3E6EEFD9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FFE9C8AE-7A57-41F6-90A4-4E92D82FF3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E5B83D70750F45BBE380EEF25AED08" ma:contentTypeVersion="13" ma:contentTypeDescription="Create a new document." ma:contentTypeScope="" ma:versionID="6c9af7c08ac35987f307d0547abffe0f">
  <xsd:schema xmlns:xsd="http://www.w3.org/2001/XMLSchema" xmlns:xs="http://www.w3.org/2001/XMLSchema" xmlns:p="http://schemas.microsoft.com/office/2006/metadata/properties" xmlns:ns3="231125e6-ffe7-4855-b8f1-da5e6ca9461a" xmlns:ns4="f5f0dda6-af9c-449a-bc4b-9c81e07a8689" targetNamespace="http://schemas.microsoft.com/office/2006/metadata/properties" ma:root="true" ma:fieldsID="3a4da1613f6513a965f6c435d6afcda2" ns3:_="" ns4:_="">
    <xsd:import namespace="231125e6-ffe7-4855-b8f1-da5e6ca9461a"/>
    <xsd:import namespace="f5f0dda6-af9c-449a-bc4b-9c81e07a868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125e6-ffe7-4855-b8f1-da5e6ca946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5f0dda6-af9c-449a-bc4b-9c81e07a868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D3D466-B71E-495E-9011-681C11BF29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125e6-ffe7-4855-b8f1-da5e6ca9461a"/>
    <ds:schemaRef ds:uri="f5f0dda6-af9c-449a-bc4b-9c81e07a86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3A3272-055C-4D38-BF1F-E32FAE9F4B36}">
  <ds:schemaRefs>
    <ds:schemaRef ds:uri="http://schemas.microsoft.com/sharepoint/v3/contenttype/forms"/>
  </ds:schemaRefs>
</ds:datastoreItem>
</file>

<file path=customXml/itemProps3.xml><?xml version="1.0" encoding="utf-8"?>
<ds:datastoreItem xmlns:ds="http://schemas.openxmlformats.org/officeDocument/2006/customXml" ds:itemID="{17961A67-2995-4EEA-84EF-94FF89B0203C}">
  <ds:schemaRefs>
    <ds:schemaRef ds:uri="http://purl.org/dc/elements/1.1/"/>
    <ds:schemaRef ds:uri="http://schemas.microsoft.com/office/2006/metadata/properties"/>
    <ds:schemaRef ds:uri="f5f0dda6-af9c-449a-bc4b-9c81e07a8689"/>
    <ds:schemaRef ds:uri="http://purl.org/dc/terms/"/>
    <ds:schemaRef ds:uri="http://schemas.openxmlformats.org/package/2006/metadata/core-properties"/>
    <ds:schemaRef ds:uri="http://purl.org/dc/dcmitype/"/>
    <ds:schemaRef ds:uri="231125e6-ffe7-4855-b8f1-da5e6ca9461a"/>
    <ds:schemaRef ds:uri="http://schemas.microsoft.com/office/2006/documentManagement/typ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AAFP PowerPoint 16x9 Template 2018 v8</Template>
  <TotalTime>2810</TotalTime>
  <Words>2145</Words>
  <Application>Microsoft Office PowerPoint</Application>
  <PresentationFormat>Custom</PresentationFormat>
  <Paragraphs>164</Paragraphs>
  <Slides>15</Slides>
  <Notes>13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Office Theme</vt:lpstr>
      <vt:lpstr>Custom Design</vt:lpstr>
      <vt:lpstr>Course to Limit Implicit Bias:</vt:lpstr>
      <vt:lpstr>PowerPoint Presentation</vt:lpstr>
      <vt:lpstr>PowerPoint Presentation</vt:lpstr>
      <vt:lpstr>Implicit Bias in Health Care </vt:lpstr>
      <vt:lpstr>Implicit Bias and Maternal Health Outcomes</vt:lpstr>
      <vt:lpstr>How many women die from pregnancy-related complications in the United States each year? </vt:lpstr>
      <vt:lpstr>PowerPoint Presentation</vt:lpstr>
      <vt:lpstr>Maternal Deaths Per 100,000 Live Births</vt:lpstr>
      <vt:lpstr>U.S. Maternal Mortality Ratio by Race (2011-2015)</vt:lpstr>
      <vt:lpstr>Which of the following contribute to racial/ethnic disparities in maternal and infant health outcomes? </vt:lpstr>
      <vt:lpstr>Factors Contributing to Racial/Ethnic Disparities </vt:lpstr>
      <vt:lpstr>Practice Recommendations</vt:lpstr>
      <vt:lpstr>References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to Limit Implicit Bias:</dc:title>
  <dc:creator>Lauren Vorbeck</dc:creator>
  <cp:lastModifiedBy>Karen Montemayor</cp:lastModifiedBy>
  <cp:revision>17</cp:revision>
  <dcterms:created xsi:type="dcterms:W3CDTF">2019-07-25T17:20:38Z</dcterms:created>
  <dcterms:modified xsi:type="dcterms:W3CDTF">2019-11-18T20:50:13Z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0x010100DBE5B83D70750F45BBE380EEF25AED08</vt:lpwstr>
  </property>
</Properties>
</file>