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319" r:id="rId5"/>
    <p:sldId id="281" r:id="rId6"/>
    <p:sldId id="313" r:id="rId7"/>
    <p:sldId id="286" r:id="rId8"/>
    <p:sldId id="312" r:id="rId9"/>
    <p:sldId id="290" r:id="rId10"/>
    <p:sldId id="314" r:id="rId11"/>
    <p:sldId id="315" r:id="rId12"/>
    <p:sldId id="297" r:id="rId13"/>
    <p:sldId id="316" r:id="rId14"/>
    <p:sldId id="298" r:id="rId15"/>
    <p:sldId id="303" r:id="rId16"/>
    <p:sldId id="320" r:id="rId17"/>
    <p:sldId id="317" r:id="rId18"/>
    <p:sldId id="321" r:id="rId19"/>
    <p:sldId id="322" r:id="rId20"/>
    <p:sldId id="318" r:id="rId21"/>
    <p:sldId id="323" r:id="rId22"/>
    <p:sldId id="324" r:id="rId23"/>
    <p:sldId id="276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0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901A91-2745-4750-D227-6D71F41E2CB7}" name="Gaylynn Butts" initials="GB" userId="S::gbutts@aafp.org::ff2e3c85-5bb5-4d41-bf95-2e865f2a0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C57"/>
    <a:srgbClr val="96C6DB"/>
    <a:srgbClr val="C7E0EB"/>
    <a:srgbClr val="65B0CA"/>
    <a:srgbClr val="CCCED2"/>
    <a:srgbClr val="FAE6CD"/>
    <a:srgbClr val="F6CFA4"/>
    <a:srgbClr val="F5BA7F"/>
    <a:srgbClr val="F7901E"/>
    <a:srgbClr val="A4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7B642-D87B-4B86-ABDD-16DC3F53CD26}" v="2" dt="2024-04-24T21:45:01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8" y="917"/>
      </p:cViewPr>
      <p:guideLst>
        <p:guide orient="horz" pos="624"/>
        <p:guide pos="456"/>
        <p:guide orient="horz" pos="1008"/>
        <p:guide orient="horz"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Cherry" userId="ff20611e-d0a0-41dc-8f4e-1f55e75c36ff" providerId="ADAL" clId="{EF57B642-D87B-4B86-ABDD-16DC3F53CD26}"/>
    <pc:docChg chg="undo redo custSel modSld">
      <pc:chgData name="Carla Cherry" userId="ff20611e-d0a0-41dc-8f4e-1f55e75c36ff" providerId="ADAL" clId="{EF57B642-D87B-4B86-ABDD-16DC3F53CD26}" dt="2024-05-02T20:17:05.308" v="292" actId="20577"/>
      <pc:docMkLst>
        <pc:docMk/>
      </pc:docMkLst>
      <pc:sldChg chg="modSp mod">
        <pc:chgData name="Carla Cherry" userId="ff20611e-d0a0-41dc-8f4e-1f55e75c36ff" providerId="ADAL" clId="{EF57B642-D87B-4B86-ABDD-16DC3F53CD26}" dt="2024-04-24T21:38:27.709" v="32" actId="948"/>
        <pc:sldMkLst>
          <pc:docMk/>
          <pc:sldMk cId="224481961" sldId="286"/>
        </pc:sldMkLst>
        <pc:spChg chg="mod">
          <ac:chgData name="Carla Cherry" userId="ff20611e-d0a0-41dc-8f4e-1f55e75c36ff" providerId="ADAL" clId="{EF57B642-D87B-4B86-ABDD-16DC3F53CD26}" dt="2024-04-24T21:38:27.709" v="32" actId="948"/>
          <ac:spMkLst>
            <pc:docMk/>
            <pc:sldMk cId="224481961" sldId="286"/>
            <ac:spMk id="22530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5-02T20:17:05.308" v="292" actId="20577"/>
        <pc:sldMkLst>
          <pc:docMk/>
          <pc:sldMk cId="3396425987" sldId="297"/>
        </pc:sldMkLst>
        <pc:spChg chg="mod">
          <ac:chgData name="Carla Cherry" userId="ff20611e-d0a0-41dc-8f4e-1f55e75c36ff" providerId="ADAL" clId="{EF57B642-D87B-4B86-ABDD-16DC3F53CD26}" dt="2024-05-02T20:17:05.308" v="292" actId="20577"/>
          <ac:spMkLst>
            <pc:docMk/>
            <pc:sldMk cId="3396425987" sldId="297"/>
            <ac:spMk id="8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49:18.031" v="124" actId="1036"/>
        <pc:sldMkLst>
          <pc:docMk/>
          <pc:sldMk cId="2266873509" sldId="312"/>
        </pc:sldMkLst>
        <pc:spChg chg="mod">
          <ac:chgData name="Carla Cherry" userId="ff20611e-d0a0-41dc-8f4e-1f55e75c36ff" providerId="ADAL" clId="{EF57B642-D87B-4B86-ABDD-16DC3F53CD26}" dt="2024-04-24T21:49:18.031" v="124" actId="1036"/>
          <ac:spMkLst>
            <pc:docMk/>
            <pc:sldMk cId="2266873509" sldId="312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5-02T20:15:06.374" v="291" actId="948"/>
        <pc:sldMkLst>
          <pc:docMk/>
          <pc:sldMk cId="614835536" sldId="313"/>
        </pc:sldMkLst>
        <pc:spChg chg="mod">
          <ac:chgData name="Carla Cherry" userId="ff20611e-d0a0-41dc-8f4e-1f55e75c36ff" providerId="ADAL" clId="{EF57B642-D87B-4B86-ABDD-16DC3F53CD26}" dt="2024-05-02T20:15:06.374" v="291" actId="948"/>
          <ac:spMkLst>
            <pc:docMk/>
            <pc:sldMk cId="614835536" sldId="313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49:40.193" v="134" actId="1035"/>
        <pc:sldMkLst>
          <pc:docMk/>
          <pc:sldMk cId="3444028484" sldId="314"/>
        </pc:sldMkLst>
        <pc:spChg chg="mod">
          <ac:chgData name="Carla Cherry" userId="ff20611e-d0a0-41dc-8f4e-1f55e75c36ff" providerId="ADAL" clId="{EF57B642-D87B-4B86-ABDD-16DC3F53CD26}" dt="2024-04-24T21:49:40.193" v="134" actId="1035"/>
          <ac:spMkLst>
            <pc:docMk/>
            <pc:sldMk cId="3444028484" sldId="314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50:05.954" v="166" actId="1035"/>
        <pc:sldMkLst>
          <pc:docMk/>
          <pc:sldMk cId="587515855" sldId="315"/>
        </pc:sldMkLst>
        <pc:spChg chg="mod">
          <ac:chgData name="Carla Cherry" userId="ff20611e-d0a0-41dc-8f4e-1f55e75c36ff" providerId="ADAL" clId="{EF57B642-D87B-4B86-ABDD-16DC3F53CD26}" dt="2024-04-24T21:50:05.954" v="166" actId="1035"/>
          <ac:spMkLst>
            <pc:docMk/>
            <pc:sldMk cId="587515855" sldId="315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50:37.053" v="233" actId="1036"/>
        <pc:sldMkLst>
          <pc:docMk/>
          <pc:sldMk cId="140462185" sldId="316"/>
        </pc:sldMkLst>
        <pc:spChg chg="mod">
          <ac:chgData name="Carla Cherry" userId="ff20611e-d0a0-41dc-8f4e-1f55e75c36ff" providerId="ADAL" clId="{EF57B642-D87B-4B86-ABDD-16DC3F53CD26}" dt="2024-04-24T21:50:37.053" v="233" actId="1036"/>
          <ac:spMkLst>
            <pc:docMk/>
            <pc:sldMk cId="140462185" sldId="316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50:59.215" v="260" actId="1036"/>
        <pc:sldMkLst>
          <pc:docMk/>
          <pc:sldMk cId="3917120323" sldId="317"/>
        </pc:sldMkLst>
        <pc:spChg chg="mod">
          <ac:chgData name="Carla Cherry" userId="ff20611e-d0a0-41dc-8f4e-1f55e75c36ff" providerId="ADAL" clId="{EF57B642-D87B-4B86-ABDD-16DC3F53CD26}" dt="2024-04-24T21:50:59.215" v="260" actId="1036"/>
          <ac:spMkLst>
            <pc:docMk/>
            <pc:sldMk cId="3917120323" sldId="317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4T21:51:28.713" v="288" actId="1035"/>
        <pc:sldMkLst>
          <pc:docMk/>
          <pc:sldMk cId="3515533837" sldId="318"/>
        </pc:sldMkLst>
        <pc:spChg chg="mod">
          <ac:chgData name="Carla Cherry" userId="ff20611e-d0a0-41dc-8f4e-1f55e75c36ff" providerId="ADAL" clId="{EF57B642-D87B-4B86-ABDD-16DC3F53CD26}" dt="2024-04-24T21:51:28.713" v="288" actId="1035"/>
          <ac:spMkLst>
            <pc:docMk/>
            <pc:sldMk cId="3515533837" sldId="318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EF57B642-D87B-4B86-ABDD-16DC3F53CD26}" dt="2024-04-25T04:02:01.325" v="290" actId="403"/>
        <pc:sldMkLst>
          <pc:docMk/>
          <pc:sldMk cId="2151836617" sldId="319"/>
        </pc:sldMkLst>
        <pc:spChg chg="mod">
          <ac:chgData name="Carla Cherry" userId="ff20611e-d0a0-41dc-8f4e-1f55e75c36ff" providerId="ADAL" clId="{EF57B642-D87B-4B86-ABDD-16DC3F53CD26}" dt="2024-04-25T04:02:01.325" v="290" actId="403"/>
          <ac:spMkLst>
            <pc:docMk/>
            <pc:sldMk cId="2151836617" sldId="319"/>
            <ac:spMk id="2" creationId="{83746830-B706-472F-82D9-70EFA1A05640}"/>
          </ac:spMkLst>
        </pc:spChg>
      </pc:sldChg>
      <pc:sldChg chg="modSp mod">
        <pc:chgData name="Carla Cherry" userId="ff20611e-d0a0-41dc-8f4e-1f55e75c36ff" providerId="ADAL" clId="{EF57B642-D87B-4B86-ABDD-16DC3F53CD26}" dt="2024-04-24T21:45:18.337" v="96" actId="948"/>
        <pc:sldMkLst>
          <pc:docMk/>
          <pc:sldMk cId="3984123235" sldId="324"/>
        </pc:sldMkLst>
        <pc:spChg chg="mod">
          <ac:chgData name="Carla Cherry" userId="ff20611e-d0a0-41dc-8f4e-1f55e75c36ff" providerId="ADAL" clId="{EF57B642-D87B-4B86-ABDD-16DC3F53CD26}" dt="2024-04-24T21:45:18.337" v="96" actId="948"/>
          <ac:spMkLst>
            <pc:docMk/>
            <pc:sldMk cId="3984123235" sldId="324"/>
            <ac:spMk id="450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Times New Roman" charset="0"/>
                <a:ea typeface="MS PGothic" charset="-128"/>
              </a:rPr>
              <a:t> </a:t>
            </a:r>
          </a:p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7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Arial Regular, 18 </a:t>
            </a:r>
            <a:r>
              <a:rPr lang="en-US" err="1"/>
              <a:t>pt</a:t>
            </a:r>
            <a:r>
              <a:rPr lang="en-US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Body: Arial Regular, 18-32 / black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Headline:  Arial Bold 36-48 </a:t>
            </a:r>
            <a:r>
              <a:rPr lang="en-US" err="1"/>
              <a:t>pt</a:t>
            </a:r>
            <a:r>
              <a:rPr lang="en-US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Hypertensive Emergencies</a:t>
            </a:r>
            <a:br>
              <a:rPr lang="en-US" dirty="0"/>
            </a:br>
            <a:r>
              <a:rPr lang="en-US" sz="5300" i="1" dirty="0">
                <a:solidFill>
                  <a:schemeClr val="accent3"/>
                </a:solidFill>
              </a:rPr>
              <a:t>Instructor Guide</a:t>
            </a:r>
            <a:endParaRPr lang="en-US" sz="4900" i="1" dirty="0">
              <a:solidFill>
                <a:schemeClr val="accent3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36EC59-50D7-4663-B488-E703E4FE8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OB Case Study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81E8CF-1EC1-9DC1-C8D8-FEBE5E48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3rd Edition</a:t>
            </a:r>
          </a:p>
        </p:txBody>
      </p:sp>
      <p:pic>
        <p:nvPicPr>
          <p:cNvPr id="4" name="Picture 3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171784EC-D10A-5FBD-AE34-21F7C2E1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639" y="2900659"/>
            <a:ext cx="2562225" cy="10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1893371"/>
            <a:ext cx="6906491" cy="43475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Now what?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Stabilize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Administer medications per hypertension protocol/hospital orders</a:t>
            </a: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74448-21B9-E743-1A27-F92D24FFD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85172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During transfer to the hospital: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640776" y="1235364"/>
            <a:ext cx="11164887" cy="4564063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Start 2 large bore IV’s—14-16 gauge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IV labetalol or hydralazine per receiving hospital orders/protocol</a:t>
            </a:r>
            <a:endParaRPr lang="en-US" sz="2800" dirty="0">
              <a:cs typeface="Arial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MgSO4 per receiving hospital orders/protocol</a:t>
            </a:r>
            <a:endParaRPr lang="en-US" sz="2800" dirty="0">
              <a:cs typeface="Arial"/>
            </a:endParaRPr>
          </a:p>
          <a:p>
            <a:pPr marL="837565" lvl="1" indent="-4572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Available options are state dependent</a:t>
            </a:r>
            <a:endParaRPr lang="en-US" sz="2800" dirty="0"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MS PGothic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0F3D0-AB90-490B-BB84-A81C5D033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47918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altLang="en-US" sz="2800" dirty="0"/>
              <a:t>MgSO4: 4-6 g IV loading dose mixed in 100mL normal saline or  	lactated Ringer solution over 10-15 minutes</a:t>
            </a:r>
            <a:endParaRPr 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Labetalol 20mg IV, given over 2 minutes</a:t>
            </a:r>
            <a:endParaRPr lang="en-US" alt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Insert a foley catheter, if possible</a:t>
            </a:r>
            <a:endParaRPr lang="en-US" alt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Continue with transfer to hospital</a:t>
            </a:r>
            <a:endParaRPr lang="en-US" altLang="en-US" sz="2800" dirty="0">
              <a:cs typeface="Arial"/>
            </a:endParaRPr>
          </a:p>
          <a:p>
            <a:pPr marL="457200" indent="-4572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8836" y="252866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11:15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55784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altLang="en-US" sz="2800" dirty="0"/>
              <a:t>Maria begins rhythmic and violent flexion and extension of her </a:t>
            </a:r>
            <a:br>
              <a:rPr lang="en-US" altLang="en-US" sz="2800" dirty="0"/>
            </a:br>
            <a:r>
              <a:rPr lang="en-US" altLang="en-US" sz="2800" dirty="0"/>
              <a:t>	arms and legs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Movements are restricted by safety straps on the stretcher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BP: 184/118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P: 80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R: 10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DTRs: 2+</a:t>
            </a:r>
          </a:p>
          <a:p>
            <a:pPr marL="342900" indent="-3429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1828277"/>
            <a:ext cx="6906491" cy="404057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sz="2800" dirty="0"/>
              <a:t>The time is now 11:18am, what would you like to do next?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Reassess vital signs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Reassess available medications, treat accordingly</a:t>
            </a:r>
          </a:p>
          <a:p>
            <a:pPr indent="0">
              <a:buNone/>
              <a:defRPr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F43B-E892-F479-CC68-0566E1EBA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308" y="257210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11:18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recognize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BP 180/118—still above goal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Recurrent seizure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DTRs are present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decide to treat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Labetalol 80mg IV over 2 minutes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MgSO4 2 g IV over 10 minutes</a:t>
            </a:r>
          </a:p>
          <a:p>
            <a:pPr marL="457200" indent="-4572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56166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11:40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18840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You recognize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BP 165/112—still above goal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DTRs are present</a:t>
            </a:r>
          </a:p>
          <a:p>
            <a:pPr lvl="1">
              <a:spcBef>
                <a:spcPct val="0"/>
              </a:spcBef>
            </a:pPr>
            <a:endParaRPr lang="en-US" altLang="en-US" dirty="0">
              <a:highlight>
                <a:srgbClr val="FFFF00"/>
              </a:highlight>
            </a:endParaRPr>
          </a:p>
          <a:p>
            <a:pPr indent="0">
              <a:spcBef>
                <a:spcPts val="16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3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1147937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sz="2800" dirty="0"/>
              <a:t>What should you focus on doing right now with this patient?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Stabilize BP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Prevent recurring seizures</a:t>
            </a:r>
          </a:p>
          <a:p>
            <a:pPr indent="0" defTabSz="914400">
              <a:buNone/>
            </a:pPr>
            <a:endParaRPr lang="en-US" sz="2800" dirty="0"/>
          </a:p>
          <a:p>
            <a:pPr indent="0" defTabSz="914400"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87EB5-BBA7-9CBF-D2CC-DE53C0E26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072" y="237690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11:40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decide to treat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Hydralazine 10mg IV over 2 minutes</a:t>
            </a:r>
          </a:p>
          <a:p>
            <a:pPr marL="380985" lvl="1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Reassess vital signs per protocol</a:t>
            </a:r>
          </a:p>
          <a:p>
            <a:pPr indent="0">
              <a:spcBef>
                <a:spcPts val="16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37692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11:50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711200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BP: 150/98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Arrive at hospital and transfer care to ED physician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3"/>
                </a:solidFill>
              </a:rPr>
              <a:t>Maria was stabilized on medications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3"/>
                </a:solidFill>
              </a:rPr>
              <a:t>MgSO4 and IV antihypertensives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3"/>
                </a:solidFill>
              </a:rPr>
              <a:t>No further seizures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3"/>
                </a:solidFill>
              </a:rPr>
              <a:t>Discharged in 2 days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3"/>
                </a:solidFill>
              </a:rPr>
              <a:t>Oral antihypertensive prescription and precautions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689" y="233216"/>
            <a:ext cx="3588327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ea typeface="ＭＳ Ｐゴシック" charset="-128"/>
              </a:rPr>
              <a:t>Scenario:</a:t>
            </a:r>
            <a:endParaRPr lang="en-US" altLang="en-US" sz="4000" i="1" dirty="0">
              <a:ea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249363"/>
            <a:ext cx="11572875" cy="4114800"/>
          </a:xfr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altLang="en-US" sz="3000" dirty="0"/>
              <a:t>You are a first-responder in a rural community</a:t>
            </a:r>
            <a:endParaRPr lang="en-US" sz="3000" dirty="0"/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Your unit is called to a local department store at 10:30 AM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Reported young adult having a witnessed seizure; now unconscious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Bystander at scene gives history:</a:t>
            </a:r>
            <a:endParaRPr lang="en-US" altLang="en-US" sz="3000" dirty="0">
              <a:cs typeface="Arial"/>
            </a:endParaRPr>
          </a:p>
          <a:p>
            <a:pPr marL="1218565" lvl="2">
              <a:spcBef>
                <a:spcPts val="800"/>
              </a:spcBef>
              <a:buFont typeface="Courier New" panose="020B0604020202020204" pitchFamily="34" charset="0"/>
              <a:buChar char="o"/>
              <a:defRPr/>
            </a:pPr>
            <a:r>
              <a:rPr lang="en-US" altLang="en-US" sz="3000" dirty="0"/>
              <a:t>Introduces self as the young adult’s mother</a:t>
            </a:r>
            <a:endParaRPr lang="en-US" altLang="en-US" sz="3000" dirty="0">
              <a:cs typeface="Arial"/>
            </a:endParaRPr>
          </a:p>
          <a:p>
            <a:pPr marL="1218565" lvl="2">
              <a:spcBef>
                <a:spcPts val="800"/>
              </a:spcBef>
              <a:buFont typeface="Courier New" panose="020B0604020202020204" pitchFamily="34" charset="0"/>
              <a:buChar char="o"/>
              <a:defRPr/>
            </a:pPr>
            <a:r>
              <a:rPr lang="en-US" altLang="en-US" sz="3000" dirty="0"/>
              <a:t>Holding a very young infant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The patient’s mother denies any known allergies, medication use (except prenatal vitamins), no other medical problems	</a:t>
            </a:r>
            <a:r>
              <a:rPr lang="en-US" altLang="en-US" dirty="0"/>
              <a:t>	</a:t>
            </a:r>
            <a:endParaRPr lang="en-US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2D01-AF61-ACC5-020C-5D325C71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256525" y="6288191"/>
            <a:ext cx="47194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2C7E-AC41-8B52-0EAA-B02BE906E9F7}"/>
              </a:ext>
            </a:extLst>
          </p:cNvPr>
          <p:cNvSpPr txBox="1"/>
          <p:nvPr/>
        </p:nvSpPr>
        <p:spPr>
          <a:xfrm>
            <a:off x="1738524" y="2474842"/>
            <a:ext cx="8714951" cy="14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>
                <a:effectLst/>
                <a:latin typeface="Helvetica" pitchFamily="2" charset="0"/>
              </a:rPr>
              <a:t>©</a:t>
            </a:r>
            <a:r>
              <a:rPr lang="en-US" sz="1500" b="1"/>
              <a:t> 2023 American Academy of Family Physicians. All rights reserved.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All materials/content herein are protected by copyright and are for the sole, personal use of the user.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No part of the materials/content may be copied, duplicated, distributed or retransmitted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In any form or medium without the prior permission of the applicable copyright owner.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0886-ECF6-825D-FFAE-80A503368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17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59192" y="88748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None/>
            </a:pPr>
            <a:r>
              <a:rPr lang="en-US" altLang="en-US" sz="2800" dirty="0"/>
              <a:t>What other data would be helpful at this point in your assessment of the patient?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chemeClr val="accent3"/>
                </a:solidFill>
              </a:rPr>
              <a:t>History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chemeClr val="accent3"/>
                </a:solidFill>
              </a:rPr>
              <a:t>Primary survey</a:t>
            </a: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CBA33-AFF6-26A2-F9EE-6286256E0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B9CA-C944-F35C-636D-FF1E7C119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623126" y="248513"/>
            <a:ext cx="10673443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Case Continues: 30 Minutes Later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616603" y="1262714"/>
            <a:ext cx="9513888" cy="4037012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History:</a:t>
            </a:r>
            <a:endParaRPr lang="en-US" sz="2800" dirty="0">
              <a:cs typeface="Arial"/>
            </a:endParaRPr>
          </a:p>
          <a:p>
            <a:pPr marL="608965" lvl="1">
              <a:spcAft>
                <a:spcPts val="600"/>
              </a:spcAft>
              <a:buFont typeface="Courier New" panose="05000000000000000000" pitchFamily="2" charset="2"/>
              <a:buChar char="o"/>
            </a:pPr>
            <a:r>
              <a:rPr lang="en-US" altLang="en-US" dirty="0"/>
              <a:t>Spontaneous vaginal delivery three days ago; discharged yesterday</a:t>
            </a:r>
            <a:endParaRPr lang="en-US" altLang="en-US" dirty="0">
              <a:cs typeface="Arial"/>
            </a:endParaRPr>
          </a:p>
          <a:p>
            <a:pPr marL="608965" lvl="1">
              <a:spcAft>
                <a:spcPts val="600"/>
              </a:spcAft>
              <a:buFont typeface="Courier New" panose="05000000000000000000" pitchFamily="2" charset="2"/>
              <a:buChar char="o"/>
            </a:pPr>
            <a:r>
              <a:rPr lang="en-US" altLang="en-US" dirty="0"/>
              <a:t>At store to buy baby supplies</a:t>
            </a:r>
            <a:endParaRPr lang="en-US" altLang="en-US" dirty="0">
              <a:cs typeface="Arial"/>
            </a:endParaRPr>
          </a:p>
          <a:p>
            <a:pPr marL="608965" lvl="1">
              <a:spcAft>
                <a:spcPts val="600"/>
              </a:spcAft>
              <a:buFont typeface="Courier New" panose="05000000000000000000" pitchFamily="2" charset="2"/>
              <a:buChar char="o"/>
            </a:pPr>
            <a:r>
              <a:rPr lang="en-US" altLang="en-US" dirty="0"/>
              <a:t>Pregnancy complicated with “high blood pressure”</a:t>
            </a:r>
            <a:endParaRPr lang="en-US" altLang="en-US" dirty="0">
              <a:cs typeface="Arial"/>
            </a:endParaRPr>
          </a:p>
          <a:p>
            <a:pPr marL="608965" lvl="1">
              <a:spcAft>
                <a:spcPts val="600"/>
              </a:spcAft>
              <a:buFont typeface="Courier New" panose="05000000000000000000" pitchFamily="2" charset="2"/>
              <a:buChar char="o"/>
            </a:pPr>
            <a:r>
              <a:rPr lang="en-US" altLang="en-US" dirty="0"/>
              <a:t>No significant history, including epilepsy</a:t>
            </a:r>
            <a:endParaRPr lang="en-US" altLang="en-US" dirty="0">
              <a:cs typeface="Arial"/>
            </a:endParaRPr>
          </a:p>
          <a:p>
            <a:pPr marL="230188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Patient’s mother states: “We were walking down the aisle to checkout when Maria fell down and started thrashing about and foaming at the mouth!”</a:t>
            </a:r>
            <a:endParaRPr lang="en-US" alt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8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660917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altLang="en-US" sz="2800" dirty="0"/>
              <a:t>What do you want to do next?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Primary survey-CABs </a:t>
            </a:r>
            <a:r>
              <a:rPr lang="en-US" altLang="en-US" sz="2800" b="1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036F-6431-D4E2-7880-73A014FB3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605138" y="257416"/>
            <a:ext cx="4798127" cy="112485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0427" y="1258888"/>
            <a:ext cx="11276012" cy="470852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dirty="0"/>
              <a:t>Upon assessment, you find the following: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Carotid pulse palpable, rate 76/min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BP 192/126, left arm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Airway is patent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Breathing is unlabored with a rate of 12/min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01A94-A965-9EB2-E292-B163197D0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01893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 concerned about with this patient given the information provided thus far? Why did she have a seizure?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Eclampsia suspected</a:t>
            </a: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E7790-D55B-4417-A109-45B32C12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1128059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next steps?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Safety precautions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3"/>
                </a:solidFill>
              </a:rPr>
              <a:t>Notify and prepare for hospital transfer</a:t>
            </a: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0289-3D73-6C16-BE17-545CC3C43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6700"/>
            <a:ext cx="7911112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Next steps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208919"/>
            <a:ext cx="10970317" cy="16323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Rigid neck collar applied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Dress any wounds as applicable (from fall/seizure)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Patient placed onto stretcher and into the ambulance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You notify hospital of hypertensive emergency and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possible eclampsia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You are 40 minutes away from the nearest hospital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39C01-5398-E733-E58D-51D8A7577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405EB6D76C04A99D739F71CB1C882" ma:contentTypeVersion="18" ma:contentTypeDescription="Create a new document." ma:contentTypeScope="" ma:versionID="9a6d28f47058d50d24b86b0d292621d1">
  <xsd:schema xmlns:xsd="http://www.w3.org/2001/XMLSchema" xmlns:xs="http://www.w3.org/2001/XMLSchema" xmlns:p="http://schemas.microsoft.com/office/2006/metadata/properties" xmlns:ns2="856a7437-a7e7-4452-817c-46e435f59c4c" xmlns:ns3="0db41735-03c9-45f7-99e2-dcae27ef4500" targetNamespace="http://schemas.microsoft.com/office/2006/metadata/properties" ma:root="true" ma:fieldsID="7599d5623c19717dc703267d5ded5245" ns2:_="" ns3:_="">
    <xsd:import namespace="856a7437-a7e7-4452-817c-46e435f59c4c"/>
    <xsd:import namespace="0db41735-03c9-45f7-99e2-dcae27ef4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7437-a7e7-4452-817c-46e435f5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41735-03c9-45f7-99e2-dcae27ef45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9d10cf-ccaf-40ed-b724-45c3658e93e8}" ma:internalName="TaxCatchAll" ma:showField="CatchAllData" ma:web="0db41735-03c9-45f7-99e2-dcae27ef4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a7437-a7e7-4452-817c-46e435f59c4c">
      <Terms xmlns="http://schemas.microsoft.com/office/infopath/2007/PartnerControls"/>
    </lcf76f155ced4ddcb4097134ff3c332f>
    <TaxCatchAll xmlns="0db41735-03c9-45f7-99e2-dcae27ef4500" xsi:nil="true"/>
    <SharedWithUsers xmlns="0db41735-03c9-45f7-99e2-dcae27ef4500">
      <UserInfo>
        <DisplayName>Carla Cherry</DisplayName>
        <AccountId>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C4405-B449-4654-A198-7BAD5CB9BAB5}"/>
</file>

<file path=customXml/itemProps2.xml><?xml version="1.0" encoding="utf-8"?>
<ds:datastoreItem xmlns:ds="http://schemas.openxmlformats.org/officeDocument/2006/customXml" ds:itemID="{A216A401-5582-4BBE-9431-ED2BB8A192A9}">
  <ds:schemaRefs>
    <ds:schemaRef ds:uri="27b1d2e7-4874-41b1-b1c2-3353eee1c74e"/>
    <ds:schemaRef ds:uri="aa857108-c326-44d9-864e-a288414bf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682</Words>
  <Application>Microsoft Office PowerPoint</Application>
  <PresentationFormat>Widescreen</PresentationFormat>
  <Paragraphs>129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Hypertensive Emergencies Instructor Guide</vt:lpstr>
      <vt:lpstr>Scenario:</vt:lpstr>
      <vt:lpstr>Group Discussion</vt:lpstr>
      <vt:lpstr>Case Continues: 30 Minutes Later</vt:lpstr>
      <vt:lpstr>Group Discussion</vt:lpstr>
      <vt:lpstr>Case Continues:</vt:lpstr>
      <vt:lpstr>Group Discussion</vt:lpstr>
      <vt:lpstr>Group Discussion</vt:lpstr>
      <vt:lpstr>Case Continues: Next steps</vt:lpstr>
      <vt:lpstr>Group Discussion</vt:lpstr>
      <vt:lpstr>During transfer to the hospital:</vt:lpstr>
      <vt:lpstr>Case Continues: 11 AM</vt:lpstr>
      <vt:lpstr>Case Continues: 11:15 AM</vt:lpstr>
      <vt:lpstr>Group Discussion</vt:lpstr>
      <vt:lpstr>Case Continues: 11:18 AM</vt:lpstr>
      <vt:lpstr>Case Continues: 11:40 AM</vt:lpstr>
      <vt:lpstr>Group Discussion</vt:lpstr>
      <vt:lpstr>Case Continues: 11:40 AM</vt:lpstr>
      <vt:lpstr>Case Continues: 11:50 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Heins</dc:creator>
  <cp:lastModifiedBy>Carla Cherry</cp:lastModifiedBy>
  <cp:revision>46</cp:revision>
  <dcterms:created xsi:type="dcterms:W3CDTF">2020-08-24T02:25:21Z</dcterms:created>
  <dcterms:modified xsi:type="dcterms:W3CDTF">2024-05-02T20:17:16Z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0x010100B10405EB6D76C04A99D739F71CB1C882</vt:lpwstr>
  </property>
  <property fmtid="{D5CDD505-2E9C-101B-9397-08002B2CF9AE}" pid="3" name="MediaServiceImageTags">
    <vt:lpwstr/>
  </property>
</Properties>
</file>