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319" r:id="rId5"/>
    <p:sldId id="281" r:id="rId6"/>
    <p:sldId id="313" r:id="rId7"/>
    <p:sldId id="286" r:id="rId8"/>
    <p:sldId id="312" r:id="rId9"/>
    <p:sldId id="290" r:id="rId10"/>
    <p:sldId id="314" r:id="rId11"/>
    <p:sldId id="315" r:id="rId12"/>
    <p:sldId id="297" r:id="rId13"/>
    <p:sldId id="316" r:id="rId14"/>
    <p:sldId id="298" r:id="rId15"/>
    <p:sldId id="303" r:id="rId16"/>
    <p:sldId id="320" r:id="rId17"/>
    <p:sldId id="317" r:id="rId18"/>
    <p:sldId id="321" r:id="rId19"/>
    <p:sldId id="322" r:id="rId20"/>
    <p:sldId id="318" r:id="rId21"/>
    <p:sldId id="323" r:id="rId22"/>
    <p:sldId id="324" r:id="rId23"/>
    <p:sldId id="276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6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901A91-2745-4750-D227-6D71F41E2CB7}" name="Gaylynn Butts" initials="GB" userId="S::gbutts@aafp.org::ff2e3c85-5bb5-4d41-bf95-2e865f2a0d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C57"/>
    <a:srgbClr val="96C6DB"/>
    <a:srgbClr val="C7E0EB"/>
    <a:srgbClr val="65B0CA"/>
    <a:srgbClr val="CCCED2"/>
    <a:srgbClr val="FAE6CD"/>
    <a:srgbClr val="F6CFA4"/>
    <a:srgbClr val="F5BA7F"/>
    <a:srgbClr val="F7901E"/>
    <a:srgbClr val="A4A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9EEA4-AB02-4676-9B6B-4FB7211D0ECC}" v="55" dt="2024-04-24T20:51:54.807"/>
    <p1510:client id="{9A945E8F-6464-47F5-B4FF-CC263F31DE24}" v="8" dt="2024-04-24T15:38:00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23" y="58"/>
      </p:cViewPr>
      <p:guideLst>
        <p:guide orient="horz" pos="624"/>
        <p:guide pos="456"/>
        <p:guide orient="horz" pos="1008"/>
        <p:guide pos="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Cherry" userId="ff20611e-d0a0-41dc-8f4e-1f55e75c36ff" providerId="ADAL" clId="{6480BC92-EC46-4E11-BE10-456541583A53}"/>
    <pc:docChg chg="modSld">
      <pc:chgData name="Carla Cherry" userId="ff20611e-d0a0-41dc-8f4e-1f55e75c36ff" providerId="ADAL" clId="{6480BC92-EC46-4E11-BE10-456541583A53}" dt="2024-04-25T03:11:15.401" v="0" actId="1076"/>
      <pc:docMkLst>
        <pc:docMk/>
      </pc:docMkLst>
      <pc:sldChg chg="modSp mod">
        <pc:chgData name="Carla Cherry" userId="ff20611e-d0a0-41dc-8f4e-1f55e75c36ff" providerId="ADAL" clId="{6480BC92-EC46-4E11-BE10-456541583A53}" dt="2024-04-25T03:11:15.401" v="0" actId="1076"/>
        <pc:sldMkLst>
          <pc:docMk/>
          <pc:sldMk cId="224481961" sldId="286"/>
        </pc:sldMkLst>
        <pc:spChg chg="mod">
          <ac:chgData name="Carla Cherry" userId="ff20611e-d0a0-41dc-8f4e-1f55e75c36ff" providerId="ADAL" clId="{6480BC92-EC46-4E11-BE10-456541583A53}" dt="2024-04-25T03:11:15.401" v="0" actId="1076"/>
          <ac:spMkLst>
            <pc:docMk/>
            <pc:sldMk cId="224481961" sldId="286"/>
            <ac:spMk id="256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98A7-D375-4418-9D87-46311329AA5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F744-FD9C-44F3-92AB-510D9A2A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>
                <a:latin typeface="Times New Roman" charset="0"/>
                <a:ea typeface="MS PGothic" charset="-128"/>
              </a:rPr>
              <a:t> </a:t>
            </a:r>
          </a:p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70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E6E-202A-480B-BA54-5D98F99FE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1295399"/>
            <a:ext cx="7518400" cy="22145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Title: Arial Bold, 40-60 /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C547-C509-46CB-9E66-6AA01C27E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3552191"/>
            <a:ext cx="7518400" cy="11985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Subtitle:  Arial Bold, 24-36 / orange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5653-E33E-4AF1-9770-669F9F0F0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792982"/>
            <a:ext cx="7518400" cy="521968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and Date, Arial Bold, 18-24 / white</a:t>
            </a:r>
          </a:p>
        </p:txBody>
      </p:sp>
    </p:spTree>
    <p:extLst>
      <p:ext uri="{BB962C8B-B14F-4D97-AF65-F5344CB8AC3E}">
        <p14:creationId xmlns:p14="http://schemas.microsoft.com/office/powerpoint/2010/main" val="11703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88056-F1AF-4D00-8876-6F9D9994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78255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FF51-24AA-475C-8ED0-958F6759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707C-7F9C-4C5A-AA20-C7479542AA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984DA-660F-4ACB-A870-86EA3DAC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8A8D-9152-454A-81DE-03D95A0AF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E86-6534-4FCB-9096-AF7BD6B0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FC382-6BA5-49E4-8ED4-12086863D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A7DD-380C-4B6C-A1CE-5D348E56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1477E-6872-4DFA-8FD1-3DB0A6DA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ACC8-5CA2-4882-BD40-22F53D769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703C-BF51-4AB1-A60B-175EEABDC8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B93E-A616-4E52-A408-0B730D70B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280560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DB986-04B1-47E5-B445-197AEA1A7F6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B312-AD17-4AEE-B816-49BAE59013C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3124-2937-4B5A-B3E4-72ECE6691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752-8AF5-43D4-A5D4-F173BA465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A7967-B26D-4488-9BF4-D9C8D427B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92646"/>
            <a:ext cx="403122" cy="412954"/>
          </a:xfrm>
        </p:spPr>
        <p:txBody>
          <a:bodyPr/>
          <a:lstStyle>
            <a:lvl1pPr algn="ctr">
              <a:defRPr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4880" y="225425"/>
            <a:ext cx="7143750" cy="4037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1D636-0E1F-40A0-AB1C-D8BCD02B4E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1613" y="4594861"/>
            <a:ext cx="4492625" cy="11201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Arial Regular, 18 </a:t>
            </a:r>
            <a:r>
              <a:rPr lang="en-US" err="1"/>
              <a:t>pt</a:t>
            </a:r>
            <a:r>
              <a:rPr lang="en-US"/>
              <a:t> / white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F03-4D55-454D-BA0D-17F8DBE8E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0" y="1865078"/>
            <a:ext cx="5132070" cy="343844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Body: Arial Regular, 18-32 / black</a:t>
            </a: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CF73-9439-4A85-92BD-8A6E52BEA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0C980-E9FD-4434-8AAB-FEDF9AD8D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5078"/>
            <a:ext cx="5681964" cy="34384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CE161-E5BD-453D-A62E-5B104CFEB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5313"/>
            <a:ext cx="5683250" cy="34385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F396B7-26C9-496A-B925-51A6340C4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00" y="373063"/>
            <a:ext cx="10742613" cy="1258887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/>
              <a:t>Headline:  Arial Bold 36-48 </a:t>
            </a:r>
            <a:r>
              <a:rPr lang="en-US" err="1"/>
              <a:t>pt</a:t>
            </a:r>
            <a:r>
              <a:rPr lang="en-US"/>
              <a:t> / black </a:t>
            </a:r>
          </a:p>
        </p:txBody>
      </p:sp>
    </p:spTree>
    <p:extLst>
      <p:ext uri="{BB962C8B-B14F-4D97-AF65-F5344CB8AC3E}">
        <p14:creationId xmlns:p14="http://schemas.microsoft.com/office/powerpoint/2010/main" val="5882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656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70" y="1732598"/>
            <a:ext cx="7360920" cy="357092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78CB-7971-469D-8B53-F376091A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1629728"/>
            <a:ext cx="7212330" cy="354806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DBB4-4B7C-43D6-B512-0BABBC5F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5AFE-9400-494B-9609-CA6DADF2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CEEB-F1FA-41C6-80C9-AB0D6FF4D6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3783-399C-4952-A52D-2A86A2CBDD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3C010-4CA6-48ED-B79D-8786987BA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7B41-1C13-4D9F-8F4E-1315482B2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7D80-9373-422B-B4E9-AD0DC050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BE34-7244-46FD-8CB9-2190D796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C2A3-B873-4C7D-AE1E-5AFFC469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C6446-808A-4F61-ADF9-BA2D5029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C033-9F66-406F-820E-44815212035F}"/>
              </a:ext>
            </a:extLst>
          </p:cNvPr>
          <p:cNvSpPr/>
          <p:nvPr userDrawn="1"/>
        </p:nvSpPr>
        <p:spPr>
          <a:xfrm>
            <a:off x="275303" y="6331663"/>
            <a:ext cx="452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C38F574-C4C0-48B1-B81D-85833E98F04F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63150"/>
            <a:ext cx="403122" cy="434514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0A61-5424-4D0F-8315-BB22B8C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429A-B927-414D-80BD-ADB4F71A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56F4-B78E-41CB-8C5D-BE130C08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4968" y="6278256"/>
            <a:ext cx="40312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830-B706-472F-82D9-70EFA1A05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Hypertensive Emergencies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836EC59-50D7-4663-B488-E703E4FE8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OB Case Study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81E8CF-1EC1-9DC1-C8D8-FEBE5E48E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3rd Edition</a:t>
            </a:r>
          </a:p>
        </p:txBody>
      </p:sp>
      <p:pic>
        <p:nvPicPr>
          <p:cNvPr id="4" name="Picture 3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171784EC-D10A-5FBD-AE34-21F7C2E1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639" y="2900659"/>
            <a:ext cx="2562225" cy="10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Now what?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74448-21B9-E743-1A27-F92D24FFD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85172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During transfer to the hospital: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640776" y="1235364"/>
            <a:ext cx="11164887" cy="4564063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Start 2 large bore IV’s—14-16 gauge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IV labetalol or hydralazine per receiving hospital orders/protocol</a:t>
            </a:r>
            <a:endParaRPr lang="en-US" sz="2800" dirty="0">
              <a:cs typeface="Arial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MgSO4 per receiving hospital orders/protocol</a:t>
            </a:r>
            <a:endParaRPr lang="en-US" sz="2800" dirty="0">
              <a:cs typeface="Arial"/>
            </a:endParaRPr>
          </a:p>
          <a:p>
            <a:pPr marL="837565" lvl="1" indent="-4572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Available options are state dependent</a:t>
            </a:r>
            <a:endParaRPr lang="en-US" sz="2800" dirty="0">
              <a:cs typeface="Arial"/>
            </a:endParaRPr>
          </a:p>
          <a:p>
            <a:pPr marL="342900" indent="-342900"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MS PGothic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0F3D0-AB90-490B-BB84-A81C5D033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47918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37312" y="1258888"/>
            <a:ext cx="11480800" cy="411480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altLang="en-US" sz="2800" dirty="0"/>
              <a:t>MgSO4: 4-6 g IV loading dose mixed in 100mL normal saline or  	lactated Ringer solution over 10-15 minutes</a:t>
            </a:r>
            <a:endParaRPr lang="en-US" sz="2800" dirty="0"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Labetalol 20mg IV, given over 2 minutes</a:t>
            </a:r>
            <a:endParaRPr lang="en-US" altLang="en-US" sz="2800" dirty="0"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Insert a foley catheter, if possible</a:t>
            </a:r>
            <a:endParaRPr lang="en-US" altLang="en-US" sz="2800" dirty="0"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Continue with transfer to hospital</a:t>
            </a:r>
            <a:endParaRPr lang="en-US" altLang="en-US" sz="2800" dirty="0">
              <a:cs typeface="Arial"/>
            </a:endParaRPr>
          </a:p>
          <a:p>
            <a:pPr marL="457200" indent="-457200">
              <a:spcBef>
                <a:spcPts val="1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9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8836" y="252866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11:15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55784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altLang="en-US" sz="2800" dirty="0"/>
              <a:t>Maria begins rhythmic and violent flexion and extension of her </a:t>
            </a:r>
            <a:br>
              <a:rPr lang="en-US" altLang="en-US" sz="2800" dirty="0"/>
            </a:br>
            <a:r>
              <a:rPr lang="en-US" altLang="en-US" sz="2800" dirty="0"/>
              <a:t>	arms and legs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Movements are restricted by safety straps on the stretcher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BP: 184/118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P: 80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R: 10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DTRs: 2+</a:t>
            </a:r>
          </a:p>
          <a:p>
            <a:pPr marL="342900" indent="-342900">
              <a:spcBef>
                <a:spcPts val="1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609600"/>
            <a:ext cx="6906491" cy="55673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en-US" sz="2800" dirty="0"/>
              <a:t>The time is now 11:18am, what would you like to do next?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F43B-E892-F479-CC68-0566E1EBA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7308" y="257210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11:18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37312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recognize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BP 180/118—still above goal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Recurrent seizure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DTRs are present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decide to treat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Labetalol 80mg IV over 2 minutes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MgSO4 2 g IV over 10 minutes</a:t>
            </a:r>
          </a:p>
          <a:p>
            <a:pPr marL="457200" indent="-457200">
              <a:spcBef>
                <a:spcPts val="1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56166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11:40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18840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You recognize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BP 165/112—still above goal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DTRs are present</a:t>
            </a:r>
          </a:p>
          <a:p>
            <a:pPr lvl="1">
              <a:spcBef>
                <a:spcPct val="0"/>
              </a:spcBef>
            </a:pPr>
            <a:endParaRPr lang="en-US" altLang="en-US" dirty="0">
              <a:highlight>
                <a:srgbClr val="FFFF00"/>
              </a:highlight>
            </a:endParaRPr>
          </a:p>
          <a:p>
            <a:pPr indent="0">
              <a:spcBef>
                <a:spcPts val="160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</a:pPr>
            <a:endParaRPr lang="en-GB" altLang="en-US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3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sz="2800" dirty="0"/>
              <a:t>What should you focus on doing right now with this patient?</a:t>
            </a:r>
          </a:p>
          <a:p>
            <a:pPr indent="0" defTabSz="914400"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87EB5-BBA7-9CBF-D2CC-DE53C0E26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072" y="237690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11:40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37312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You decide to treat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dirty="0"/>
              <a:t>Hydralazine 10mg IV over 2 minutes</a:t>
            </a:r>
          </a:p>
          <a:p>
            <a:pPr marL="380985" lvl="1" indent="0"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Reassess vital signs per protocol</a:t>
            </a:r>
          </a:p>
          <a:p>
            <a:pPr indent="0">
              <a:spcBef>
                <a:spcPts val="160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</a:pPr>
            <a:endParaRPr lang="en-GB" altLang="en-US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37692"/>
            <a:ext cx="109728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11:50 AM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711200" y="125888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BP: 150/98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Arrive at hospital and transfer care to ED physician</a:t>
            </a:r>
          </a:p>
          <a:p>
            <a:pPr marL="457200" indent="-457200"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  <a:buFont typeface="Arial" panose="020B0604020202020204" pitchFamily="34" charset="0"/>
              <a:buChar char="•"/>
            </a:pPr>
            <a:endParaRPr lang="en-GB" altLang="en-US" sz="2800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689" y="233216"/>
            <a:ext cx="3588327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ea typeface="ＭＳ Ｐゴシック" charset="-128"/>
              </a:rPr>
              <a:t>Scenario:</a:t>
            </a:r>
            <a:endParaRPr lang="en-US" altLang="en-US" sz="4000" i="1" dirty="0">
              <a:ea typeface="ＭＳ Ｐゴシック" charset="-128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125" y="1249363"/>
            <a:ext cx="11572875" cy="4114800"/>
          </a:xfr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en-US" altLang="en-US" sz="3000" dirty="0"/>
              <a:t>You are a first-responder in a rural community</a:t>
            </a:r>
            <a:endParaRPr lang="en-US" sz="3000" dirty="0"/>
          </a:p>
          <a:p>
            <a:pPr marL="608965"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000" dirty="0"/>
              <a:t>Your unit is called to a local department store at 10:30 AM</a:t>
            </a:r>
            <a:endParaRPr lang="en-US" altLang="en-US" sz="3000" dirty="0">
              <a:cs typeface="Arial"/>
            </a:endParaRPr>
          </a:p>
          <a:p>
            <a:pPr marL="608965"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000" dirty="0"/>
              <a:t>Reported young adult having a witnessed seizure; now unconscious</a:t>
            </a:r>
            <a:endParaRPr lang="en-US" altLang="en-US" sz="3000" dirty="0">
              <a:cs typeface="Arial"/>
            </a:endParaRPr>
          </a:p>
          <a:p>
            <a:pPr marL="608965"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000" dirty="0"/>
              <a:t>Bystander at scene gives history:</a:t>
            </a:r>
            <a:endParaRPr lang="en-US" altLang="en-US" sz="3000" dirty="0">
              <a:cs typeface="Arial"/>
            </a:endParaRPr>
          </a:p>
          <a:p>
            <a:pPr marL="1218565" lvl="2">
              <a:spcBef>
                <a:spcPts val="800"/>
              </a:spcBef>
              <a:buFont typeface="Courier New" panose="020B0604020202020204" pitchFamily="34" charset="0"/>
              <a:buChar char="o"/>
              <a:defRPr/>
            </a:pPr>
            <a:r>
              <a:rPr lang="en-US" altLang="en-US" sz="3000" dirty="0"/>
              <a:t>Introduces self as the young adult’s mother</a:t>
            </a:r>
            <a:endParaRPr lang="en-US" altLang="en-US" sz="3000" dirty="0">
              <a:cs typeface="Arial"/>
            </a:endParaRPr>
          </a:p>
          <a:p>
            <a:pPr marL="1218565" lvl="2">
              <a:spcBef>
                <a:spcPts val="800"/>
              </a:spcBef>
              <a:buFont typeface="Courier New" panose="020B0604020202020204" pitchFamily="34" charset="0"/>
              <a:buChar char="o"/>
              <a:defRPr/>
            </a:pPr>
            <a:r>
              <a:rPr lang="en-US" altLang="en-US" sz="3000" dirty="0"/>
              <a:t>Holding a very young infant</a:t>
            </a:r>
            <a:endParaRPr lang="en-US" altLang="en-US" sz="3000" dirty="0">
              <a:cs typeface="Arial"/>
            </a:endParaRPr>
          </a:p>
          <a:p>
            <a:pPr marL="608965" lvl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000" dirty="0"/>
              <a:t>The patient’s mother denies any known allergies, medication use (except prenatal vitamins), no other medical problems	</a:t>
            </a:r>
            <a:r>
              <a:rPr lang="en-US" altLang="en-US" dirty="0"/>
              <a:t>	</a:t>
            </a:r>
            <a:endParaRPr lang="en-US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52D01-AF61-ACC5-020C-5D325C71F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F0A5BEE-4B80-40B1-A079-0BBC7F0A8237}"/>
              </a:ext>
            </a:extLst>
          </p:cNvPr>
          <p:cNvSpPr txBox="1">
            <a:spLocks/>
          </p:cNvSpPr>
          <p:nvPr/>
        </p:nvSpPr>
        <p:spPr>
          <a:xfrm>
            <a:off x="256525" y="6288191"/>
            <a:ext cx="471949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82C7E-AC41-8B52-0EAA-B02BE906E9F7}"/>
              </a:ext>
            </a:extLst>
          </p:cNvPr>
          <p:cNvSpPr txBox="1"/>
          <p:nvPr/>
        </p:nvSpPr>
        <p:spPr>
          <a:xfrm>
            <a:off x="1738524" y="2474842"/>
            <a:ext cx="8714951" cy="144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>
                <a:effectLst/>
                <a:latin typeface="Helvetica" pitchFamily="2" charset="0"/>
              </a:rPr>
              <a:t>©</a:t>
            </a:r>
            <a:r>
              <a:rPr lang="en-US" sz="1500" b="1"/>
              <a:t> 2023 American Academy of Family Physicians. All rights reserved.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All materials/content herein are protected by copyright and are for the sole, personal use of the user.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No part of the materials/content may be copied, duplicated, distributed or retransmitted 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In any form or medium without the prior permission of the applicable copyright owner.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E0886-ECF6-825D-FFAE-80A503368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17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other data would be helpful at this point in your assessment of the patient?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CBA33-AFF6-26A2-F9EE-6286256E0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3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AB9CA-C944-F35C-636D-FF1E7C119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623126" y="239548"/>
            <a:ext cx="10673443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Case Continues: 30 Minutes Later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616603" y="1262714"/>
            <a:ext cx="9513888" cy="4037012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History:</a:t>
            </a:r>
            <a:endParaRPr lang="en-US" sz="2800" dirty="0">
              <a:cs typeface="Arial"/>
            </a:endParaRPr>
          </a:p>
          <a:p>
            <a:pPr marL="608965" lvl="1">
              <a:buFont typeface="Courier New" panose="05000000000000000000" pitchFamily="2" charset="2"/>
              <a:buChar char="o"/>
            </a:pPr>
            <a:r>
              <a:rPr lang="en-US" altLang="en-US" dirty="0"/>
              <a:t>Spontaneous vaginal delivery three days ago; discharged yesterday</a:t>
            </a:r>
            <a:endParaRPr lang="en-US" altLang="en-US" dirty="0">
              <a:cs typeface="Arial"/>
            </a:endParaRPr>
          </a:p>
          <a:p>
            <a:pPr marL="608965" lvl="1">
              <a:buFont typeface="Courier New" panose="05000000000000000000" pitchFamily="2" charset="2"/>
              <a:buChar char="o"/>
            </a:pPr>
            <a:r>
              <a:rPr lang="en-US" altLang="en-US" dirty="0"/>
              <a:t>At store to buy baby supplies</a:t>
            </a:r>
            <a:endParaRPr lang="en-US" altLang="en-US" dirty="0">
              <a:cs typeface="Arial"/>
            </a:endParaRPr>
          </a:p>
          <a:p>
            <a:pPr marL="608965" lvl="1">
              <a:buFont typeface="Courier New" panose="05000000000000000000" pitchFamily="2" charset="2"/>
              <a:buChar char="o"/>
            </a:pPr>
            <a:r>
              <a:rPr lang="en-US" altLang="en-US" dirty="0"/>
              <a:t>Pregnancy complicated with “high blood pressure”</a:t>
            </a:r>
            <a:endParaRPr lang="en-US" altLang="en-US" dirty="0">
              <a:cs typeface="Arial"/>
            </a:endParaRPr>
          </a:p>
          <a:p>
            <a:pPr marL="608965" lvl="1">
              <a:buFont typeface="Courier New" panose="05000000000000000000" pitchFamily="2" charset="2"/>
              <a:buChar char="o"/>
            </a:pPr>
            <a:r>
              <a:rPr lang="en-US" altLang="en-US" dirty="0"/>
              <a:t>No significant history, including epilepsy</a:t>
            </a:r>
            <a:endParaRPr lang="en-US" altLang="en-US" dirty="0">
              <a:cs typeface="Arial"/>
            </a:endParaRP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altLang="en-US" sz="2800" dirty="0"/>
              <a:t>Patient’s mother states: “We were walking down the aisle to checkout when Maria fell down and started thrashing about and foaming at the mouth!”</a:t>
            </a:r>
            <a:endParaRPr lang="en-US" alt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8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altLang="en-US" sz="2800" dirty="0"/>
              <a:t>What do you want to do next?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2036F-6431-D4E2-7880-73A014FB3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605138" y="257416"/>
            <a:ext cx="4798127" cy="112485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cs typeface="ＭＳ Ｐゴシック" charset="-128"/>
              </a:rPr>
              <a:t>Case Continues: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0427" y="1258888"/>
            <a:ext cx="11276012" cy="470852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800" dirty="0"/>
              <a:t>Upon assessment, you find the following: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Carotid pulse palpable, rate 76/min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BP 192/126, left arm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Airway is patent</a:t>
            </a:r>
          </a:p>
          <a:p>
            <a:pPr lvl="1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Breathing is unlabored with a rate of 12/min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01A94-A965-9EB2-E292-B163197D0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you concerned about with this patient given the information provided thus far? Why did she have a seizure?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E7790-D55B-4417-A109-45B32C12E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your next steps?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F0289-3D73-6C16-BE17-545CC3C43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6700"/>
            <a:ext cx="7911112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 Next steps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1208919"/>
            <a:ext cx="10970317" cy="16323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Rigid neck collar applied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Dress any wounds as applicable (from fall/seizure)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Patient placed onto stretcher and into the ambulance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You notify hospital of hypertensive emergency and possible eclampsia</a:t>
            </a:r>
          </a:p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You are 40 minutes away from the nearest hospital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39C01-5398-E733-E58D-51D8A7577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901E"/>
      </a:accent1>
      <a:accent2>
        <a:srgbClr val="474C55"/>
      </a:accent2>
      <a:accent3>
        <a:srgbClr val="008FB4"/>
      </a:accent3>
      <a:accent4>
        <a:srgbClr val="F2BA7F"/>
      </a:accent4>
      <a:accent5>
        <a:srgbClr val="82858C"/>
      </a:accent5>
      <a:accent6>
        <a:srgbClr val="65B0CA"/>
      </a:accent6>
      <a:hlink>
        <a:srgbClr val="F6CFA4"/>
      </a:hlink>
      <a:folHlink>
        <a:srgbClr val="A4A6A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405EB6D76C04A99D739F71CB1C882" ma:contentTypeVersion="18" ma:contentTypeDescription="Create a new document." ma:contentTypeScope="" ma:versionID="9a6d28f47058d50d24b86b0d292621d1">
  <xsd:schema xmlns:xsd="http://www.w3.org/2001/XMLSchema" xmlns:xs="http://www.w3.org/2001/XMLSchema" xmlns:p="http://schemas.microsoft.com/office/2006/metadata/properties" xmlns:ns2="856a7437-a7e7-4452-817c-46e435f59c4c" xmlns:ns3="0db41735-03c9-45f7-99e2-dcae27ef4500" targetNamespace="http://schemas.microsoft.com/office/2006/metadata/properties" ma:root="true" ma:fieldsID="7599d5623c19717dc703267d5ded5245" ns2:_="" ns3:_="">
    <xsd:import namespace="856a7437-a7e7-4452-817c-46e435f59c4c"/>
    <xsd:import namespace="0db41735-03c9-45f7-99e2-dcae27ef4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a7437-a7e7-4452-817c-46e435f5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157a136-43c5-4c94-a19c-50cb202ee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41735-03c9-45f7-99e2-dcae27ef450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79d10cf-ccaf-40ed-b724-45c3658e93e8}" ma:internalName="TaxCatchAll" ma:showField="CatchAllData" ma:web="0db41735-03c9-45f7-99e2-dcae27ef45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6a7437-a7e7-4452-817c-46e435f59c4c">
      <Terms xmlns="http://schemas.microsoft.com/office/infopath/2007/PartnerControls"/>
    </lcf76f155ced4ddcb4097134ff3c332f>
    <TaxCatchAll xmlns="0db41735-03c9-45f7-99e2-dcae27ef4500" xsi:nil="true"/>
    <SharedWithUsers xmlns="0db41735-03c9-45f7-99e2-dcae27ef4500">
      <UserInfo>
        <DisplayName>Carla Cherry</DisplayName>
        <AccountId>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72C26B7-8F8A-41AC-B492-3F0A8645D7C3}"/>
</file>

<file path=customXml/itemProps2.xml><?xml version="1.0" encoding="utf-8"?>
<ds:datastoreItem xmlns:ds="http://schemas.openxmlformats.org/officeDocument/2006/customXml" ds:itemID="{6C9FB271-BBE5-4104-A29C-0E87D38E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16A401-5582-4BBE-9431-ED2BB8A192A9}">
  <ds:schemaRefs>
    <ds:schemaRef ds:uri="27b1d2e7-4874-41b1-b1c2-3353eee1c74e"/>
    <ds:schemaRef ds:uri="aa857108-c326-44d9-864e-a288414bfb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618</Words>
  <Application>Microsoft Office PowerPoint</Application>
  <PresentationFormat>Widescreen</PresentationFormat>
  <Paragraphs>109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Hypertensive Emergencies</vt:lpstr>
      <vt:lpstr>Scenario:</vt:lpstr>
      <vt:lpstr>Group Discussion</vt:lpstr>
      <vt:lpstr>Case Continues: 30 Minutes Later</vt:lpstr>
      <vt:lpstr>Group Discussion</vt:lpstr>
      <vt:lpstr>Case Continues:</vt:lpstr>
      <vt:lpstr>Group Discussion</vt:lpstr>
      <vt:lpstr>Group Discussion</vt:lpstr>
      <vt:lpstr>Case Continues: Next steps</vt:lpstr>
      <vt:lpstr>Group Discussion</vt:lpstr>
      <vt:lpstr>During transfer to the hospital:</vt:lpstr>
      <vt:lpstr>Case Continues: 11 AM</vt:lpstr>
      <vt:lpstr>Case Continues: 11:15 AM</vt:lpstr>
      <vt:lpstr>Group Discussion</vt:lpstr>
      <vt:lpstr>Case Continues: 11:18 AM</vt:lpstr>
      <vt:lpstr>Case Continues: 11:40 AM</vt:lpstr>
      <vt:lpstr>Group Discussion</vt:lpstr>
      <vt:lpstr>Case Continues: 11:40 AM</vt:lpstr>
      <vt:lpstr>Case Continues: 11:50 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Heins</dc:creator>
  <cp:lastModifiedBy>Carla Cherry</cp:lastModifiedBy>
  <cp:revision>46</cp:revision>
  <dcterms:created xsi:type="dcterms:W3CDTF">2020-08-24T02:25:21Z</dcterms:created>
  <dcterms:modified xsi:type="dcterms:W3CDTF">2024-04-25T03:11:26Z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0x010100B10405EB6D76C04A99D739F71CB1C882</vt:lpwstr>
  </property>
  <property fmtid="{D5CDD505-2E9C-101B-9397-08002B2CF9AE}" pid="3" name="MediaServiceImageTags">
    <vt:lpwstr/>
  </property>
</Properties>
</file>