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19" r:id="rId5"/>
    <p:sldId id="281" r:id="rId6"/>
    <p:sldId id="313" r:id="rId7"/>
    <p:sldId id="326" r:id="rId8"/>
    <p:sldId id="286" r:id="rId9"/>
    <p:sldId id="312" r:id="rId10"/>
    <p:sldId id="290" r:id="rId11"/>
    <p:sldId id="314" r:id="rId12"/>
    <p:sldId id="315" r:id="rId13"/>
    <p:sldId id="324" r:id="rId14"/>
    <p:sldId id="316" r:id="rId15"/>
    <p:sldId id="317" r:id="rId16"/>
    <p:sldId id="318" r:id="rId17"/>
    <p:sldId id="323" r:id="rId18"/>
    <p:sldId id="276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768" userDrawn="1">
          <p15:clr>
            <a:srgbClr val="A4A3A4"/>
          </p15:clr>
        </p15:guide>
        <p15:guide id="6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C57"/>
    <a:srgbClr val="96C6DB"/>
    <a:srgbClr val="C7E0EB"/>
    <a:srgbClr val="65B0CA"/>
    <a:srgbClr val="CCCED2"/>
    <a:srgbClr val="FAE6CD"/>
    <a:srgbClr val="F6CFA4"/>
    <a:srgbClr val="F5BA7F"/>
    <a:srgbClr val="F7901E"/>
    <a:srgbClr val="A4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E8365-33CA-48DA-9E80-80641F5ED6D4}" v="4" dt="2024-04-25T04:24:17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8" y="1027"/>
      </p:cViewPr>
      <p:guideLst>
        <p:guide pos="456"/>
        <p:guide orient="horz" pos="624"/>
        <p:guide orient="horz" pos="1008"/>
        <p:guide pos="768"/>
        <p:guide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Cherry" userId="ff20611e-d0a0-41dc-8f4e-1f55e75c36ff" providerId="ADAL" clId="{969E8365-33CA-48DA-9E80-80641F5ED6D4}"/>
    <pc:docChg chg="undo custSel addSld delSld modSld">
      <pc:chgData name="Carla Cherry" userId="ff20611e-d0a0-41dc-8f4e-1f55e75c36ff" providerId="ADAL" clId="{969E8365-33CA-48DA-9E80-80641F5ED6D4}" dt="2024-05-02T20:30:47.211" v="213" actId="20577"/>
      <pc:docMkLst>
        <pc:docMk/>
      </pc:docMkLst>
      <pc:sldChg chg="modSp mod">
        <pc:chgData name="Carla Cherry" userId="ff20611e-d0a0-41dc-8f4e-1f55e75c36ff" providerId="ADAL" clId="{969E8365-33CA-48DA-9E80-80641F5ED6D4}" dt="2024-05-02T20:30:47.211" v="213" actId="20577"/>
        <pc:sldMkLst>
          <pc:docMk/>
          <pc:sldMk cId="224481961" sldId="286"/>
        </pc:sldMkLst>
        <pc:spChg chg="mod">
          <ac:chgData name="Carla Cherry" userId="ff20611e-d0a0-41dc-8f4e-1f55e75c36ff" providerId="ADAL" clId="{969E8365-33CA-48DA-9E80-80641F5ED6D4}" dt="2024-05-02T20:30:47.211" v="213" actId="20577"/>
          <ac:spMkLst>
            <pc:docMk/>
            <pc:sldMk cId="224481961" sldId="286"/>
            <ac:spMk id="22530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4-25T04:26:12.545" v="50" actId="20577"/>
        <pc:sldMkLst>
          <pc:docMk/>
          <pc:sldMk cId="2266873509" sldId="312"/>
        </pc:sldMkLst>
        <pc:spChg chg="mod">
          <ac:chgData name="Carla Cherry" userId="ff20611e-d0a0-41dc-8f4e-1f55e75c36ff" providerId="ADAL" clId="{969E8365-33CA-48DA-9E80-80641F5ED6D4}" dt="2024-04-25T04:26:12.545" v="50" actId="20577"/>
          <ac:spMkLst>
            <pc:docMk/>
            <pc:sldMk cId="2266873509" sldId="312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5-02T20:29:09.339" v="132" actId="948"/>
        <pc:sldMkLst>
          <pc:docMk/>
          <pc:sldMk cId="614835536" sldId="313"/>
        </pc:sldMkLst>
        <pc:spChg chg="mod">
          <ac:chgData name="Carla Cherry" userId="ff20611e-d0a0-41dc-8f4e-1f55e75c36ff" providerId="ADAL" clId="{969E8365-33CA-48DA-9E80-80641F5ED6D4}" dt="2024-05-02T20:29:09.339" v="132" actId="948"/>
          <ac:spMkLst>
            <pc:docMk/>
            <pc:sldMk cId="614835536" sldId="313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4-25T04:28:48.124" v="71" actId="113"/>
        <pc:sldMkLst>
          <pc:docMk/>
          <pc:sldMk cId="3444028484" sldId="314"/>
        </pc:sldMkLst>
        <pc:spChg chg="mod">
          <ac:chgData name="Carla Cherry" userId="ff20611e-d0a0-41dc-8f4e-1f55e75c36ff" providerId="ADAL" clId="{969E8365-33CA-48DA-9E80-80641F5ED6D4}" dt="2024-04-25T04:28:48.124" v="71" actId="113"/>
          <ac:spMkLst>
            <pc:docMk/>
            <pc:sldMk cId="3444028484" sldId="314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4-25T04:29:36.181" v="73"/>
        <pc:sldMkLst>
          <pc:docMk/>
          <pc:sldMk cId="587515855" sldId="315"/>
        </pc:sldMkLst>
        <pc:spChg chg="mod">
          <ac:chgData name="Carla Cherry" userId="ff20611e-d0a0-41dc-8f4e-1f55e75c36ff" providerId="ADAL" clId="{969E8365-33CA-48DA-9E80-80641F5ED6D4}" dt="2024-04-25T04:29:36.181" v="73"/>
          <ac:spMkLst>
            <pc:docMk/>
            <pc:sldMk cId="587515855" sldId="315"/>
            <ac:spMk id="14339" creationId="{00000000-0000-0000-0000-000000000000}"/>
          </ac:spMkLst>
        </pc:spChg>
      </pc:sldChg>
      <pc:sldChg chg="addSp delSp modSp mod">
        <pc:chgData name="Carla Cherry" userId="ff20611e-d0a0-41dc-8f4e-1f55e75c36ff" providerId="ADAL" clId="{969E8365-33CA-48DA-9E80-80641F5ED6D4}" dt="2024-04-25T04:34:36.279" v="108" actId="20577"/>
        <pc:sldMkLst>
          <pc:docMk/>
          <pc:sldMk cId="140462185" sldId="316"/>
        </pc:sldMkLst>
        <pc:spChg chg="add del">
          <ac:chgData name="Carla Cherry" userId="ff20611e-d0a0-41dc-8f4e-1f55e75c36ff" providerId="ADAL" clId="{969E8365-33CA-48DA-9E80-80641F5ED6D4}" dt="2024-04-25T04:33:31.703" v="98" actId="22"/>
          <ac:spMkLst>
            <pc:docMk/>
            <pc:sldMk cId="140462185" sldId="316"/>
            <ac:spMk id="5" creationId="{0C879FD0-44B6-226A-A730-845046BE8B77}"/>
          </ac:spMkLst>
        </pc:spChg>
        <pc:spChg chg="mod">
          <ac:chgData name="Carla Cherry" userId="ff20611e-d0a0-41dc-8f4e-1f55e75c36ff" providerId="ADAL" clId="{969E8365-33CA-48DA-9E80-80641F5ED6D4}" dt="2024-04-25T04:34:36.279" v="108" actId="20577"/>
          <ac:spMkLst>
            <pc:docMk/>
            <pc:sldMk cId="140462185" sldId="316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4-25T04:35:54.064" v="115" actId="20577"/>
        <pc:sldMkLst>
          <pc:docMk/>
          <pc:sldMk cId="3917120323" sldId="317"/>
        </pc:sldMkLst>
        <pc:spChg chg="mod">
          <ac:chgData name="Carla Cherry" userId="ff20611e-d0a0-41dc-8f4e-1f55e75c36ff" providerId="ADAL" clId="{969E8365-33CA-48DA-9E80-80641F5ED6D4}" dt="2024-04-25T04:35:54.064" v="115" actId="20577"/>
          <ac:spMkLst>
            <pc:docMk/>
            <pc:sldMk cId="3917120323" sldId="317"/>
            <ac:spMk id="14339" creationId="{00000000-0000-0000-0000-000000000000}"/>
          </ac:spMkLst>
        </pc:spChg>
      </pc:sldChg>
      <pc:sldChg chg="modSp mod">
        <pc:chgData name="Carla Cherry" userId="ff20611e-d0a0-41dc-8f4e-1f55e75c36ff" providerId="ADAL" clId="{969E8365-33CA-48DA-9E80-80641F5ED6D4}" dt="2024-04-25T04:37:33.300" v="122" actId="179"/>
        <pc:sldMkLst>
          <pc:docMk/>
          <pc:sldMk cId="3515533837" sldId="318"/>
        </pc:sldMkLst>
        <pc:spChg chg="mod">
          <ac:chgData name="Carla Cherry" userId="ff20611e-d0a0-41dc-8f4e-1f55e75c36ff" providerId="ADAL" clId="{969E8365-33CA-48DA-9E80-80641F5ED6D4}" dt="2024-04-25T04:37:33.300" v="122" actId="179"/>
          <ac:spMkLst>
            <pc:docMk/>
            <pc:sldMk cId="3515533837" sldId="318"/>
            <ac:spMk id="14339" creationId="{00000000-0000-0000-0000-000000000000}"/>
          </ac:spMkLst>
        </pc:spChg>
      </pc:sldChg>
      <pc:sldChg chg="addSp delSp modSp mod">
        <pc:chgData name="Carla Cherry" userId="ff20611e-d0a0-41dc-8f4e-1f55e75c36ff" providerId="ADAL" clId="{969E8365-33CA-48DA-9E80-80641F5ED6D4}" dt="2024-04-25T04:41:45.491" v="127" actId="478"/>
        <pc:sldMkLst>
          <pc:docMk/>
          <pc:sldMk cId="2151836617" sldId="319"/>
        </pc:sldMkLst>
        <pc:spChg chg="mod">
          <ac:chgData name="Carla Cherry" userId="ff20611e-d0a0-41dc-8f4e-1f55e75c36ff" providerId="ADAL" clId="{969E8365-33CA-48DA-9E80-80641F5ED6D4}" dt="2024-04-25T04:01:17.758" v="26" actId="255"/>
          <ac:spMkLst>
            <pc:docMk/>
            <pc:sldMk cId="2151836617" sldId="319"/>
            <ac:spMk id="2" creationId="{83746830-B706-472F-82D9-70EFA1A05640}"/>
          </ac:spMkLst>
        </pc:spChg>
        <pc:spChg chg="add del mod">
          <ac:chgData name="Carla Cherry" userId="ff20611e-d0a0-41dc-8f4e-1f55e75c36ff" providerId="ADAL" clId="{969E8365-33CA-48DA-9E80-80641F5ED6D4}" dt="2024-04-25T04:41:45.491" v="127" actId="478"/>
          <ac:spMkLst>
            <pc:docMk/>
            <pc:sldMk cId="2151836617" sldId="319"/>
            <ac:spMk id="5" creationId="{9BADF7C0-0103-4C72-03B3-CC9840DE43AF}"/>
          </ac:spMkLst>
        </pc:spChg>
      </pc:sldChg>
      <pc:sldChg chg="addSp delSp add del setBg delDesignElem">
        <pc:chgData name="Carla Cherry" userId="ff20611e-d0a0-41dc-8f4e-1f55e75c36ff" providerId="ADAL" clId="{969E8365-33CA-48DA-9E80-80641F5ED6D4}" dt="2024-04-25T04:24:06.780" v="42"/>
        <pc:sldMkLst>
          <pc:docMk/>
          <pc:sldMk cId="770629325" sldId="326"/>
        </pc:sldMkLst>
        <pc:spChg chg="add del">
          <ac:chgData name="Carla Cherry" userId="ff20611e-d0a0-41dc-8f4e-1f55e75c36ff" providerId="ADAL" clId="{969E8365-33CA-48DA-9E80-80641F5ED6D4}" dt="2024-04-25T04:24:06.780" v="42"/>
          <ac:spMkLst>
            <pc:docMk/>
            <pc:sldMk cId="770629325" sldId="326"/>
            <ac:spMk id="14344" creationId="{907EF6B7-1338-4443-8C46-6A318D952DFD}"/>
          </ac:spMkLst>
        </pc:spChg>
        <pc:spChg chg="add del">
          <ac:chgData name="Carla Cherry" userId="ff20611e-d0a0-41dc-8f4e-1f55e75c36ff" providerId="ADAL" clId="{969E8365-33CA-48DA-9E80-80641F5ED6D4}" dt="2024-04-25T04:24:06.780" v="42"/>
          <ac:spMkLst>
            <pc:docMk/>
            <pc:sldMk cId="770629325" sldId="326"/>
            <ac:spMk id="14346" creationId="{DAAE4CDD-124C-4DCF-9584-B6033B545DD5}"/>
          </ac:spMkLst>
        </pc:spChg>
        <pc:spChg chg="add del">
          <ac:chgData name="Carla Cherry" userId="ff20611e-d0a0-41dc-8f4e-1f55e75c36ff" providerId="ADAL" clId="{969E8365-33CA-48DA-9E80-80641F5ED6D4}" dt="2024-04-25T04:24:06.780" v="42"/>
          <ac:spMkLst>
            <pc:docMk/>
            <pc:sldMk cId="770629325" sldId="326"/>
            <ac:spMk id="14348" creationId="{081E4A58-353D-44AE-B2FC-2A74E2E400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Times New Roman" charset="0"/>
                <a:ea typeface="MS PGothic" charset="-128"/>
              </a:rPr>
              <a:t> </a:t>
            </a:r>
          </a:p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7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Arial Regular, 18 </a:t>
            </a:r>
            <a:r>
              <a:rPr lang="en-US" err="1"/>
              <a:t>pt</a:t>
            </a:r>
            <a:r>
              <a:rPr lang="en-US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Body: Arial Regular, 18-32 / black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Headline:  Arial Bold 36-48 </a:t>
            </a:r>
            <a:r>
              <a:rPr lang="en-US" err="1"/>
              <a:t>pt</a:t>
            </a:r>
            <a:r>
              <a:rPr lang="en-US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974AE6-32D4-BD27-6B93-9C7F53E6C7A7}"/>
              </a:ext>
            </a:extLst>
          </p:cNvPr>
          <p:cNvSpPr/>
          <p:nvPr/>
        </p:nvSpPr>
        <p:spPr>
          <a:xfrm>
            <a:off x="8486272" y="2712160"/>
            <a:ext cx="2635531" cy="1881688"/>
          </a:xfrm>
          <a:prstGeom prst="rect">
            <a:avLst/>
          </a:prstGeom>
          <a:solidFill>
            <a:srgbClr val="484C57"/>
          </a:solidFill>
          <a:ln>
            <a:solidFill>
              <a:srgbClr val="484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Preterm Labor</a:t>
            </a:r>
            <a:br>
              <a:rPr lang="en-US" dirty="0"/>
            </a:br>
            <a:r>
              <a:rPr lang="en-US" sz="4800" i="1" dirty="0">
                <a:solidFill>
                  <a:schemeClr val="accent3"/>
                </a:solidFill>
              </a:rPr>
              <a:t>Instructor Guide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36EC59-50D7-4663-B488-E703E4FE8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 Case Study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81E8CF-1EC1-9DC1-C8D8-FEBE5E48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3rd Edition</a:t>
            </a:r>
          </a:p>
        </p:txBody>
      </p:sp>
      <p:pic>
        <p:nvPicPr>
          <p:cNvPr id="4" name="Picture 3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EA65A8D4-35E7-74AA-CD84-992870C0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38" y="2900362"/>
            <a:ext cx="2581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9440" y="244158"/>
            <a:ext cx="75184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711200" y="129952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3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You contact the receiving hospital and provide Situation, Background, Assessment, and Recommendation communication.</a:t>
            </a:r>
          </a:p>
          <a:p>
            <a:pPr marL="690563" lvl="1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At command of the receiving hospital, you consider the risks and benefits of transport or a home delivery.</a:t>
            </a:r>
          </a:p>
          <a:p>
            <a:pPr marL="690563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80985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indent="0">
              <a:spcBef>
                <a:spcPts val="1600"/>
              </a:spcBef>
              <a:spcAft>
                <a:spcPts val="120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59661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Should you transport?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For consideration; risk vs benefit: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19113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Timeliness of preparing, loading, transporting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Where to transport to?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19113" indent="-285750" algn="l" rtl="0" fontAlgn="base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Closest hospital regardless of designated pregnancy/labor 	care facilities?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19113" indent="-285750" algn="l" rtl="0" fontAlgn="base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Regional hospital with advanced perinatal capabilities but 	furthest away?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74448-21B9-E743-1A27-F92D24FFD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2022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sz="2800" dirty="0"/>
              <a:t>In considering immediate transport, what are the risks?</a:t>
            </a:r>
          </a:p>
          <a:p>
            <a:pPr indent="233363" algn="l" rtl="0" fontAlgn="base"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Delivery </a:t>
            </a:r>
            <a:r>
              <a:rPr lang="en-US" sz="1800" b="0" i="0" u="none" strike="noStrike" dirty="0" err="1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 route (same consideration as a home delivery 	except your partner will be driving and unavailable), 	considerably less workspace while caring for more than 	one patient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Other 2 young children present, cannot be left behind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>
              <a:buNone/>
              <a:defRPr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F43B-E892-F479-CC68-0566E1EBA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75390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sz="2800" dirty="0"/>
              <a:t>In considering a home delivery, what are the risks and important action items?</a:t>
            </a: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Bring additional equipment into home and prepare for delivery with available supplies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Call for additional assistance (police or fire department, another ambulance unit, neighbors)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Potential of malpresentation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Resuscitation of a preterm newborn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Thermal stress risks increased with prematurity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Ventilation may require unexpectedly high pressures due to lung immaturity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Tidal volume is weight-dependent (is scale available?)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Risk of pneumothorax is greater in preterm infant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33363" indent="-233363" defTabSz="914400">
              <a:buNone/>
            </a:pPr>
            <a:endParaRPr lang="en-US" sz="2800" dirty="0"/>
          </a:p>
          <a:p>
            <a:pPr indent="0" defTabSz="914400"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87EB5-BBA7-9CBF-D2CC-DE53C0E26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760" y="248900"/>
            <a:ext cx="72644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1087120" y="1299528"/>
            <a:ext cx="10485120" cy="411480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With the next contraction, the pregnant person bears down, and you note a head crowning at the perineum.</a:t>
            </a: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You coach breathing exercises during contractions and instruct on controlled pushing.</a:t>
            </a: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viable infant is delivered at home.</a:t>
            </a:r>
            <a:endParaRPr lang="en-US" altLang="en-US" dirty="0">
              <a:cs typeface="Arial"/>
            </a:endParaRP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Delivering person and infant are stabilized and prepared for transport.</a:t>
            </a:r>
          </a:p>
          <a:p>
            <a:pPr marL="630238" lvl="1" indent="-284163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Other two children accompany both patients in the ambulance as they cannot be left home alone.</a:t>
            </a:r>
          </a:p>
          <a:p>
            <a:pPr marL="228600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80985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indent="0">
              <a:spcBef>
                <a:spcPts val="1600"/>
              </a:spcBef>
              <a:spcAft>
                <a:spcPts val="120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256525" y="6288191"/>
            <a:ext cx="47194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2C7E-AC41-8B52-0EAA-B02BE906E9F7}"/>
              </a:ext>
            </a:extLst>
          </p:cNvPr>
          <p:cNvSpPr txBox="1"/>
          <p:nvPr/>
        </p:nvSpPr>
        <p:spPr>
          <a:xfrm>
            <a:off x="1738524" y="2474842"/>
            <a:ext cx="8714951" cy="14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>
                <a:effectLst/>
                <a:latin typeface="Helvetica" pitchFamily="2" charset="0"/>
              </a:rPr>
              <a:t>©</a:t>
            </a:r>
            <a:r>
              <a:rPr lang="en-US" sz="1500" b="1"/>
              <a:t> 2023 American Academy of Family Physicians. All rights reserved.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All materials/content herein are protected by copyright and are for the sole, personal use of the user.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No part of the materials/content may be copied, duplicated, distributed or retransmitted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In any form or medium without the prior permission of the applicable copyright owner.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0886-ECF6-825D-FFAE-80A503368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9765" y="248603"/>
            <a:ext cx="9197975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ea typeface="ＭＳ Ｐゴシック" charset="-128"/>
              </a:rPr>
              <a:t>Scenario:</a:t>
            </a:r>
            <a:endParaRPr lang="en-US" altLang="en-US" sz="4000" i="1" dirty="0">
              <a:ea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5921" y="1249363"/>
            <a:ext cx="1161288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233363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n-US" sz="2800" dirty="0"/>
              <a:t>You are a first-responder in a rural community:</a:t>
            </a:r>
          </a:p>
          <a:p>
            <a:pPr marL="974725" lvl="1" indent="-2841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Your unit is called to a rural home of a 26-year-old, G3P2, due in 2 months, complaining of painful uterine contractions.</a:t>
            </a:r>
          </a:p>
          <a:p>
            <a:pPr marL="974725" lvl="1" indent="-2841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are 10 miles from the closest critical access hospital and 40 miles from a regional perinatal center with neonatal intensive care.</a:t>
            </a:r>
          </a:p>
          <a:p>
            <a:pPr marL="974725" lvl="1" indent="-2841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The pregnant person is home alone with two other young children, ages three and five.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2D01-AF61-ACC5-020C-5D325C71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5577225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concerns?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Preterm, gestational age is undetermined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5987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Is gestational age 7 months (28 weeks) or 32 weeks (due in 2 months/8weeks)?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How would you estimate gestational age?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5987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Measure pubic symphysis to fundus: </a:t>
            </a:r>
            <a:b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Length in cm = weeks gestation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5987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If fundus is above the umbilicus, likely greater than 20 weeks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15987" indent="-285750" algn="l" rtl="0" fontAlgn="base"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Utilize a smartphone app, if available, for pregnancy dating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CBA33-AFF6-26A2-F9EE-6286256E0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altLang="en-US" dirty="0"/>
              <a:t>Discussion continued…</a:t>
            </a:r>
          </a:p>
          <a:p>
            <a:pPr marL="342900" indent="-342900"/>
            <a:r>
              <a:rPr lang="en-US" altLang="en-US" dirty="0">
                <a:solidFill>
                  <a:schemeClr val="accent3"/>
                </a:solidFill>
              </a:rPr>
              <a:t>Do painful contractions represent labor?</a:t>
            </a:r>
          </a:p>
          <a:p>
            <a:pPr marL="342900" indent="-342900"/>
            <a:r>
              <a:rPr lang="en-US" altLang="en-US" dirty="0">
                <a:solidFill>
                  <a:schemeClr val="accent3"/>
                </a:solidFill>
              </a:rPr>
              <a:t>For consideration: 2 younger children present</a:t>
            </a:r>
          </a:p>
          <a:p>
            <a:pPr indent="0" defTabSz="914400"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036F-6431-D4E2-7880-73A014FB3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8F574-C4C0-48B1-B81D-85833E98F04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B9CA-C944-F35C-636D-FF1E7C119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599440" y="266065"/>
            <a:ext cx="70612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Case Continues: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00664" y="1298734"/>
            <a:ext cx="10491896" cy="403701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3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altLang="en-US" dirty="0"/>
              <a:t>While completing an initial assessment and obtaining history, 	the pregnant 	person reports increased pain with the next contraction, followed by a 	</a:t>
            </a:r>
            <a:r>
              <a:rPr lang="en-US" altLang="en-US"/>
              <a:t>large gush </a:t>
            </a:r>
            <a:r>
              <a:rPr lang="en-US" altLang="en-US" dirty="0"/>
              <a:t>of fluid. </a:t>
            </a:r>
          </a:p>
          <a:p>
            <a:pPr indent="233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altLang="en-US" dirty="0"/>
              <a:t>With the next contraction, the pregnant person declares: “I think I need </a:t>
            </a:r>
            <a:br>
              <a:rPr lang="en-US" altLang="en-US" dirty="0"/>
            </a:br>
            <a:r>
              <a:rPr lang="en-US" altLang="en-US" dirty="0"/>
              <a:t>	to	push!”</a:t>
            </a:r>
          </a:p>
        </p:txBody>
      </p:sp>
    </p:spTree>
    <p:extLst>
      <p:ext uri="{BB962C8B-B14F-4D97-AF65-F5344CB8AC3E}">
        <p14:creationId xmlns:p14="http://schemas.microsoft.com/office/powerpoint/2010/main" val="22448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5966692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altLang="en-US" sz="2800" dirty="0"/>
              <a:t>How would you determine if delivery is imminent?</a:t>
            </a:r>
            <a:endParaRPr lang="en-US" altLang="en-US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Inspect perineum for obvious presenting part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If permitted by state regulations and scope of practice,</a:t>
            </a:r>
            <a:b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    perform a vaginal exam with sterile glove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 defTabSz="914400"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036F-6431-D4E2-7880-73A014FB3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609600" y="245745"/>
            <a:ext cx="60960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79208"/>
            <a:ext cx="11276012" cy="470852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803275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dirty="0"/>
              <a:t>Upon further assessment, you find the following: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Contractions are every 5 minutes, lasting 70 seconds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Abdomen is firm to palpation with contractions and soft at rest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presenting part is not yet visible at the perineum; however, bloody </a:t>
            </a:r>
            <a:br>
              <a:rPr lang="en-US" altLang="en-US" dirty="0"/>
            </a:br>
            <a:r>
              <a:rPr lang="en-US" altLang="en-US" dirty="0"/>
              <a:t>show is noted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01A94-A965-9EB2-E292-B163197D0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the risks associated with urgent, pre-term delivery</a:t>
            </a:r>
            <a:r>
              <a:rPr lang="en-US" altLang="en-US" dirty="0"/>
              <a:t>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Presenting part may not be a head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233363" algn="l" rtl="0" fontAlgn="base"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180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Cord prolapse is more likely if rupture of membranes occurs</a:t>
            </a:r>
            <a:br>
              <a:rPr lang="en-US" sz="180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</a:br>
            <a:r>
              <a:rPr lang="en-US" sz="180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	before descent of fetus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sz="180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If breech, may present as footling and the smaller body delivers 	but the head becomes entrapped due to incomplete cervical 	dilation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E7790-D55B-4417-A109-45B32C12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next steps?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Remain calm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Contact nearest hospital and provide SBAR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8FB4"/>
                </a:solidFill>
                <a:effectLst/>
                <a:latin typeface="Arial" panose="020B0604020202020204" pitchFamily="34" charset="0"/>
              </a:rPr>
              <a:t>Consider transport or a home delivery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0289-3D73-6C16-BE17-545CC3C43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405EB6D76C04A99D739F71CB1C882" ma:contentTypeVersion="18" ma:contentTypeDescription="Create a new document." ma:contentTypeScope="" ma:versionID="9a6d28f47058d50d24b86b0d292621d1">
  <xsd:schema xmlns:xsd="http://www.w3.org/2001/XMLSchema" xmlns:xs="http://www.w3.org/2001/XMLSchema" xmlns:p="http://schemas.microsoft.com/office/2006/metadata/properties" xmlns:ns2="856a7437-a7e7-4452-817c-46e435f59c4c" xmlns:ns3="0db41735-03c9-45f7-99e2-dcae27ef4500" targetNamespace="http://schemas.microsoft.com/office/2006/metadata/properties" ma:root="true" ma:fieldsID="7599d5623c19717dc703267d5ded5245" ns2:_="" ns3:_="">
    <xsd:import namespace="856a7437-a7e7-4452-817c-46e435f59c4c"/>
    <xsd:import namespace="0db41735-03c9-45f7-99e2-dcae27ef4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7437-a7e7-4452-817c-46e435f5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41735-03c9-45f7-99e2-dcae27ef45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9d10cf-ccaf-40ed-b724-45c3658e93e8}" ma:internalName="TaxCatchAll" ma:showField="CatchAllData" ma:web="0db41735-03c9-45f7-99e2-dcae27ef4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a7437-a7e7-4452-817c-46e435f59c4c">
      <Terms xmlns="http://schemas.microsoft.com/office/infopath/2007/PartnerControls"/>
    </lcf76f155ced4ddcb4097134ff3c332f>
    <TaxCatchAll xmlns="0db41735-03c9-45f7-99e2-dcae27ef4500" xsi:nil="true"/>
    <SharedWithUsers xmlns="0db41735-03c9-45f7-99e2-dcae27ef4500">
      <UserInfo>
        <DisplayName>SharingLinks.6a6430ed-3ded-442e-a304-c4967eebf435.Flexible.fc41dc62-555d-4bd8-9276-599b32e555f6</DisplayName>
        <AccountId>58</AccountId>
        <AccountType/>
      </UserInfo>
      <UserInfo>
        <DisplayName>Sarah Duranleau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5BC3F-03B0-412A-A5B4-D1B66C6FD827}"/>
</file>

<file path=customXml/itemProps3.xml><?xml version="1.0" encoding="utf-8"?>
<ds:datastoreItem xmlns:ds="http://schemas.openxmlformats.org/officeDocument/2006/customXml" ds:itemID="{A216A401-5582-4BBE-9431-ED2BB8A192A9}">
  <ds:schemaRefs>
    <ds:schemaRef ds:uri="http://purl.org/dc/terms/"/>
    <ds:schemaRef ds:uri="aa857108-c326-44d9-864e-a288414bfb6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b1d2e7-4874-41b1-b1c2-3353eee1c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807</Words>
  <Application>Microsoft Office PowerPoint</Application>
  <PresentationFormat>Widescreen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Preterm Labor Instructor Guide</vt:lpstr>
      <vt:lpstr>Scenario:</vt:lpstr>
      <vt:lpstr>Group Discussion</vt:lpstr>
      <vt:lpstr>Group Discussion</vt:lpstr>
      <vt:lpstr>Case Continues:</vt:lpstr>
      <vt:lpstr>Group Discussion</vt:lpstr>
      <vt:lpstr>Case Continues:</vt:lpstr>
      <vt:lpstr>Group Discussion</vt:lpstr>
      <vt:lpstr>Group Discussion</vt:lpstr>
      <vt:lpstr>Case Continues:</vt:lpstr>
      <vt:lpstr>Group Discussion</vt:lpstr>
      <vt:lpstr>Group Discussion</vt:lpstr>
      <vt:lpstr>Group Discussion</vt:lpstr>
      <vt:lpstr>Case Continues: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Heins</dc:creator>
  <cp:lastModifiedBy>Carla Cherry</cp:lastModifiedBy>
  <cp:revision>2</cp:revision>
  <dcterms:created xsi:type="dcterms:W3CDTF">2020-08-24T02:25:21Z</dcterms:created>
  <dcterms:modified xsi:type="dcterms:W3CDTF">2024-05-02T20:30:49Z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0x010100B10405EB6D76C04A99D739F71CB1C882</vt:lpwstr>
  </property>
  <property fmtid="{D5CDD505-2E9C-101B-9397-08002B2CF9AE}" pid="3" name="MediaServiceImageTags">
    <vt:lpwstr/>
  </property>
</Properties>
</file>