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sldIdLst>
    <p:sldId id="319" r:id="rId5"/>
    <p:sldId id="281" r:id="rId6"/>
    <p:sldId id="313" r:id="rId7"/>
    <p:sldId id="286" r:id="rId8"/>
    <p:sldId id="312" r:id="rId9"/>
    <p:sldId id="290" r:id="rId10"/>
    <p:sldId id="314" r:id="rId11"/>
    <p:sldId id="315" r:id="rId12"/>
    <p:sldId id="324" r:id="rId13"/>
    <p:sldId id="316" r:id="rId14"/>
    <p:sldId id="317" r:id="rId15"/>
    <p:sldId id="318" r:id="rId16"/>
    <p:sldId id="323" r:id="rId17"/>
    <p:sldId id="276" r:id="rId18"/>
    <p:sldId id="32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56" userDrawn="1">
          <p15:clr>
            <a:srgbClr val="A4A3A4"/>
          </p15:clr>
        </p15:guide>
        <p15:guide id="3" orient="horz" pos="624" userDrawn="1">
          <p15:clr>
            <a:srgbClr val="A4A3A4"/>
          </p15:clr>
        </p15:guide>
        <p15:guide id="4" orient="horz" pos="1008" userDrawn="1">
          <p15:clr>
            <a:srgbClr val="A4A3A4"/>
          </p15:clr>
        </p15:guide>
        <p15:guide id="5" pos="768" userDrawn="1">
          <p15:clr>
            <a:srgbClr val="A4A3A4"/>
          </p15:clr>
        </p15:guide>
        <p15:guide id="6" pos="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C57"/>
    <a:srgbClr val="96C6DB"/>
    <a:srgbClr val="C7E0EB"/>
    <a:srgbClr val="65B0CA"/>
    <a:srgbClr val="CCCED2"/>
    <a:srgbClr val="FAE6CD"/>
    <a:srgbClr val="F6CFA4"/>
    <a:srgbClr val="F5BA7F"/>
    <a:srgbClr val="F7901E"/>
    <a:srgbClr val="A4A6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71FDDD-CDED-4F37-8106-548A005FC69D}" v="1" dt="2024-04-23T18:29:48.412"/>
    <p1510:client id="{AAB3C5C5-2D09-4752-BAFA-11A9554C4A1F}" v="3" dt="2024-04-24T02:08:05.167"/>
    <p1510:client id="{B43948CD-ED55-478C-9B19-55F0A9A7E3AA}" v="5" dt="2024-04-24T15:40:02.8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53" y="216"/>
      </p:cViewPr>
      <p:guideLst>
        <p:guide pos="456"/>
        <p:guide orient="horz" pos="624"/>
        <p:guide orient="horz" pos="1008"/>
        <p:guide pos="768"/>
        <p:guide pos="9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598A7-D375-4418-9D87-46311329AA5C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9F744-FD9C-44F3-92AB-510D9A2A2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13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9F744-FD9C-44F3-92AB-510D9A2A26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03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i="1">
                <a:latin typeface="Times New Roman" charset="0"/>
                <a:ea typeface="MS PGothic" charset="-128"/>
              </a:rPr>
              <a:t> </a:t>
            </a:r>
          </a:p>
          <a:p>
            <a:endParaRPr lang="en-US" altLang="en-US">
              <a:latin typeface="Times New Roman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0707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3CE6E-202A-480B-BA54-5D98F99FE4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0700" y="1295399"/>
            <a:ext cx="7518400" cy="2214563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Title: Arial Bold, 40-60 / white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FC547-C509-46CB-9E66-6AA01C27E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0700" y="3552191"/>
            <a:ext cx="7518400" cy="1198562"/>
          </a:xfrm>
        </p:spPr>
        <p:txBody>
          <a:bodyPr anchor="b">
            <a:normAutofit/>
          </a:bodyPr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Subtitle:  Arial Bold, 24-36 / orange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FC5653-E33E-4AF1-9770-669F9F0F00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0700" y="4792982"/>
            <a:ext cx="7518400" cy="521968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and Date, Arial Bold, 18-24 / white</a:t>
            </a:r>
          </a:p>
        </p:txBody>
      </p:sp>
    </p:spTree>
    <p:extLst>
      <p:ext uri="{BB962C8B-B14F-4D97-AF65-F5344CB8AC3E}">
        <p14:creationId xmlns:p14="http://schemas.microsoft.com/office/powerpoint/2010/main" val="117036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388056-F1AF-4D00-8876-6F9D999430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94968" y="6278255"/>
            <a:ext cx="403122" cy="409575"/>
          </a:xfrm>
        </p:spPr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7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4FF51-24AA-475C-8ED0-958F6759D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D707C-7F9C-4C5A-AA20-C7479542AA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Body: Arial Regular, 18-32 / black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984DA-660F-4ACB-A870-86EA3DACE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668A8D-9152-454A-81DE-03D95A0AFD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08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30E86-6534-4FCB-9096-AF7BD6B0C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8FC382-6BA5-49E4-8ED4-12086863D0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08A7DD-380C-4B6C-A1CE-5D348E56D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0E1477E-6872-4DFA-8FD1-3DB0A6DA94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4ACC8-5CA2-4882-BD40-22F53D7692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Headline: Arial Bold, 36-48 / black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0703C-BF51-4AB1-A60B-175EEABDC8B7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/>
              <a:t>Body: Arial Regular, 18-32 / black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9B93E-A616-4E52-A408-0B730D70B8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04800" y="6280560"/>
            <a:ext cx="403122" cy="409575"/>
          </a:xfrm>
        </p:spPr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90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6DB986-04B1-47E5-B445-197AEA1A7F6C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Headline: Arial Bold, 36-48 / black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AB312-AD17-4AEE-B816-49BAE59013CB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Body: Arial Regular, 18-32 / black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33124-2937-4B5A-B3E4-72ECE66916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5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A752-8AF5-43D4-A5D4-F173BA465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Headline: Arial Bold, 36-48 /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520B-C146-419B-AB84-F145A14EDD4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Body: Arial Regular, 18-32 / black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A7967-B26D-4488-9BF4-D9C8D427BF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94968" y="6292646"/>
            <a:ext cx="403122" cy="412954"/>
          </a:xfrm>
        </p:spPr>
        <p:txBody>
          <a:bodyPr/>
          <a:lstStyle>
            <a:lvl1pPr algn="ctr">
              <a:defRPr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520B-C146-419B-AB84-F145A14EDD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54880" y="225425"/>
            <a:ext cx="7143750" cy="403796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Body: Arial Regular, 18-32 / black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31D636-0E1F-40A0-AB1C-D8BCD02B4E4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11613" y="4594861"/>
            <a:ext cx="4492625" cy="112014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Arial Regular, 18 </a:t>
            </a:r>
            <a:r>
              <a:rPr lang="en-US" err="1"/>
              <a:t>pt</a:t>
            </a:r>
            <a:r>
              <a:rPr lang="en-US"/>
              <a:t> / white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0AF03-4D55-454D-BA0D-17F8DBE8E4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A520B-C146-419B-AB84-F145A14EDD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9360" y="1865078"/>
            <a:ext cx="5132070" cy="3438442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§"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Body: Arial Regular, 18-32 / black</a:t>
            </a:r>
          </a:p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FCF73-9439-4A85-92BD-8A6E52BEA2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40C980-E9FD-4434-8AAB-FEDF9AD8DC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865078"/>
            <a:ext cx="5681964" cy="3438442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3CE161-E5BD-453D-A62E-5B104CFEB9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865313"/>
            <a:ext cx="5683250" cy="34385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AF396B7-26C9-496A-B925-51A6340C45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8500" y="373063"/>
            <a:ext cx="10742613" cy="1258887"/>
          </a:xfrm>
        </p:spPr>
        <p:txBody>
          <a:bodyPr anchor="t">
            <a:normAutofit/>
          </a:bodyPr>
          <a:lstStyle>
            <a:lvl1pPr marL="0" indent="0" algn="ctr">
              <a:buNone/>
              <a:defRPr sz="3600" b="1"/>
            </a:lvl1pPr>
          </a:lstStyle>
          <a:p>
            <a:pPr lvl="0"/>
            <a:r>
              <a:rPr lang="en-US"/>
              <a:t>Headline:  Arial Bold 36-48 </a:t>
            </a:r>
            <a:r>
              <a:rPr lang="en-US" err="1"/>
              <a:t>pt</a:t>
            </a:r>
            <a:r>
              <a:rPr lang="en-US"/>
              <a:t> / black </a:t>
            </a:r>
          </a:p>
        </p:txBody>
      </p:sp>
    </p:spTree>
    <p:extLst>
      <p:ext uri="{BB962C8B-B14F-4D97-AF65-F5344CB8AC3E}">
        <p14:creationId xmlns:p14="http://schemas.microsoft.com/office/powerpoint/2010/main" val="588237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656" userDrawn="1">
          <p15:clr>
            <a:srgbClr val="FBAE40"/>
          </p15:clr>
        </p15:guide>
        <p15:guide id="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AE9A-706C-49E5-ADBE-180CEDDD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470" y="1732598"/>
            <a:ext cx="7360920" cy="3570922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C78CB-7971-469D-8B53-F376091A7A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7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9AE9A-706C-49E5-ADBE-180CEDDD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650" y="1629728"/>
            <a:ext cx="7212330" cy="3548062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2DBB4-4B7C-43D6-B512-0BABBC5F24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95AFE-9400-494B-9609-CA6DADF209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Headline: Arial Bold, 36-48 /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0CEEB-F1FA-41C6-80C9-AB0D6FF4D60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Body: Arial Regular, 18-32 / black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53783-399C-4952-A52D-2A86A2CBDD9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Body: Arial Regular, 18-32 / black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43C010-4CA6-48ED-B79D-8786987BA3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05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17B41-1C13-4D9F-8F4E-1315482B24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Headline: Arial Bold, 36-48 / black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97D80-9373-422B-B4E9-AD0DC050E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0BE34-7244-46FD-8CB9-2190D796D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A6C2A3-B873-4C7D-AE1E-5AFFC4691B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FC6446-808A-4F61-ADF9-BA2D5029A2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5DC033-9F66-406F-820E-44815212035F}"/>
              </a:ext>
            </a:extLst>
          </p:cNvPr>
          <p:cNvSpPr/>
          <p:nvPr userDrawn="1"/>
        </p:nvSpPr>
        <p:spPr>
          <a:xfrm>
            <a:off x="275303" y="6331663"/>
            <a:ext cx="4522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AC38F574-C4C0-48B1-B81D-85833E98F04F}" type="slidenum">
              <a:rPr lang="en-US" sz="1400" b="1" smtClean="0">
                <a:solidFill>
                  <a:schemeClr val="bg1"/>
                </a:solidFill>
              </a:rPr>
              <a:pPr algn="ctr"/>
              <a:t>‹#›</a:t>
            </a:fld>
            <a:endParaRPr lang="en-US" sz="1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4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4243-E65E-43D5-A55F-086B6DF40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Headline: Arial Bold, 36-48 / black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4707D-B6B7-49B3-B18C-B61254E4A1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94968" y="6263150"/>
            <a:ext cx="403122" cy="434514"/>
          </a:xfrm>
        </p:spPr>
        <p:txBody>
          <a:bodyPr/>
          <a:lstStyle>
            <a:lvl1pPr>
              <a:defRPr sz="1400"/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80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570A61-5424-4D0F-8315-BB22B8CB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D429A-B927-414D-80BD-ADB4F71A5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D56F4-B78E-41CB-8C5D-BE130C082E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94968" y="6278256"/>
            <a:ext cx="403122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AC38F574-C4C0-48B1-B81D-85833E98F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8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0974AE6-32D4-BD27-6B93-9C7F53E6C7A7}"/>
              </a:ext>
            </a:extLst>
          </p:cNvPr>
          <p:cNvSpPr/>
          <p:nvPr/>
        </p:nvSpPr>
        <p:spPr>
          <a:xfrm>
            <a:off x="8486272" y="2712160"/>
            <a:ext cx="2635531" cy="1881688"/>
          </a:xfrm>
          <a:prstGeom prst="rect">
            <a:avLst/>
          </a:prstGeom>
          <a:solidFill>
            <a:srgbClr val="484C57"/>
          </a:solidFill>
          <a:ln>
            <a:solidFill>
              <a:srgbClr val="484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746830-B706-472F-82D9-70EFA1A056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Preterm Labor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836EC59-50D7-4663-B488-E703E4FE8E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OB Case Study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81E8CF-1EC1-9DC1-C8D8-FEBE5E48E3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3rd Edition</a:t>
            </a:r>
          </a:p>
        </p:txBody>
      </p:sp>
      <p:pic>
        <p:nvPicPr>
          <p:cNvPr id="4" name="Picture 3" descr="A black text with black letters&#10;&#10;Description automatically generated">
            <a:extLst>
              <a:ext uri="{FF2B5EF4-FFF2-40B4-BE49-F238E27FC236}">
                <a16:creationId xmlns:a16="http://schemas.microsoft.com/office/drawing/2014/main" id="{EA65A8D4-35E7-74AA-CD84-992870C03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5438" y="2900362"/>
            <a:ext cx="2581275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36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1434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6" name="Freeform: Shape 1434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 Discussion</a:t>
            </a:r>
          </a:p>
        </p:txBody>
      </p:sp>
      <p:sp>
        <p:nvSpPr>
          <p:cNvPr id="14348" name="Arc 143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en-US" sz="2800" dirty="0"/>
              <a:t>Should you transport?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174448-21B9-E743-1A27-F92D24FFDC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2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1434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6" name="Freeform: Shape 1434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 Discussion</a:t>
            </a:r>
          </a:p>
        </p:txBody>
      </p:sp>
      <p:sp>
        <p:nvSpPr>
          <p:cNvPr id="14348" name="Arc 143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447308" y="52022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  <a:defRPr/>
            </a:pPr>
            <a:r>
              <a:rPr lang="en-US" sz="2800" dirty="0"/>
              <a:t>In considering immediate transport, what are the risks?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F4F43B-E892-F479-CC68-0566E1EBA3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20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1434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6" name="Freeform: Shape 1434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 Discussion</a:t>
            </a:r>
          </a:p>
        </p:txBody>
      </p:sp>
      <p:sp>
        <p:nvSpPr>
          <p:cNvPr id="14348" name="Arc 143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447308" y="75390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defTabSz="914400">
              <a:buNone/>
            </a:pPr>
            <a:r>
              <a:rPr lang="en-US" sz="2800" dirty="0"/>
              <a:t>In considering a home delivery, what are the risks and important action items?</a:t>
            </a:r>
          </a:p>
          <a:p>
            <a:pPr indent="0" defTabSz="914400">
              <a:buNone/>
            </a:pPr>
            <a:r>
              <a:rPr lang="en-US" altLang="en-US" sz="2800" dirty="0"/>
              <a:t>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587EB5-BBA7-9CBF-D2CC-DE53C0E26C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33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9760" y="248900"/>
            <a:ext cx="7264400" cy="11430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>
                <a:cs typeface="ＭＳ Ｐゴシック" charset="-128"/>
              </a:rPr>
              <a:t>Case Continues: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4294967295"/>
          </p:nvPr>
        </p:nvSpPr>
        <p:spPr>
          <a:xfrm>
            <a:off x="1087120" y="1299528"/>
            <a:ext cx="10485120" cy="4114800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With the next contraction, the pregnant person bears down, and you note a head crowning at the perineum.</a:t>
            </a:r>
          </a:p>
          <a:p>
            <a:pPr marL="346075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You coach breathing exercises during contractions and instruct on controlled pushing.</a:t>
            </a:r>
          </a:p>
          <a:p>
            <a:pPr marL="346075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A viable infant is delivered at home.</a:t>
            </a:r>
            <a:endParaRPr lang="en-US" altLang="en-US" dirty="0">
              <a:cs typeface="Arial"/>
            </a:endParaRPr>
          </a:p>
          <a:p>
            <a:pPr marL="346075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Delivering person and infant are stabilized and prepared for transport.</a:t>
            </a:r>
          </a:p>
          <a:p>
            <a:pPr marL="630238" lvl="1" indent="-284163">
              <a:spcBef>
                <a:spcPct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altLang="en-US" dirty="0"/>
              <a:t>Other two children accompany both patients in the ambulance as they cannot be left home alone.</a:t>
            </a:r>
          </a:p>
          <a:p>
            <a:pPr marL="228600" indent="-45720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80985" lvl="1" indent="0">
              <a:spcBef>
                <a:spcPct val="0"/>
              </a:spcBef>
              <a:spcAft>
                <a:spcPts val="1200"/>
              </a:spcAft>
              <a:buNone/>
            </a:pPr>
            <a:endParaRPr lang="en-US" altLang="en-US" dirty="0"/>
          </a:p>
          <a:p>
            <a:pPr indent="0">
              <a:spcBef>
                <a:spcPts val="1600"/>
              </a:spcBef>
              <a:spcAft>
                <a:spcPts val="1200"/>
              </a:spcAft>
              <a:buNone/>
            </a:pPr>
            <a:endParaRPr lang="en-US" altLang="en-US" dirty="0">
              <a:solidFill>
                <a:srgbClr val="000000"/>
              </a:solidFill>
              <a:ea typeface="MS PGothic" charset="-128"/>
            </a:endParaRPr>
          </a:p>
          <a:p>
            <a:pPr>
              <a:spcBef>
                <a:spcPct val="20000"/>
              </a:spcBef>
              <a:spcAft>
                <a:spcPct val="0"/>
              </a:spcAft>
              <a:buClr>
                <a:srgbClr val="22228B"/>
              </a:buClr>
              <a:buSzTx/>
            </a:pPr>
            <a:endParaRPr lang="en-GB" altLang="en-US" i="1" dirty="0">
              <a:solidFill>
                <a:srgbClr val="22228B"/>
              </a:solidFill>
              <a:ea typeface="ＭＳ Ｐゴシック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C9FED5-065E-ECF4-4ABD-91631D1B6F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45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F0A5BEE-4B80-40B1-A079-0BBC7F0A8237}"/>
              </a:ext>
            </a:extLst>
          </p:cNvPr>
          <p:cNvSpPr txBox="1">
            <a:spLocks/>
          </p:cNvSpPr>
          <p:nvPr/>
        </p:nvSpPr>
        <p:spPr>
          <a:xfrm>
            <a:off x="256525" y="6288191"/>
            <a:ext cx="471949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82C7E-AC41-8B52-0EAA-B02BE906E9F7}"/>
              </a:ext>
            </a:extLst>
          </p:cNvPr>
          <p:cNvSpPr txBox="1"/>
          <p:nvPr/>
        </p:nvSpPr>
        <p:spPr>
          <a:xfrm>
            <a:off x="1738524" y="2474842"/>
            <a:ext cx="8714951" cy="14437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b="1">
                <a:effectLst/>
                <a:latin typeface="Helvetica" pitchFamily="2" charset="0"/>
              </a:rPr>
              <a:t>©</a:t>
            </a:r>
            <a:r>
              <a:rPr lang="en-US" sz="1500" b="1"/>
              <a:t> 2023 American Academy of Family Physicians. All rights reserved.</a:t>
            </a:r>
          </a:p>
          <a:p>
            <a:pPr algn="ctr">
              <a:lnSpc>
                <a:spcPct val="150000"/>
              </a:lnSpc>
            </a:pPr>
            <a:r>
              <a:rPr lang="en-US" sz="1500">
                <a:latin typeface="Helvetica" pitchFamily="2" charset="0"/>
              </a:rPr>
              <a:t>All materials/content herein are protected by copyright and are for the sole, personal use of the user.</a:t>
            </a:r>
          </a:p>
          <a:p>
            <a:pPr algn="ctr">
              <a:lnSpc>
                <a:spcPct val="150000"/>
              </a:lnSpc>
            </a:pPr>
            <a:r>
              <a:rPr lang="en-US" sz="1500">
                <a:latin typeface="Helvetica" pitchFamily="2" charset="0"/>
              </a:rPr>
              <a:t>No part of the materials/content may be copied, duplicated, distributed or retransmitted </a:t>
            </a:r>
          </a:p>
          <a:p>
            <a:pPr algn="ctr">
              <a:lnSpc>
                <a:spcPct val="150000"/>
              </a:lnSpc>
            </a:pPr>
            <a:r>
              <a:rPr lang="en-US" sz="1500">
                <a:latin typeface="Helvetica" pitchFamily="2" charset="0"/>
              </a:rPr>
              <a:t>In any form or medium without the prior permission of the applicable copyright owner.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E0886-ECF6-825D-FFAE-80A5033680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00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1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9765" y="248603"/>
            <a:ext cx="9197975" cy="11430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4000" dirty="0">
                <a:ea typeface="ＭＳ Ｐゴシック" charset="-128"/>
              </a:rPr>
              <a:t>Scenario:</a:t>
            </a:r>
            <a:endParaRPr lang="en-US" altLang="en-US" sz="4000" i="1" dirty="0">
              <a:ea typeface="ＭＳ Ｐゴシック" charset="-128"/>
            </a:endParaRP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5921" y="1249363"/>
            <a:ext cx="11612880" cy="41148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7525" indent="-233363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en-US" altLang="en-US" sz="2800" dirty="0"/>
              <a:t>You are a first-responder in a rural community:</a:t>
            </a:r>
          </a:p>
          <a:p>
            <a:pPr marL="974725" lvl="1" indent="-284163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Your unit is called to a rural home of a 26-year-old, G3P2, due in 2 months, complaining of painful uterine contractions.</a:t>
            </a:r>
          </a:p>
          <a:p>
            <a:pPr marL="974725" lvl="1" indent="-2841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You are 10 miles from the closest critical access hospital and 40 miles from a regional perinatal center with neonatal intensive care.</a:t>
            </a:r>
          </a:p>
          <a:p>
            <a:pPr marL="974725" lvl="1" indent="-284163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cs typeface="ＭＳ Ｐゴシック" charset="0"/>
              </a:rPr>
              <a:t>The pregnant person is home alone with two other young children, ages three and five.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A52D01-AF61-ACC5-020C-5D325C71F6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63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1434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6" name="Freeform: Shape 1434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 Discussion</a:t>
            </a:r>
          </a:p>
        </p:txBody>
      </p:sp>
      <p:sp>
        <p:nvSpPr>
          <p:cNvPr id="14348" name="Arc 143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en-US" sz="2800" dirty="0"/>
              <a:t>What are your concerns?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7CBA33-AFF6-26A2-F9EE-6286256E0F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35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AAB9CA-C944-F35C-636D-FF1E7C1194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5601" name="Title 1"/>
          <p:cNvSpPr>
            <a:spLocks noGrp="1"/>
          </p:cNvSpPr>
          <p:nvPr>
            <p:ph type="title" idx="4294967295"/>
          </p:nvPr>
        </p:nvSpPr>
        <p:spPr>
          <a:xfrm>
            <a:off x="599440" y="266065"/>
            <a:ext cx="7061200" cy="11430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Case Continues: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1117600" y="1298734"/>
            <a:ext cx="10840720" cy="4037012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33363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33363" algn="l"/>
              </a:tabLst>
            </a:pPr>
            <a:r>
              <a:rPr lang="en-US" altLang="en-US" dirty="0"/>
              <a:t>While completing an initial assessment and obtaining history, 	the pregnant 	person reports increased pain with the next contraction, followed by a 	large 	gush of fluid. </a:t>
            </a:r>
          </a:p>
          <a:p>
            <a:pPr indent="233363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233363" algn="l"/>
              </a:tabLst>
            </a:pPr>
            <a:r>
              <a:rPr lang="en-US" altLang="en-US" dirty="0"/>
              <a:t>With the next contraction, the pregnant person declares: “I think I need </a:t>
            </a:r>
            <a:br>
              <a:rPr lang="en-US" altLang="en-US" dirty="0"/>
            </a:br>
            <a:r>
              <a:rPr lang="en-US" altLang="en-US" dirty="0"/>
              <a:t>	to	push!”</a:t>
            </a:r>
          </a:p>
        </p:txBody>
      </p:sp>
    </p:spTree>
    <p:extLst>
      <p:ext uri="{BB962C8B-B14F-4D97-AF65-F5344CB8AC3E}">
        <p14:creationId xmlns:p14="http://schemas.microsoft.com/office/powerpoint/2010/main" val="224481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1434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6" name="Freeform: Shape 1434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 Discussion</a:t>
            </a:r>
          </a:p>
        </p:txBody>
      </p:sp>
      <p:sp>
        <p:nvSpPr>
          <p:cNvPr id="14348" name="Arc 143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447308" y="591344"/>
            <a:ext cx="5966692" cy="5585619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defTabSz="914400">
              <a:buNone/>
            </a:pPr>
            <a:r>
              <a:rPr lang="en-US" altLang="en-US" sz="2800" dirty="0"/>
              <a:t>How would you determine if delivery is imminent?</a:t>
            </a:r>
            <a:r>
              <a:rPr lang="en-US" altLang="en-US" dirty="0"/>
              <a:t>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F2036F-6431-D4E2-7880-73A014FB32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873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3"/>
          <p:cNvSpPr>
            <a:spLocks noGrp="1"/>
          </p:cNvSpPr>
          <p:nvPr>
            <p:ph type="title" idx="4294967295"/>
          </p:nvPr>
        </p:nvSpPr>
        <p:spPr>
          <a:xfrm>
            <a:off x="609600" y="245745"/>
            <a:ext cx="6096000" cy="11430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4000" dirty="0">
                <a:cs typeface="ＭＳ Ｐゴシック" charset="-128"/>
              </a:rPr>
              <a:t>Case Continues: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1279208"/>
            <a:ext cx="11276012" cy="4708525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3275" indent="-803275">
              <a:spcBef>
                <a:spcPct val="0"/>
              </a:spcBef>
              <a:spcAft>
                <a:spcPts val="800"/>
              </a:spcAft>
              <a:buNone/>
            </a:pPr>
            <a:r>
              <a:rPr lang="en-US" altLang="en-US" sz="2800" dirty="0"/>
              <a:t>Upon further assessment, you find the following:</a:t>
            </a:r>
          </a:p>
          <a:p>
            <a:pPr marL="803275" lvl="1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Contractions are every 5 minutes, lasting 70 seconds</a:t>
            </a:r>
          </a:p>
          <a:p>
            <a:pPr marL="803275" lvl="1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Abdomen is firm to palpation with contractions and soft at rest</a:t>
            </a:r>
          </a:p>
          <a:p>
            <a:pPr marL="803275" lvl="1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A presenting part is not yet visible at the perineum; however, bloody </a:t>
            </a:r>
            <a:br>
              <a:rPr lang="en-US" altLang="en-US" dirty="0"/>
            </a:br>
            <a:r>
              <a:rPr lang="en-US" altLang="en-US" dirty="0"/>
              <a:t>show is noted</a:t>
            </a:r>
          </a:p>
          <a:p>
            <a:pPr>
              <a:spcBef>
                <a:spcPct val="0"/>
              </a:spcBef>
              <a:spcAft>
                <a:spcPts val="800"/>
              </a:spcAft>
            </a:pP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A01A94-A965-9EB2-E292-B163197D07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058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1434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6" name="Freeform: Shape 1434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 Discussion</a:t>
            </a:r>
          </a:p>
        </p:txBody>
      </p:sp>
      <p:sp>
        <p:nvSpPr>
          <p:cNvPr id="14348" name="Arc 143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en-US" sz="2800" dirty="0"/>
              <a:t>What are the risks associated with urgent, pre-term delivery</a:t>
            </a:r>
            <a:r>
              <a:rPr lang="en-US" altLang="en-US" dirty="0"/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1E7790-D55B-4417-A109-45B32C12EC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28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4" name="Rectangle 14343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6" name="Freeform: Shape 14345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Group Discussion</a:t>
            </a:r>
          </a:p>
        </p:txBody>
      </p:sp>
      <p:sp>
        <p:nvSpPr>
          <p:cNvPr id="14348" name="Arc 14347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en-US" sz="2800" dirty="0"/>
              <a:t>What are your next steps?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6F0289-3D73-6C16-BE17-545CC3C43B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15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99440" y="244158"/>
            <a:ext cx="7518400" cy="11430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>
                <a:cs typeface="ＭＳ Ｐゴシック" charset="-128"/>
              </a:rPr>
              <a:t>Case Continues: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4294967295"/>
          </p:nvPr>
        </p:nvSpPr>
        <p:spPr>
          <a:xfrm>
            <a:off x="711200" y="1299528"/>
            <a:ext cx="11480800" cy="4114800"/>
          </a:xfrm>
        </p:spPr>
        <p:txBody>
          <a:bodyPr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0563" indent="-293688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You contact the receiving hospital and provide Situation, Background, Assessment, and Recommendation communication.</a:t>
            </a:r>
          </a:p>
          <a:p>
            <a:pPr marL="690563" lvl="1" indent="-293688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At command of the receiving hospital, you consider the risks and benefits of transport or a home delivery.</a:t>
            </a:r>
          </a:p>
          <a:p>
            <a:pPr marL="690563" indent="-293688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380985" lvl="1" indent="0">
              <a:spcBef>
                <a:spcPct val="0"/>
              </a:spcBef>
              <a:spcAft>
                <a:spcPts val="1200"/>
              </a:spcAft>
              <a:buNone/>
            </a:pPr>
            <a:endParaRPr lang="en-US" altLang="en-US" dirty="0"/>
          </a:p>
          <a:p>
            <a:pPr indent="0">
              <a:spcBef>
                <a:spcPts val="1600"/>
              </a:spcBef>
              <a:spcAft>
                <a:spcPts val="1200"/>
              </a:spcAft>
              <a:buNone/>
            </a:pPr>
            <a:endParaRPr lang="en-US" altLang="en-US" dirty="0">
              <a:solidFill>
                <a:srgbClr val="000000"/>
              </a:solidFill>
              <a:ea typeface="MS PGothic" charset="-128"/>
            </a:endParaRPr>
          </a:p>
          <a:p>
            <a:pPr>
              <a:spcBef>
                <a:spcPct val="20000"/>
              </a:spcBef>
              <a:spcAft>
                <a:spcPct val="0"/>
              </a:spcAft>
              <a:buClr>
                <a:srgbClr val="22228B"/>
              </a:buClr>
              <a:buSzTx/>
            </a:pPr>
            <a:endParaRPr lang="en-GB" altLang="en-US" i="1" dirty="0">
              <a:solidFill>
                <a:srgbClr val="22228B"/>
              </a:solidFill>
              <a:ea typeface="ＭＳ Ｐゴシック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C9FED5-065E-ECF4-4ABD-91631D1B6F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574-C4C0-48B1-B81D-85833E98F04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74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7901E"/>
      </a:accent1>
      <a:accent2>
        <a:srgbClr val="474C55"/>
      </a:accent2>
      <a:accent3>
        <a:srgbClr val="008FB4"/>
      </a:accent3>
      <a:accent4>
        <a:srgbClr val="F2BA7F"/>
      </a:accent4>
      <a:accent5>
        <a:srgbClr val="82858C"/>
      </a:accent5>
      <a:accent6>
        <a:srgbClr val="65B0CA"/>
      </a:accent6>
      <a:hlink>
        <a:srgbClr val="F6CFA4"/>
      </a:hlink>
      <a:folHlink>
        <a:srgbClr val="A4A6A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0405EB6D76C04A99D739F71CB1C882" ma:contentTypeVersion="18" ma:contentTypeDescription="Create a new document." ma:contentTypeScope="" ma:versionID="9a6d28f47058d50d24b86b0d292621d1">
  <xsd:schema xmlns:xsd="http://www.w3.org/2001/XMLSchema" xmlns:xs="http://www.w3.org/2001/XMLSchema" xmlns:p="http://schemas.microsoft.com/office/2006/metadata/properties" xmlns:ns2="856a7437-a7e7-4452-817c-46e435f59c4c" xmlns:ns3="0db41735-03c9-45f7-99e2-dcae27ef4500" targetNamespace="http://schemas.microsoft.com/office/2006/metadata/properties" ma:root="true" ma:fieldsID="7599d5623c19717dc703267d5ded5245" ns2:_="" ns3:_="">
    <xsd:import namespace="856a7437-a7e7-4452-817c-46e435f59c4c"/>
    <xsd:import namespace="0db41735-03c9-45f7-99e2-dcae27ef45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6a7437-a7e7-4452-817c-46e435f59c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157a136-43c5-4c94-a19c-50cb202ee4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b41735-03c9-45f7-99e2-dcae27ef450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79d10cf-ccaf-40ed-b724-45c3658e93e8}" ma:internalName="TaxCatchAll" ma:showField="CatchAllData" ma:web="0db41735-03c9-45f7-99e2-dcae27ef45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56a7437-a7e7-4452-817c-46e435f59c4c">
      <Terms xmlns="http://schemas.microsoft.com/office/infopath/2007/PartnerControls"/>
    </lcf76f155ced4ddcb4097134ff3c332f>
    <TaxCatchAll xmlns="0db41735-03c9-45f7-99e2-dcae27ef4500" xsi:nil="true"/>
    <SharedWithUsers xmlns="0db41735-03c9-45f7-99e2-dcae27ef4500">
      <UserInfo>
        <DisplayName>SharingLinks.6a6430ed-3ded-442e-a304-c4967eebf435.Flexible.fc41dc62-555d-4bd8-9276-599b32e555f6</DisplayName>
        <AccountId>58</AccountId>
        <AccountType/>
      </UserInfo>
      <UserInfo>
        <DisplayName>Sarah Duranleau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E805152-F6B2-4C16-ADF0-F1ABC26BD13B}"/>
</file>

<file path=customXml/itemProps2.xml><?xml version="1.0" encoding="utf-8"?>
<ds:datastoreItem xmlns:ds="http://schemas.openxmlformats.org/officeDocument/2006/customXml" ds:itemID="{6C9FB271-BBE5-4104-A29C-0E87D38EFB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16A401-5582-4BBE-9431-ED2BB8A192A9}">
  <ds:schemaRefs>
    <ds:schemaRef ds:uri="http://purl.org/dc/terms/"/>
    <ds:schemaRef ds:uri="aa857108-c326-44d9-864e-a288414bfb6d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7b1d2e7-4874-41b1-b1c2-3353eee1c74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456</Words>
  <Application>Microsoft Office PowerPoint</Application>
  <PresentationFormat>Widescreen</PresentationFormat>
  <Paragraphs>63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Helvetica</vt:lpstr>
      <vt:lpstr>Times New Roman</vt:lpstr>
      <vt:lpstr>Wingdings</vt:lpstr>
      <vt:lpstr>Office Theme</vt:lpstr>
      <vt:lpstr>Preterm Labor</vt:lpstr>
      <vt:lpstr>Scenario:</vt:lpstr>
      <vt:lpstr>Group Discussion</vt:lpstr>
      <vt:lpstr>Case Continues:</vt:lpstr>
      <vt:lpstr>Group Discussion</vt:lpstr>
      <vt:lpstr>Case Continues:</vt:lpstr>
      <vt:lpstr>Group Discussion</vt:lpstr>
      <vt:lpstr>Group Discussion</vt:lpstr>
      <vt:lpstr>Case Continues:</vt:lpstr>
      <vt:lpstr>Group Discussion</vt:lpstr>
      <vt:lpstr>Group Discussion</vt:lpstr>
      <vt:lpstr>Group Discussion</vt:lpstr>
      <vt:lpstr>Case Continues: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Heins</dc:creator>
  <cp:lastModifiedBy>Carla Cherry</cp:lastModifiedBy>
  <cp:revision>2</cp:revision>
  <dcterms:created xsi:type="dcterms:W3CDTF">2020-08-24T02:25:21Z</dcterms:created>
  <dcterms:modified xsi:type="dcterms:W3CDTF">2024-04-25T03:55:59Z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0x010100B10405EB6D76C04A99D739F71CB1C882</vt:lpwstr>
  </property>
  <property fmtid="{D5CDD505-2E9C-101B-9397-08002B2CF9AE}" pid="3" name="MediaServiceImageTags">
    <vt:lpwstr/>
  </property>
</Properties>
</file>