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D07E16-F9E3-45EB-4C67-6CE14851ED30}" name="Jordan Malone" initials="JM" userId="S::jmalone@aafp.org::7e455504-60a1-4951-a4ce-2cb78540f572" providerId="AD"/>
  <p188:author id="{58AF7A22-4B3F-F8AC-2E4D-89B56C3745AA}" name="Ashley Lemke" initials="AL" userId="S::alemke@aafp.org::1b231c37-d10e-45f9-b4b8-4fc7e3b72b3b" providerId="AD"/>
  <p188:author id="{8859B6CD-B2FE-6B80-6431-B2B4D60CEA71}" name="JuliAnn Graham" initials="JG" userId="S::jgraham@aafp.org::84c3d5b6-6b69-4be0-82d4-980f6ec6b2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7BF"/>
    <a:srgbClr val="F6E35F"/>
    <a:srgbClr val="F9E995"/>
    <a:srgbClr val="EEECE1"/>
    <a:srgbClr val="A7CFDA"/>
    <a:srgbClr val="F9EEC3"/>
    <a:srgbClr val="95D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650F0-3CD8-4996-9490-C5F42DD50237}" v="64" dt="2025-10-22T14:07:08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7072B-EC72-4E0B-BF17-6624095CB6D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1B316-A986-44C7-9498-1BBE1271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tiaafp.sharepoint.com/:w:/s/HoPS/EfGJU-OfHKVKijMMEYnCMr4BuKFu536c33RTj6uHpF8fAQ?e=lBxAq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7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"Support systems are crucial. Families, schools, and employers all play a role in making life with T1D manageable."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3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"These stories highlight the power of early detection and the resilience of those living with T1D."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3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"Let’s open the floor. No question is too small—this is a safe space to learn and share."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"Remember, knowledge is power. Share what you’ve learned today—it could save a life."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4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"Thank you for being here. Let’s continue the conversation and support each other in this journey."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"Thank you all for joining. Today, we’ll explore how early detection of Type 1 diabetes can change lives. Whether you're a parent, caregiver, or healthcare professional, this session is for you."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"Unlike Type 2 diabetes, Type 1 is not lifestyle related. It’s an autoimmune disease and can affect anyone, at any age. “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"These symptoms can appear suddenly. Recognizing them early can prevent serious complications like diabetic ketoacidosis."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"Interestingly, 90% of new cases have no family history </a:t>
            </a:r>
            <a:r>
              <a:rPr lang="en-US" u="none" strike="noStrike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1</a:t>
            </a:r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. That’s why broader screening is becoming more important."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"Early detection can delay the onset of clinical diabetes by up to 2 years </a:t>
            </a:r>
            <a:r>
              <a:rPr lang="en-US" u="none" strike="noStrike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3 </a:t>
            </a:r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. That’s a huge window for preparation and care."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"Even without a family history, screening is recommended. Programs like </a:t>
            </a:r>
            <a:r>
              <a:rPr lang="en-US" err="1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TrialNet</a:t>
            </a:r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 offer free testing for eligible individuals </a:t>
            </a:r>
            <a:r>
              <a:rPr lang="en-US" u="none" strike="noStrike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2</a:t>
            </a:r>
          </a:p>
          <a:p>
            <a:pPr algn="l">
              <a:buNone/>
            </a:pPr>
            <a:r>
              <a:rPr lang="en-US" u="none" strike="noStrike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Link to Resource : https://www.breakthrought1d.org/wp-content/uploads/2024/11/Early-Detection-Screening-Guidance-Tool-EN.pdf </a:t>
            </a:r>
            <a:endParaRPr lang="en-US">
              <a:solidFill>
                <a:srgbClr val="424242"/>
              </a:solidFill>
              <a:effectLst/>
              <a:latin typeface="Aptos Light" panose="020B0004020202020204" pitchFamily="34" charset="0"/>
            </a:endParaRPr>
          </a:p>
          <a:p>
            <a:pPr>
              <a:buNone/>
            </a:pPr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.“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"Autoantibody testing is the gold standard for early detection. A positive result doesn’t mean diabetes is inevitable, but it signals risk."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2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424242"/>
                </a:solidFill>
                <a:effectLst/>
                <a:latin typeface="Aptos Light" panose="020B0004020202020204" pitchFamily="34" charset="0"/>
              </a:rPr>
              <a:t>"Management is lifelong but very doable with the right tools and support. Technology has made it easier than ever.“</a:t>
            </a:r>
          </a:p>
          <a:p>
            <a:endParaRPr lang="en-US">
              <a:solidFill>
                <a:srgbClr val="424242"/>
              </a:solidFill>
              <a:effectLst/>
              <a:latin typeface="Aptos Light" panose="020B0004020202020204" pitchFamily="34" charset="0"/>
            </a:endParaRPr>
          </a:p>
          <a:p>
            <a:r>
              <a:rPr lang="en-US">
                <a:hlinkClick r:id="rId3"/>
              </a:rPr>
              <a:t>Final_Facilitator_Guide_T1D_Community_Awareness.docx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1B316-A986-44C7-9498-1BBE1271BC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FDE57-B1F8-A4FA-E22F-CC1EF1D3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27D0A3-2EF7-E327-0BE4-FDBEDD94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EC7357-AC97-8CCD-65D6-3CE0A1AA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8B9BA3-3686-368F-E8C7-AC1D3A56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DA9BCC8-0DD6-C296-CF58-C4DC38F4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0746A5-C471-43B8-7E62-D8CDF854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72DD-152E-E312-0EC5-484CDE5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EFEE70-EC95-DCD3-4145-B97B9A0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6C022D-E2D5-D74C-4325-CFEF4B58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AD6E56-F1C3-1CDA-5127-823E6243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 Light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58D91A-AE3B-B607-A3B1-19319A19D24B}"/>
              </a:ext>
            </a:extLst>
          </p:cNvPr>
          <p:cNvSpPr/>
          <p:nvPr userDrawn="1"/>
        </p:nvSpPr>
        <p:spPr>
          <a:xfrm>
            <a:off x="10737903" y="1"/>
            <a:ext cx="1372035" cy="6857999"/>
          </a:xfrm>
          <a:prstGeom prst="rect">
            <a:avLst/>
          </a:prstGeom>
          <a:solidFill>
            <a:srgbClr val="A7C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24353-D311-3270-B5B5-B68469D5158E}"/>
              </a:ext>
            </a:extLst>
          </p:cNvPr>
          <p:cNvSpPr/>
          <p:nvPr userDrawn="1"/>
        </p:nvSpPr>
        <p:spPr>
          <a:xfrm>
            <a:off x="10819965" y="1"/>
            <a:ext cx="1372035" cy="6857999"/>
          </a:xfrm>
          <a:prstGeom prst="rect">
            <a:avLst/>
          </a:prstGeom>
          <a:solidFill>
            <a:srgbClr val="F9E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E90D9-30EA-8746-EDFA-2D4A4912E2C8}"/>
              </a:ext>
            </a:extLst>
          </p:cNvPr>
          <p:cNvSpPr/>
          <p:nvPr userDrawn="1"/>
        </p:nvSpPr>
        <p:spPr>
          <a:xfrm flipV="1">
            <a:off x="-1" y="6600092"/>
            <a:ext cx="10737903" cy="2579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34B9C11-6B93-B727-7826-47283FFF3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4778" y="6356351"/>
            <a:ext cx="135722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ptos Light" panose="020B00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akthrought1d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hyperlink" Target="https://trialnet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29B81C7E-E4E4-4BAD-89CD-1CEC5D7E0A5A}"/>
              </a:ext>
            </a:extLst>
          </p:cNvPr>
          <p:cNvSpPr/>
          <p:nvPr/>
        </p:nvSpPr>
        <p:spPr>
          <a:xfrm>
            <a:off x="9601021" y="2050997"/>
            <a:ext cx="2323757" cy="2323757"/>
          </a:xfrm>
          <a:prstGeom prst="ellipse">
            <a:avLst/>
          </a:prstGeom>
          <a:solidFill>
            <a:schemeClr val="bg1">
              <a:alpha val="50405"/>
            </a:schemeClr>
          </a:solidFill>
          <a:ln w="25400">
            <a:solidFill>
              <a:srgbClr val="F6E3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A8D24-D57A-C830-9133-A8EDA150A881}"/>
              </a:ext>
            </a:extLst>
          </p:cNvPr>
          <p:cNvSpPr/>
          <p:nvPr/>
        </p:nvSpPr>
        <p:spPr>
          <a:xfrm>
            <a:off x="758123" y="3608307"/>
            <a:ext cx="1492421" cy="1492421"/>
          </a:xfrm>
          <a:prstGeom prst="ellipse">
            <a:avLst/>
          </a:prstGeom>
          <a:solidFill>
            <a:srgbClr val="F9E995">
              <a:alpha val="34801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B2E9B8-F039-1AE0-0FF4-95C15985AEE2}"/>
              </a:ext>
            </a:extLst>
          </p:cNvPr>
          <p:cNvSpPr/>
          <p:nvPr/>
        </p:nvSpPr>
        <p:spPr>
          <a:xfrm>
            <a:off x="685800" y="3569005"/>
            <a:ext cx="1492421" cy="1492421"/>
          </a:xfrm>
          <a:prstGeom prst="ellipse">
            <a:avLst/>
          </a:prstGeom>
          <a:noFill/>
          <a:ln w="25400">
            <a:solidFill>
              <a:srgbClr val="6DA7B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3334"/>
            <a:ext cx="4236929" cy="362799"/>
          </a:xfrm>
        </p:spPr>
        <p:txBody>
          <a:bodyPr lIns="0" tIns="0" rIns="0" bIns="0">
            <a:noAutofit/>
          </a:bodyPr>
          <a:lstStyle/>
          <a:p>
            <a:pPr algn="l"/>
            <a:r>
              <a:rPr sz="2400">
                <a:solidFill>
                  <a:srgbClr val="6DA7BF"/>
                </a:solidFill>
              </a:rPr>
              <a:t>Understanding</a:t>
            </a:r>
            <a:r>
              <a:rPr lang="en-US" sz="2400">
                <a:solidFill>
                  <a:srgbClr val="6DA7BF"/>
                </a:solidFill>
              </a:rPr>
              <a:t> </a:t>
            </a:r>
            <a:r>
              <a:rPr sz="2400">
                <a:solidFill>
                  <a:srgbClr val="6DA7BF"/>
                </a:solidFill>
              </a:rPr>
              <a:t>Type 1 Diabetes: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264" y="3843642"/>
            <a:ext cx="5051121" cy="1209663"/>
          </a:xfrm>
        </p:spPr>
        <p:txBody>
          <a:bodyPr lIns="0" tIns="0" rIns="0" bIns="0">
            <a:normAutofit/>
          </a:bodyPr>
          <a:lstStyle/>
          <a:p>
            <a:pPr algn="l">
              <a:spcBef>
                <a:spcPts val="0"/>
              </a:spcBef>
            </a:pPr>
            <a:r>
              <a:rPr sz="1800" dirty="0">
                <a:solidFill>
                  <a:schemeClr val="tx1"/>
                </a:solidFill>
              </a:rPr>
              <a:t>Hosted by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sz="1800" dirty="0">
                <a:solidFill>
                  <a:schemeClr val="tx1"/>
                </a:solidFill>
              </a:rPr>
              <a:t>Dr. [Family Physician's Name]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01.01.26  |  Tulsa</a:t>
            </a:r>
            <a:r>
              <a:rPr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Oklahoma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4FE81D-75A1-3DC1-19A8-0A6E78052296}"/>
              </a:ext>
            </a:extLst>
          </p:cNvPr>
          <p:cNvSpPr txBox="1">
            <a:spLocks/>
          </p:cNvSpPr>
          <p:nvPr/>
        </p:nvSpPr>
        <p:spPr>
          <a:xfrm>
            <a:off x="685800" y="1246133"/>
            <a:ext cx="6713953" cy="729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rgbClr val="6DA7BF"/>
                </a:solidFill>
              </a:rPr>
              <a:t>When to Get Screened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E69692-8EE3-F193-C454-0A26A93E435D}"/>
              </a:ext>
            </a:extLst>
          </p:cNvPr>
          <p:cNvCxnSpPr>
            <a:cxnSpLocks/>
          </p:cNvCxnSpPr>
          <p:nvPr/>
        </p:nvCxnSpPr>
        <p:spPr>
          <a:xfrm>
            <a:off x="685800" y="2655518"/>
            <a:ext cx="6713953" cy="0"/>
          </a:xfrm>
          <a:prstGeom prst="line">
            <a:avLst/>
          </a:prstGeom>
          <a:ln w="25400">
            <a:solidFill>
              <a:srgbClr val="EEEC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A syringe and clock&#10;&#10;AI-generated content may be incorrect.">
            <a:extLst>
              <a:ext uri="{FF2B5EF4-FFF2-40B4-BE49-F238E27FC236}">
                <a16:creationId xmlns:a16="http://schemas.microsoft.com/office/drawing/2014/main" id="{D4C9B3C0-0CDC-67AF-9B7A-3B5B49A10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68" y="2347770"/>
            <a:ext cx="1227732" cy="1401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6BA6E-A2C0-388F-2EAD-66587615B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43" y="3909845"/>
            <a:ext cx="848753" cy="889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B535B2-CA9A-2061-49F5-CF2085B22F23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Daily Life &amp; Support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C0B424-1FE3-E54D-1788-0812D784A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08578"/>
              </p:ext>
            </p:extLst>
          </p:nvPr>
        </p:nvGraphicFramePr>
        <p:xfrm>
          <a:off x="609600" y="3803109"/>
          <a:ext cx="9273435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145">
                  <a:extLst>
                    <a:ext uri="{9D8B030D-6E8A-4147-A177-3AD203B41FA5}">
                      <a16:colId xmlns:a16="http://schemas.microsoft.com/office/drawing/2014/main" val="2721019086"/>
                    </a:ext>
                  </a:extLst>
                </a:gridCol>
                <a:gridCol w="3091145">
                  <a:extLst>
                    <a:ext uri="{9D8B030D-6E8A-4147-A177-3AD203B41FA5}">
                      <a16:colId xmlns:a16="http://schemas.microsoft.com/office/drawing/2014/main" val="3207994491"/>
                    </a:ext>
                  </a:extLst>
                </a:gridCol>
                <a:gridCol w="3091145">
                  <a:extLst>
                    <a:ext uri="{9D8B030D-6E8A-4147-A177-3AD203B41FA5}">
                      <a16:colId xmlns:a16="http://schemas.microsoft.com/office/drawing/2014/main" val="1429590236"/>
                    </a:ext>
                  </a:extLst>
                </a:gridCol>
              </a:tblGrid>
              <a:tr h="703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Routine: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Meals, insulin, activity</a:t>
                      </a:r>
                    </a:p>
                  </a:txBody>
                  <a:tcPr marL="182880" marR="182880" marT="182880" marB="182880"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Emotional support: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Counseling, peer groups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School &amp; work accommodations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1604086"/>
                  </a:ext>
                </a:extLst>
              </a:tr>
            </a:tbl>
          </a:graphicData>
        </a:graphic>
      </p:graphicFrame>
      <p:pic>
        <p:nvPicPr>
          <p:cNvPr id="13" name="Picture 12" descr="A close up of a book&#10;&#10;AI-generated content may be incorrect.">
            <a:extLst>
              <a:ext uri="{FF2B5EF4-FFF2-40B4-BE49-F238E27FC236}">
                <a16:creationId xmlns:a16="http://schemas.microsoft.com/office/drawing/2014/main" id="{809B1303-D356-759C-605B-3CEE9601E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596" y="2927983"/>
            <a:ext cx="700240" cy="718831"/>
          </a:xfrm>
          <a:prstGeom prst="rect">
            <a:avLst/>
          </a:prstGeom>
        </p:spPr>
      </p:pic>
      <p:pic>
        <p:nvPicPr>
          <p:cNvPr id="15" name="Picture 14" descr="A cartoon of a person with a nurse hat&#10;&#10;AI-generated content may be incorrect.">
            <a:extLst>
              <a:ext uri="{FF2B5EF4-FFF2-40B4-BE49-F238E27FC236}">
                <a16:creationId xmlns:a16="http://schemas.microsoft.com/office/drawing/2014/main" id="{0A8ECCDE-15BB-EC8D-298F-33675271F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744" y="2971956"/>
            <a:ext cx="574979" cy="674858"/>
          </a:xfrm>
          <a:prstGeom prst="rect">
            <a:avLst/>
          </a:prstGeom>
        </p:spPr>
      </p:pic>
      <p:pic>
        <p:nvPicPr>
          <p:cNvPr id="17" name="Picture 16" descr="A heart on a cell phone&#10;&#10;AI-generated content may be incorrect.">
            <a:extLst>
              <a:ext uri="{FF2B5EF4-FFF2-40B4-BE49-F238E27FC236}">
                <a16:creationId xmlns:a16="http://schemas.microsoft.com/office/drawing/2014/main" id="{73501BC3-F1FC-AE86-F39A-0D68E0E50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56" y="2949789"/>
            <a:ext cx="468770" cy="6673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2E2BA-DD9A-6D70-7155-23220B33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3D53C174-95BA-D1F2-3B7C-3FAFB7C0350C}"/>
              </a:ext>
            </a:extLst>
          </p:cNvPr>
          <p:cNvSpPr/>
          <p:nvPr/>
        </p:nvSpPr>
        <p:spPr>
          <a:xfrm>
            <a:off x="4521896" y="2790173"/>
            <a:ext cx="1492421" cy="1492421"/>
          </a:xfrm>
          <a:prstGeom prst="ellipse">
            <a:avLst/>
          </a:prstGeom>
          <a:solidFill>
            <a:srgbClr val="F9E995">
              <a:alpha val="34801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934D5F-C343-04BA-0F0A-B3BFB0C7895E}"/>
              </a:ext>
            </a:extLst>
          </p:cNvPr>
          <p:cNvSpPr/>
          <p:nvPr/>
        </p:nvSpPr>
        <p:spPr>
          <a:xfrm>
            <a:off x="4449573" y="2750871"/>
            <a:ext cx="1492421" cy="1492421"/>
          </a:xfrm>
          <a:prstGeom prst="ellipse">
            <a:avLst/>
          </a:prstGeom>
          <a:noFill/>
          <a:ln w="25400">
            <a:solidFill>
              <a:srgbClr val="6DA7B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642" y="2790174"/>
            <a:ext cx="3411254" cy="1067842"/>
          </a:xfrm>
        </p:spPr>
        <p:txBody>
          <a:bodyPr lIns="0" tIns="0" rIns="0" bIns="0"/>
          <a:lstStyle/>
          <a:p>
            <a:pPr marL="0" indent="0" algn="ctr">
              <a:buNone/>
            </a:pPr>
            <a:r>
              <a:t>Testimonial 1:</a:t>
            </a:r>
            <a:br>
              <a:rPr lang="en-US" sz="1600"/>
            </a:br>
            <a:r>
              <a:rPr sz="1600"/>
              <a:t>Teen diagnosed early</a:t>
            </a:r>
            <a:br>
              <a:rPr lang="en-US" sz="1600"/>
            </a:br>
            <a:r>
              <a:rPr sz="1600"/>
              <a:t>through screening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683D6A-320B-122E-77BD-7037377C453E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Real Voices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65652A-EB05-FCFB-9590-BB235AD7298C}"/>
              </a:ext>
            </a:extLst>
          </p:cNvPr>
          <p:cNvSpPr txBox="1">
            <a:spLocks/>
          </p:cNvSpPr>
          <p:nvPr/>
        </p:nvSpPr>
        <p:spPr>
          <a:xfrm>
            <a:off x="5858006" y="2790173"/>
            <a:ext cx="3411254" cy="127765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Testimonial 2:</a:t>
            </a:r>
            <a:br>
              <a:rPr lang="en-US" sz="1600"/>
            </a:br>
            <a:r>
              <a:rPr lang="en-US" sz="1600"/>
              <a:t>Parent’s perspective on</a:t>
            </a:r>
            <a:br>
              <a:rPr lang="en-US" sz="1600"/>
            </a:br>
            <a:r>
              <a:rPr lang="en-US" sz="1600"/>
              <a:t>managing a child’s T1D</a:t>
            </a:r>
          </a:p>
        </p:txBody>
      </p:sp>
      <p:pic>
        <p:nvPicPr>
          <p:cNvPr id="9" name="Picture 8" descr="A person with a shield and a check mark&#10;&#10;AI-generated content may be incorrect.">
            <a:extLst>
              <a:ext uri="{FF2B5EF4-FFF2-40B4-BE49-F238E27FC236}">
                <a16:creationId xmlns:a16="http://schemas.microsoft.com/office/drawing/2014/main" id="{3FB88C96-E04C-C7CB-8C1E-E3FFDAAA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97" y="2423787"/>
            <a:ext cx="1052186" cy="13809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3B47E-03DA-B750-C714-D1346380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183DC35-E9AB-F607-088B-64A0B04D3DCA}"/>
              </a:ext>
            </a:extLst>
          </p:cNvPr>
          <p:cNvSpPr/>
          <p:nvPr/>
        </p:nvSpPr>
        <p:spPr>
          <a:xfrm>
            <a:off x="9601021" y="2050997"/>
            <a:ext cx="2323757" cy="2323757"/>
          </a:xfrm>
          <a:prstGeom prst="ellipse">
            <a:avLst/>
          </a:prstGeom>
          <a:solidFill>
            <a:schemeClr val="bg1">
              <a:alpha val="50405"/>
            </a:schemeClr>
          </a:solidFill>
          <a:ln w="25400">
            <a:solidFill>
              <a:srgbClr val="F6E3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3BAB42-693E-BBC4-FAD5-9DCCDCE23695}"/>
              </a:ext>
            </a:extLst>
          </p:cNvPr>
          <p:cNvSpPr txBox="1">
            <a:spLocks/>
          </p:cNvSpPr>
          <p:nvPr/>
        </p:nvSpPr>
        <p:spPr>
          <a:xfrm>
            <a:off x="248432" y="1730551"/>
            <a:ext cx="9133563" cy="2929362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0">
                <a:solidFill>
                  <a:srgbClr val="A7CFDA">
                    <a:alpha val="48916"/>
                  </a:srgbClr>
                </a:solidFill>
              </a:rPr>
              <a:t>Q</a:t>
            </a:r>
            <a:r>
              <a:rPr lang="en-US" sz="20000" spc="600">
                <a:solidFill>
                  <a:srgbClr val="A7CFDA">
                    <a:alpha val="48916"/>
                  </a:srgbClr>
                </a:solidFill>
              </a:rPr>
              <a:t>&amp;A</a:t>
            </a:r>
          </a:p>
        </p:txBody>
      </p:sp>
      <p:pic>
        <p:nvPicPr>
          <p:cNvPr id="8" name="Picture 7" descr="A chat bubbles with a question mark and a symbol&#10;&#10;AI-generated content may be incorrect.">
            <a:extLst>
              <a:ext uri="{FF2B5EF4-FFF2-40B4-BE49-F238E27FC236}">
                <a16:creationId xmlns:a16="http://schemas.microsoft.com/office/drawing/2014/main" id="{392AC179-1967-3C8D-7E41-E4E6338B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710" y="2472586"/>
            <a:ext cx="2140546" cy="19128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1C29B-B850-A14D-4E45-0CEFC7C1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498640-2C35-5779-3721-F59CAD5D306F}"/>
              </a:ext>
            </a:extLst>
          </p:cNvPr>
          <p:cNvCxnSpPr/>
          <p:nvPr/>
        </p:nvCxnSpPr>
        <p:spPr>
          <a:xfrm>
            <a:off x="701458" y="3645074"/>
            <a:ext cx="9031265" cy="0"/>
          </a:xfrm>
          <a:prstGeom prst="line">
            <a:avLst/>
          </a:prstGeom>
          <a:ln>
            <a:solidFill>
              <a:srgbClr val="EEEC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720688E-FF91-08C7-ECFF-19E74ED51BD8}"/>
              </a:ext>
            </a:extLst>
          </p:cNvPr>
          <p:cNvSpPr/>
          <p:nvPr/>
        </p:nvSpPr>
        <p:spPr>
          <a:xfrm>
            <a:off x="7613701" y="2869074"/>
            <a:ext cx="1492421" cy="1492421"/>
          </a:xfrm>
          <a:prstGeom prst="ellipse">
            <a:avLst/>
          </a:prstGeom>
          <a:solidFill>
            <a:srgbClr val="F9E995">
              <a:alpha val="34801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5D43C7-D46D-F958-0033-37C9A9FE9C34}"/>
              </a:ext>
            </a:extLst>
          </p:cNvPr>
          <p:cNvSpPr/>
          <p:nvPr/>
        </p:nvSpPr>
        <p:spPr>
          <a:xfrm>
            <a:off x="7541378" y="2829772"/>
            <a:ext cx="1492421" cy="1492421"/>
          </a:xfrm>
          <a:prstGeom prst="ellipse">
            <a:avLst/>
          </a:prstGeom>
          <a:noFill/>
          <a:ln w="25400">
            <a:solidFill>
              <a:srgbClr val="6DA7B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0618"/>
            <a:ext cx="10972800" cy="1243208"/>
          </a:xfrm>
        </p:spPr>
        <p:txBody>
          <a:bodyPr>
            <a:normAutofit/>
          </a:bodyPr>
          <a:lstStyle/>
          <a:p>
            <a:r>
              <a:rPr sz="1600"/>
              <a:t>T1D is an autoimmune disease with serious risks</a:t>
            </a:r>
          </a:p>
          <a:p>
            <a:r>
              <a:rPr sz="1600"/>
              <a:t>Early detection saves lives</a:t>
            </a:r>
          </a:p>
          <a:p>
            <a:r>
              <a:rPr sz="1600"/>
              <a:t>Screening is simple and increasingly accessible</a:t>
            </a:r>
          </a:p>
          <a:p>
            <a:r>
              <a:rPr sz="1600"/>
              <a:t>Support and management are key</a:t>
            </a:r>
            <a:endParaRPr lang="en-US" sz="1600"/>
          </a:p>
          <a:p>
            <a:endParaRPr sz="16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745198-FA65-2DDA-239D-3D751F062616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Key Takeaways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A3DBFA-D3FE-64E0-3EE4-AB6DD3EF8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63514"/>
              </p:ext>
            </p:extLst>
          </p:nvPr>
        </p:nvGraphicFramePr>
        <p:xfrm>
          <a:off x="609600" y="5055712"/>
          <a:ext cx="9273435" cy="703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145">
                  <a:extLst>
                    <a:ext uri="{9D8B030D-6E8A-4147-A177-3AD203B41FA5}">
                      <a16:colId xmlns:a16="http://schemas.microsoft.com/office/drawing/2014/main" val="2721019086"/>
                    </a:ext>
                  </a:extLst>
                </a:gridCol>
                <a:gridCol w="3091145">
                  <a:extLst>
                    <a:ext uri="{9D8B030D-6E8A-4147-A177-3AD203B41FA5}">
                      <a16:colId xmlns:a16="http://schemas.microsoft.com/office/drawing/2014/main" val="3207994491"/>
                    </a:ext>
                  </a:extLst>
                </a:gridCol>
                <a:gridCol w="3091145">
                  <a:extLst>
                    <a:ext uri="{9D8B030D-6E8A-4147-A177-3AD203B41FA5}">
                      <a16:colId xmlns:a16="http://schemas.microsoft.com/office/drawing/2014/main" val="1429590236"/>
                    </a:ext>
                  </a:extLst>
                </a:gridCol>
              </a:tblGrid>
              <a:tr h="703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>
                          <a:solidFill>
                            <a:srgbClr val="6DA7BF"/>
                          </a:solidFill>
                          <a:latin typeface="Aptos Light" panose="020B0004020202020204" pitchFamily="34" charset="0"/>
                        </a:rPr>
                        <a:t> </a:t>
                      </a:r>
                      <a:r>
                        <a:rPr lang="en-US" sz="1800" b="0" i="0" u="none">
                          <a:solidFill>
                            <a:srgbClr val="6DA7BF"/>
                          </a:solidFill>
                          <a:latin typeface="Aptos Light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BreakthroughT1D.org</a:t>
                      </a:r>
                      <a:endParaRPr lang="en-US" sz="1600" b="0" i="0" u="none">
                        <a:solidFill>
                          <a:srgbClr val="6DA7BF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marL="182880" marR="182880" marT="182880" marB="182880"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solidFill>
                            <a:srgbClr val="6DA7BF"/>
                          </a:solidFill>
                          <a:latin typeface="Aptos Light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TrialNet.org</a:t>
                      </a:r>
                      <a:endParaRPr lang="en-US" sz="1600" b="0" i="0">
                        <a:solidFill>
                          <a:srgbClr val="6DA7BF"/>
                        </a:solidFill>
                        <a:latin typeface="Aptos Light" panose="020B0004020202020204" pitchFamily="34" charset="0"/>
                      </a:endParaRP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Local endocrinology clinics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1604086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19375F-7F07-5115-8728-B66D8C7C93E3}"/>
              </a:ext>
            </a:extLst>
          </p:cNvPr>
          <p:cNvSpPr txBox="1">
            <a:spLocks/>
          </p:cNvSpPr>
          <p:nvPr/>
        </p:nvSpPr>
        <p:spPr>
          <a:xfrm>
            <a:off x="609600" y="4550463"/>
            <a:ext cx="9273435" cy="3162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Resources: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F4B3DD-2783-8E01-11F2-2196C7020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097" y="3192084"/>
            <a:ext cx="839070" cy="7368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4768D-0A3E-9A87-64A8-BBCDAFA1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F6F16C9-D8B8-13C3-3565-5D88FC9DBAD8}"/>
              </a:ext>
            </a:extLst>
          </p:cNvPr>
          <p:cNvSpPr/>
          <p:nvPr/>
        </p:nvSpPr>
        <p:spPr>
          <a:xfrm>
            <a:off x="4745241" y="476434"/>
            <a:ext cx="1492421" cy="1492421"/>
          </a:xfrm>
          <a:prstGeom prst="ellipse">
            <a:avLst/>
          </a:prstGeom>
          <a:solidFill>
            <a:srgbClr val="F9E995">
              <a:alpha val="34801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ED71C3-C885-E480-4088-1AEC0F18D24B}"/>
              </a:ext>
            </a:extLst>
          </p:cNvPr>
          <p:cNvSpPr/>
          <p:nvPr/>
        </p:nvSpPr>
        <p:spPr>
          <a:xfrm>
            <a:off x="4672918" y="437132"/>
            <a:ext cx="1492421" cy="1492421"/>
          </a:xfrm>
          <a:prstGeom prst="ellipse">
            <a:avLst/>
          </a:prstGeom>
          <a:noFill/>
          <a:ln w="25400">
            <a:solidFill>
              <a:srgbClr val="6DA7B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4857A4-612B-47F2-630E-CD9CD034CC39}"/>
              </a:ext>
            </a:extLst>
          </p:cNvPr>
          <p:cNvSpPr txBox="1">
            <a:spLocks/>
          </p:cNvSpPr>
          <p:nvPr/>
        </p:nvSpPr>
        <p:spPr>
          <a:xfrm>
            <a:off x="248432" y="3928638"/>
            <a:ext cx="10972800" cy="2929362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9000" dirty="0">
                <a:solidFill>
                  <a:srgbClr val="A7CFDA">
                    <a:alpha val="20193"/>
                  </a:srgbClr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7108"/>
            <a:ext cx="10747332" cy="1778696"/>
          </a:xfrm>
        </p:spPr>
        <p:txBody>
          <a:bodyPr/>
          <a:lstStyle/>
          <a:p>
            <a:pPr marL="0" indent="0" algn="ctr">
              <a:buNone/>
            </a:pPr>
            <a:r>
              <a:rPr sz="2400" dirty="0"/>
              <a:t>Contact:</a:t>
            </a:r>
            <a:endParaRPr lang="en-US" sz="2400" dirty="0"/>
          </a:p>
          <a:p>
            <a:pPr marL="0" indent="0" algn="ctr">
              <a:buNone/>
            </a:pPr>
            <a:r>
              <a:rPr sz="1600" dirty="0"/>
              <a:t>Dr. [Name]</a:t>
            </a:r>
            <a:endParaRPr lang="en-US" sz="1600" dirty="0"/>
          </a:p>
          <a:p>
            <a:pPr marL="0" indent="0" algn="ctr">
              <a:buNone/>
            </a:pPr>
            <a:r>
              <a:rPr sz="1600" dirty="0"/>
              <a:t>[Email]</a:t>
            </a:r>
            <a:r>
              <a:rPr lang="en-US" sz="1600" dirty="0"/>
              <a:t>  |  </a:t>
            </a:r>
            <a:r>
              <a:rPr sz="1600" dirty="0"/>
              <a:t>[Phone]</a:t>
            </a:r>
          </a:p>
          <a:p>
            <a:pPr marL="0" indent="0" algn="ctr">
              <a:buNone/>
            </a:pPr>
            <a:r>
              <a:rPr sz="1600" dirty="0"/>
              <a:t>Follow-up resources and handouts available</a:t>
            </a:r>
            <a:r>
              <a:rPr lang="en-US" sz="1600" dirty="0"/>
              <a:t>.</a:t>
            </a:r>
            <a:endParaRPr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098BA4-245C-523F-5D99-24B5BE0F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000" y="826717"/>
            <a:ext cx="818867" cy="8580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AE63C-0441-9C0D-927A-40C7A831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33AA4C-DF0A-8281-31CF-EAE460DEE934}"/>
              </a:ext>
            </a:extLst>
          </p:cNvPr>
          <p:cNvSpPr txBox="1">
            <a:spLocks/>
          </p:cNvSpPr>
          <p:nvPr/>
        </p:nvSpPr>
        <p:spPr>
          <a:xfrm>
            <a:off x="248432" y="-248561"/>
            <a:ext cx="10972800" cy="2929362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0000">
                <a:solidFill>
                  <a:srgbClr val="A7CFDA">
                    <a:alpha val="20193"/>
                  </a:srgbClr>
                </a:solidFill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896" y="2718610"/>
            <a:ext cx="2233808" cy="2229402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DA7BF"/>
                </a:solidFill>
              </a:rPr>
              <a:t>Purpose:</a:t>
            </a:r>
            <a:br>
              <a:rPr lang="en-US" sz="2400" dirty="0">
                <a:solidFill>
                  <a:srgbClr val="6DA7BF"/>
                </a:solidFill>
              </a:rPr>
            </a:br>
            <a:r>
              <a:rPr lang="en-US" sz="1800" dirty="0"/>
              <a:t>Raise awareness</a:t>
            </a:r>
            <a:br>
              <a:rPr lang="en-US" sz="1800" dirty="0"/>
            </a:br>
            <a:r>
              <a:rPr lang="en-US" sz="1800" dirty="0"/>
              <a:t>about type 1 diabetes and the importance</a:t>
            </a:r>
            <a:br>
              <a:rPr lang="en-US" sz="1800" dirty="0"/>
            </a:br>
            <a:r>
              <a:rPr lang="en-US" sz="1800" dirty="0"/>
              <a:t>of  early screening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DE5EC9-A271-8AC9-7DD2-0AF2F1555399}"/>
              </a:ext>
            </a:extLst>
          </p:cNvPr>
          <p:cNvSpPr txBox="1">
            <a:spLocks/>
          </p:cNvSpPr>
          <p:nvPr/>
        </p:nvSpPr>
        <p:spPr>
          <a:xfrm>
            <a:off x="5630450" y="2731367"/>
            <a:ext cx="3774509" cy="2655287"/>
          </a:xfrm>
          <a:prstGeom prst="rect">
            <a:avLst/>
          </a:prstGeom>
          <a:noFill/>
          <a:ln w="22225" cap="rnd">
            <a:noFill/>
            <a:prstDash val="sysDot"/>
          </a:ln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6DA7BF"/>
                </a:solidFill>
              </a:rPr>
              <a:t>Agenda:</a:t>
            </a:r>
          </a:p>
          <a:p>
            <a:r>
              <a:rPr lang="en-US" sz="1800" dirty="0"/>
              <a:t>  What is Type 1 Diabetes?</a:t>
            </a:r>
          </a:p>
          <a:p>
            <a:r>
              <a:rPr lang="en-US" sz="1800" dirty="0"/>
              <a:t>  Symptoms &amp; Risk Factors</a:t>
            </a:r>
          </a:p>
          <a:p>
            <a:r>
              <a:rPr lang="en-US" sz="1800" dirty="0"/>
              <a:t>  Screening Guidelines</a:t>
            </a:r>
          </a:p>
          <a:p>
            <a:r>
              <a:rPr lang="en-US" sz="1800" dirty="0"/>
              <a:t>  Management &amp; Support</a:t>
            </a:r>
          </a:p>
          <a:p>
            <a:r>
              <a:rPr lang="en-US" sz="1800" dirty="0"/>
              <a:t>  Real-life Stories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1313EF-35FB-509D-D11D-B95D96BCAF85}"/>
              </a:ext>
            </a:extLst>
          </p:cNvPr>
          <p:cNvCxnSpPr/>
          <p:nvPr/>
        </p:nvCxnSpPr>
        <p:spPr>
          <a:xfrm flipV="1">
            <a:off x="4058433" y="2680801"/>
            <a:ext cx="0" cy="3995572"/>
          </a:xfrm>
          <a:prstGeom prst="line">
            <a:avLst/>
          </a:prstGeom>
          <a:ln>
            <a:solidFill>
              <a:srgbClr val="EEEC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ACF8A33-C0F6-2299-3455-011CA319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37" y="2692435"/>
            <a:ext cx="539750" cy="73656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5447DA-DF66-F345-4CC4-543F0A3E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9F8E7A6-E503-C3C4-D7CF-7F64455CCC32}"/>
              </a:ext>
            </a:extLst>
          </p:cNvPr>
          <p:cNvSpPr/>
          <p:nvPr/>
        </p:nvSpPr>
        <p:spPr>
          <a:xfrm>
            <a:off x="9601021" y="2050997"/>
            <a:ext cx="2323757" cy="2323757"/>
          </a:xfrm>
          <a:prstGeom prst="ellipse">
            <a:avLst/>
          </a:prstGeom>
          <a:solidFill>
            <a:schemeClr val="bg1">
              <a:alpha val="50405"/>
            </a:schemeClr>
          </a:solidFill>
          <a:ln w="25400">
            <a:solidFill>
              <a:srgbClr val="F6E3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164"/>
            <a:ext cx="10972800" cy="564606"/>
          </a:xfrm>
        </p:spPr>
        <p:txBody>
          <a:bodyPr lIns="0" tIns="0" rIns="0" bIns="0"/>
          <a:lstStyle/>
          <a:p>
            <a:pPr algn="l"/>
            <a:r>
              <a:rPr sz="3600">
                <a:solidFill>
                  <a:srgbClr val="6DA7BF"/>
                </a:solidFill>
              </a:rPr>
              <a:t>Understanding the Disease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FB5607-557F-5C49-094D-8C001CBFB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33234"/>
              </p:ext>
            </p:extLst>
          </p:nvPr>
        </p:nvGraphicFramePr>
        <p:xfrm>
          <a:off x="748431" y="2773680"/>
          <a:ext cx="780789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2630">
                  <a:extLst>
                    <a:ext uri="{9D8B030D-6E8A-4147-A177-3AD203B41FA5}">
                      <a16:colId xmlns:a16="http://schemas.microsoft.com/office/drawing/2014/main" val="2721019086"/>
                    </a:ext>
                  </a:extLst>
                </a:gridCol>
                <a:gridCol w="2602630">
                  <a:extLst>
                    <a:ext uri="{9D8B030D-6E8A-4147-A177-3AD203B41FA5}">
                      <a16:colId xmlns:a16="http://schemas.microsoft.com/office/drawing/2014/main" val="3207994491"/>
                    </a:ext>
                  </a:extLst>
                </a:gridCol>
                <a:gridCol w="2602630">
                  <a:extLst>
                    <a:ext uri="{9D8B030D-6E8A-4147-A177-3AD203B41FA5}">
                      <a16:colId xmlns:a16="http://schemas.microsoft.com/office/drawing/2014/main" val="1429590236"/>
                    </a:ext>
                  </a:extLst>
                </a:gridCol>
              </a:tblGrid>
              <a:tr h="703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Autoimmune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condition</a:t>
                      </a:r>
                    </a:p>
                  </a:txBody>
                  <a:tcPr marL="182880" marR="182880" marT="182880" marB="182880"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Immune system attacks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insulin-producing beta cells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Leads to little or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no insulin production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604086"/>
                  </a:ext>
                </a:extLst>
              </a:tr>
            </a:tbl>
          </a:graphicData>
        </a:graphic>
      </p:graphicFrame>
      <p:pic>
        <p:nvPicPr>
          <p:cNvPr id="9" name="Picture 8" descr="A blue shield with a green cross and yellow dots&#10;&#10;AI-generated content may be incorrect.">
            <a:extLst>
              <a:ext uri="{FF2B5EF4-FFF2-40B4-BE49-F238E27FC236}">
                <a16:creationId xmlns:a16="http://schemas.microsoft.com/office/drawing/2014/main" id="{204399C1-C8A5-F09F-5BC2-F6135A4A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866" y="2554792"/>
            <a:ext cx="1230703" cy="13161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61136-F8CE-DBFD-1428-5C3CE56A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8BC4F8-EA2F-5EC7-AE6F-17B0FC65F42A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Recognizing the Symptoms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A2035D-9E2D-4125-D50E-B24A41F2C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34251"/>
              </p:ext>
            </p:extLst>
          </p:nvPr>
        </p:nvGraphicFramePr>
        <p:xfrm>
          <a:off x="371605" y="2770241"/>
          <a:ext cx="988721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7442">
                  <a:extLst>
                    <a:ext uri="{9D8B030D-6E8A-4147-A177-3AD203B41FA5}">
                      <a16:colId xmlns:a16="http://schemas.microsoft.com/office/drawing/2014/main" val="2721019086"/>
                    </a:ext>
                  </a:extLst>
                </a:gridCol>
                <a:gridCol w="1977442">
                  <a:extLst>
                    <a:ext uri="{9D8B030D-6E8A-4147-A177-3AD203B41FA5}">
                      <a16:colId xmlns:a16="http://schemas.microsoft.com/office/drawing/2014/main" val="3207994491"/>
                    </a:ext>
                  </a:extLst>
                </a:gridCol>
                <a:gridCol w="1977442">
                  <a:extLst>
                    <a:ext uri="{9D8B030D-6E8A-4147-A177-3AD203B41FA5}">
                      <a16:colId xmlns:a16="http://schemas.microsoft.com/office/drawing/2014/main" val="1429590236"/>
                    </a:ext>
                  </a:extLst>
                </a:gridCol>
                <a:gridCol w="1977442">
                  <a:extLst>
                    <a:ext uri="{9D8B030D-6E8A-4147-A177-3AD203B41FA5}">
                      <a16:colId xmlns:a16="http://schemas.microsoft.com/office/drawing/2014/main" val="1398531403"/>
                    </a:ext>
                  </a:extLst>
                </a:gridCol>
                <a:gridCol w="1977442">
                  <a:extLst>
                    <a:ext uri="{9D8B030D-6E8A-4147-A177-3AD203B41FA5}">
                      <a16:colId xmlns:a16="http://schemas.microsoft.com/office/drawing/2014/main" val="4161261741"/>
                    </a:ext>
                  </a:extLst>
                </a:gridCol>
              </a:tblGrid>
              <a:tr h="703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Frequent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urination</a:t>
                      </a:r>
                    </a:p>
                  </a:txBody>
                  <a:tcPr marL="182880" marR="182880" marT="182880" marB="182880"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Excessive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thirst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Unexplained weight loss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Fatigue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Blurred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vision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1604086"/>
                  </a:ext>
                </a:extLst>
              </a:tr>
            </a:tbl>
          </a:graphicData>
        </a:graphic>
      </p:graphicFrame>
      <p:pic>
        <p:nvPicPr>
          <p:cNvPr id="23" name="Picture 22" descr="A blue and black logo&#10;&#10;AI-generated content may be incorrect.">
            <a:extLst>
              <a:ext uri="{FF2B5EF4-FFF2-40B4-BE49-F238E27FC236}">
                <a16:creationId xmlns:a16="http://schemas.microsoft.com/office/drawing/2014/main" id="{F53B9FFC-4E24-96DC-B49B-EFE7D4F8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643" y="2514345"/>
            <a:ext cx="465748" cy="7241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0C8CD5-2F49-DB98-001F-EB3D7173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983" y="2514344"/>
            <a:ext cx="591356" cy="7241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9C4F39-50B8-211E-E46D-BDE0D8B85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952" y="2614979"/>
            <a:ext cx="700002" cy="6235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03595A-1751-6DDC-F935-F6C027B5E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447" y="2592857"/>
            <a:ext cx="569847" cy="6456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11B021-8CBA-D49B-242C-F2F857E98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575" y="2642296"/>
            <a:ext cx="723325" cy="5962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D7527-8094-3974-879E-B5EF440D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4DEED9A-A7B9-1029-BAEF-81DAC164B80A}"/>
              </a:ext>
            </a:extLst>
          </p:cNvPr>
          <p:cNvSpPr/>
          <p:nvPr/>
        </p:nvSpPr>
        <p:spPr>
          <a:xfrm>
            <a:off x="661977" y="3992178"/>
            <a:ext cx="1233993" cy="1233993"/>
          </a:xfrm>
          <a:prstGeom prst="ellipse">
            <a:avLst/>
          </a:prstGeom>
          <a:solidFill>
            <a:schemeClr val="bg1">
              <a:alpha val="50405"/>
            </a:schemeClr>
          </a:solidFill>
          <a:ln w="25400">
            <a:solidFill>
              <a:srgbClr val="F6E3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8D361B-7ABE-333B-CE13-3EB8D3F9E710}"/>
              </a:ext>
            </a:extLst>
          </p:cNvPr>
          <p:cNvSpPr/>
          <p:nvPr/>
        </p:nvSpPr>
        <p:spPr>
          <a:xfrm>
            <a:off x="661977" y="1925293"/>
            <a:ext cx="1233993" cy="1233993"/>
          </a:xfrm>
          <a:prstGeom prst="ellipse">
            <a:avLst/>
          </a:prstGeom>
          <a:solidFill>
            <a:schemeClr val="bg1">
              <a:alpha val="50405"/>
            </a:schemeClr>
          </a:solidFill>
          <a:ln w="25400">
            <a:solidFill>
              <a:srgbClr val="F6E3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390126-7915-FC7E-8146-4485381AC90C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Who is at Risk?</a:t>
            </a:r>
          </a:p>
        </p:txBody>
      </p:sp>
      <p:pic>
        <p:nvPicPr>
          <p:cNvPr id="13" name="Picture 12" descr="A pink and blue stomach with a plus sign&#10;&#10;AI-generated content may be incorrect.">
            <a:extLst>
              <a:ext uri="{FF2B5EF4-FFF2-40B4-BE49-F238E27FC236}">
                <a16:creationId xmlns:a16="http://schemas.microsoft.com/office/drawing/2014/main" id="{C598CF98-DBEE-68A6-585D-4777D2868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65" y="4239843"/>
            <a:ext cx="773975" cy="6847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F3747B-E839-00EF-29C2-516CDE76A110}"/>
              </a:ext>
            </a:extLst>
          </p:cNvPr>
          <p:cNvSpPr txBox="1"/>
          <p:nvPr/>
        </p:nvSpPr>
        <p:spPr>
          <a:xfrm>
            <a:off x="2167003" y="2147997"/>
            <a:ext cx="5924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latin typeface="Aptos Light" panose="020B0004020202020204" pitchFamily="34" charset="0"/>
              </a:rPr>
              <a:t>Genetic:</a:t>
            </a:r>
          </a:p>
          <a:p>
            <a:pPr lvl="0">
              <a:defRPr/>
            </a:pPr>
            <a:r>
              <a:rPr lang="en-US">
                <a:latin typeface="Aptos Light" panose="020B0004020202020204" pitchFamily="34" charset="0"/>
              </a:rPr>
              <a:t>Family history, specific genes (e.g., HLA-DR3/DR4)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63FCC-4D26-1A32-C027-368AAFBD2177}"/>
              </a:ext>
            </a:extLst>
          </p:cNvPr>
          <p:cNvSpPr txBox="1"/>
          <p:nvPr/>
        </p:nvSpPr>
        <p:spPr>
          <a:xfrm>
            <a:off x="2167003" y="4239843"/>
            <a:ext cx="5924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latin typeface="Aptos Light" panose="020B0004020202020204" pitchFamily="34" charset="0"/>
              </a:rPr>
              <a:t>Environmental:</a:t>
            </a:r>
          </a:p>
          <a:p>
            <a:pPr lvl="0">
              <a:defRPr/>
            </a:pPr>
            <a:r>
              <a:rPr lang="en-US" dirty="0">
                <a:latin typeface="Aptos Light" panose="020B0004020202020204" pitchFamily="34" charset="0"/>
              </a:rPr>
              <a:t>Viral infections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FAA0C9-CE8D-460F-394C-27C5AE71827F}"/>
              </a:ext>
            </a:extLst>
          </p:cNvPr>
          <p:cNvCxnSpPr/>
          <p:nvPr/>
        </p:nvCxnSpPr>
        <p:spPr>
          <a:xfrm>
            <a:off x="829357" y="3532340"/>
            <a:ext cx="6466562" cy="0"/>
          </a:xfrm>
          <a:prstGeom prst="line">
            <a:avLst/>
          </a:prstGeom>
          <a:ln w="25400">
            <a:solidFill>
              <a:srgbClr val="EEEC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EB0D65A-72DA-7C30-90BC-AD818CECD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67" y="2197919"/>
            <a:ext cx="372214" cy="6887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011BC-0AEA-2CCA-A638-EC51E2B1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9E92E2-8155-CB18-DD8F-740A196689CA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Why Early Screening Matters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FBBADE-D59D-3009-37AC-946A668E3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42321"/>
              </p:ext>
            </p:extLst>
          </p:nvPr>
        </p:nvGraphicFramePr>
        <p:xfrm>
          <a:off x="296451" y="2664235"/>
          <a:ext cx="755736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123">
                  <a:extLst>
                    <a:ext uri="{9D8B030D-6E8A-4147-A177-3AD203B41FA5}">
                      <a16:colId xmlns:a16="http://schemas.microsoft.com/office/drawing/2014/main" val="2721019086"/>
                    </a:ext>
                  </a:extLst>
                </a:gridCol>
                <a:gridCol w="2519123">
                  <a:extLst>
                    <a:ext uri="{9D8B030D-6E8A-4147-A177-3AD203B41FA5}">
                      <a16:colId xmlns:a16="http://schemas.microsoft.com/office/drawing/2014/main" val="3207994491"/>
                    </a:ext>
                  </a:extLst>
                </a:gridCol>
                <a:gridCol w="2519123">
                  <a:extLst>
                    <a:ext uri="{9D8B030D-6E8A-4147-A177-3AD203B41FA5}">
                      <a16:colId xmlns:a16="http://schemas.microsoft.com/office/drawing/2014/main" val="1429590236"/>
                    </a:ext>
                  </a:extLst>
                </a:gridCol>
              </a:tblGrid>
              <a:tr h="703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Reduces risk of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DKA at diagnosis</a:t>
                      </a:r>
                    </a:p>
                  </a:txBody>
                  <a:tcPr marL="182880" marR="182880" marT="182880" marB="182880"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Allows for early intervention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(e.g., teplizumab)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Improves long-term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outcomes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604086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F438D2BA-6A33-6B3C-5CE7-4707F4A613F5}"/>
              </a:ext>
            </a:extLst>
          </p:cNvPr>
          <p:cNvSpPr/>
          <p:nvPr/>
        </p:nvSpPr>
        <p:spPr>
          <a:xfrm>
            <a:off x="9601021" y="2050997"/>
            <a:ext cx="2323757" cy="2323757"/>
          </a:xfrm>
          <a:prstGeom prst="ellipse">
            <a:avLst/>
          </a:prstGeom>
          <a:solidFill>
            <a:schemeClr val="bg1">
              <a:alpha val="50405"/>
            </a:schemeClr>
          </a:solidFill>
          <a:ln w="25400">
            <a:solidFill>
              <a:srgbClr val="F6E3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40EB7B-4659-CCBE-74D0-82B34B5A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887" y="2644622"/>
            <a:ext cx="1371854" cy="20535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6F16F-9B15-84CC-6B2A-251B43A1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A32A4B1-738C-7425-7BD6-E90ED7B558AB}"/>
              </a:ext>
            </a:extLst>
          </p:cNvPr>
          <p:cNvSpPr/>
          <p:nvPr/>
        </p:nvSpPr>
        <p:spPr>
          <a:xfrm>
            <a:off x="9601021" y="2050997"/>
            <a:ext cx="2323757" cy="2323757"/>
          </a:xfrm>
          <a:prstGeom prst="ellipse">
            <a:avLst/>
          </a:prstGeom>
          <a:solidFill>
            <a:schemeClr val="bg1">
              <a:alpha val="50405"/>
            </a:schemeClr>
          </a:solidFill>
          <a:ln w="25400">
            <a:solidFill>
              <a:srgbClr val="F6E3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5EEF4A-9562-6E81-9E56-5533FBD89140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Screen Guidelines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5E28E7-955D-968D-FAAE-B17272A1F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26636"/>
              </p:ext>
            </p:extLst>
          </p:nvPr>
        </p:nvGraphicFramePr>
        <p:xfrm>
          <a:off x="327586" y="2159174"/>
          <a:ext cx="927343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0041">
                  <a:extLst>
                    <a:ext uri="{9D8B030D-6E8A-4147-A177-3AD203B41FA5}">
                      <a16:colId xmlns:a16="http://schemas.microsoft.com/office/drawing/2014/main" val="2721019086"/>
                    </a:ext>
                  </a:extLst>
                </a:gridCol>
                <a:gridCol w="4597052">
                  <a:extLst>
                    <a:ext uri="{9D8B030D-6E8A-4147-A177-3AD203B41FA5}">
                      <a16:colId xmlns:a16="http://schemas.microsoft.com/office/drawing/2014/main" val="3207994491"/>
                    </a:ext>
                  </a:extLst>
                </a:gridCol>
                <a:gridCol w="2536342">
                  <a:extLst>
                    <a:ext uri="{9D8B030D-6E8A-4147-A177-3AD203B41FA5}">
                      <a16:colId xmlns:a16="http://schemas.microsoft.com/office/drawing/2014/main" val="1429590236"/>
                    </a:ext>
                  </a:extLst>
                </a:gridCol>
              </a:tblGrid>
              <a:tr h="703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Currently there are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no national guidelines for type 1 diabetes screening</a:t>
                      </a:r>
                    </a:p>
                  </a:txBody>
                  <a:tcPr marL="457200" marR="457200" marT="182880" marB="182880"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The American Diabetes Association (ADA) states that autoantibody-based screening for presymptomatic type 1 diabetes should be offered to individuals with a family history of type 1 diabetes or those with known elevated genetic risk, but not to the general population as standard care.</a:t>
                      </a:r>
                    </a:p>
                  </a:txBody>
                  <a:tcPr marL="457200" marR="45720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A clinical workup can be done for anyone showing signs or symptoms of type 1 diabetes (but this would not be considered screening)</a:t>
                      </a:r>
                    </a:p>
                  </a:txBody>
                  <a:tcPr marL="457200" marR="45720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160408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0EBE9FE-9760-655A-4268-F0058B69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20" y="2608929"/>
            <a:ext cx="1043179" cy="12078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3356D-408E-A771-C2E8-FB2C9BEF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695668-B786-6521-08D1-E9A7A475CE27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How is Type 1 Diagnosed?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98CCA0-5E26-F838-F099-A98D51D32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7062"/>
              </p:ext>
            </p:extLst>
          </p:nvPr>
        </p:nvGraphicFramePr>
        <p:xfrm>
          <a:off x="421709" y="3425416"/>
          <a:ext cx="9273435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145">
                  <a:extLst>
                    <a:ext uri="{9D8B030D-6E8A-4147-A177-3AD203B41FA5}">
                      <a16:colId xmlns:a16="http://schemas.microsoft.com/office/drawing/2014/main" val="2721019086"/>
                    </a:ext>
                  </a:extLst>
                </a:gridCol>
                <a:gridCol w="3091145">
                  <a:extLst>
                    <a:ext uri="{9D8B030D-6E8A-4147-A177-3AD203B41FA5}">
                      <a16:colId xmlns:a16="http://schemas.microsoft.com/office/drawing/2014/main" val="3207994491"/>
                    </a:ext>
                  </a:extLst>
                </a:gridCol>
                <a:gridCol w="3091145">
                  <a:extLst>
                    <a:ext uri="{9D8B030D-6E8A-4147-A177-3AD203B41FA5}">
                      <a16:colId xmlns:a16="http://schemas.microsoft.com/office/drawing/2014/main" val="1429590236"/>
                    </a:ext>
                  </a:extLst>
                </a:gridCol>
              </a:tblGrid>
              <a:tr h="703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Blood Tests: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HbA1c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Fasting glucose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</a:txBody>
                  <a:tcPr marL="182880" marR="182880" marT="182880" marB="182880"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Autoantibody Tests: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GAD, IAA,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IA-2, ZnT8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C-peptide Test: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Measures insulin</a:t>
                      </a:r>
                      <a:br>
                        <a:rPr lang="en-US" sz="1600" b="0" i="0">
                          <a:latin typeface="Aptos Light" panose="020B0004020202020204" pitchFamily="34" charset="0"/>
                        </a:rPr>
                      </a:br>
                      <a:r>
                        <a:rPr lang="en-US" sz="1600" b="0" i="0">
                          <a:latin typeface="Aptos Light" panose="020B0004020202020204" pitchFamily="34" charset="0"/>
                        </a:rPr>
                        <a:t>production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>
                        <a:latin typeface="Aptos Light" panose="020B0004020202020204" pitchFamily="34" charset="0"/>
                      </a:endParaRP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1604086"/>
                  </a:ext>
                </a:extLst>
              </a:tr>
            </a:tbl>
          </a:graphicData>
        </a:graphic>
      </p:graphicFrame>
      <p:pic>
        <p:nvPicPr>
          <p:cNvPr id="11" name="Picture 10" descr="A two tubes with liquid in them&#10;&#10;AI-generated content may be incorrect.">
            <a:extLst>
              <a:ext uri="{FF2B5EF4-FFF2-40B4-BE49-F238E27FC236}">
                <a16:creationId xmlns:a16="http://schemas.microsoft.com/office/drawing/2014/main" id="{10A0243F-24A6-B710-1A22-B6697D66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089" y="2311007"/>
            <a:ext cx="550891" cy="564606"/>
          </a:xfrm>
          <a:prstGeom prst="rect">
            <a:avLst/>
          </a:prstGeom>
        </p:spPr>
      </p:pic>
      <p:pic>
        <p:nvPicPr>
          <p:cNvPr id="13" name="Picture 12" descr="A red and white drop of blood on a piece of cheese&#10;&#10;AI-generated content may be incorrect.">
            <a:extLst>
              <a:ext uri="{FF2B5EF4-FFF2-40B4-BE49-F238E27FC236}">
                <a16:creationId xmlns:a16="http://schemas.microsoft.com/office/drawing/2014/main" id="{B3597FB4-DF8C-8EFA-ED7C-8C182B062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05911"/>
            <a:ext cx="643003" cy="769702"/>
          </a:xfrm>
          <a:prstGeom prst="rect">
            <a:avLst/>
          </a:prstGeom>
        </p:spPr>
      </p:pic>
      <p:pic>
        <p:nvPicPr>
          <p:cNvPr id="15" name="Picture 14" descr="A yellow person with a heart and a cross&#10;&#10;AI-generated content may be incorrect.">
            <a:extLst>
              <a:ext uri="{FF2B5EF4-FFF2-40B4-BE49-F238E27FC236}">
                <a16:creationId xmlns:a16="http://schemas.microsoft.com/office/drawing/2014/main" id="{2344A32F-8E00-64EE-0ACE-B8AFD0B74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919" y="1858506"/>
            <a:ext cx="769093" cy="10240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79ABE-BA51-1BA7-7CD7-51CB87E5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75CDF-1EB1-EEDE-5CFC-50B89D6B0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378"/>
          <a:stretch>
            <a:fillRect/>
          </a:stretch>
        </p:blipFill>
        <p:spPr>
          <a:xfrm>
            <a:off x="123328" y="5167311"/>
            <a:ext cx="3484761" cy="13716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FE74B6-C548-039C-FCEB-41FBFAF517E1}"/>
              </a:ext>
            </a:extLst>
          </p:cNvPr>
          <p:cNvSpPr txBox="1">
            <a:spLocks/>
          </p:cNvSpPr>
          <p:nvPr/>
        </p:nvSpPr>
        <p:spPr>
          <a:xfrm>
            <a:off x="609600" y="287164"/>
            <a:ext cx="10972800" cy="564606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ptos Light" panose="020B00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6DA7BF"/>
                </a:solidFill>
              </a:rPr>
              <a:t>Treatment &amp; Lifestyle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EAA6F8B-9C79-0218-F08F-8C022FAA6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51490"/>
              </p:ext>
            </p:extLst>
          </p:nvPr>
        </p:nvGraphicFramePr>
        <p:xfrm>
          <a:off x="897698" y="3026495"/>
          <a:ext cx="9273435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145">
                  <a:extLst>
                    <a:ext uri="{9D8B030D-6E8A-4147-A177-3AD203B41FA5}">
                      <a16:colId xmlns:a16="http://schemas.microsoft.com/office/drawing/2014/main" val="2721019086"/>
                    </a:ext>
                  </a:extLst>
                </a:gridCol>
                <a:gridCol w="3091145">
                  <a:extLst>
                    <a:ext uri="{9D8B030D-6E8A-4147-A177-3AD203B41FA5}">
                      <a16:colId xmlns:a16="http://schemas.microsoft.com/office/drawing/2014/main" val="3207994491"/>
                    </a:ext>
                  </a:extLst>
                </a:gridCol>
                <a:gridCol w="3091145">
                  <a:extLst>
                    <a:ext uri="{9D8B030D-6E8A-4147-A177-3AD203B41FA5}">
                      <a16:colId xmlns:a16="http://schemas.microsoft.com/office/drawing/2014/main" val="1429590236"/>
                    </a:ext>
                  </a:extLst>
                </a:gridCol>
              </a:tblGrid>
              <a:tr h="703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Insulin Therapy: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Pumps, pens, or injections</a:t>
                      </a:r>
                    </a:p>
                  </a:txBody>
                  <a:tcPr marL="182880" marR="182880" marT="182880" marB="182880"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Monitoring: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CGMs, finger sticks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>
                        <a:latin typeface="Aptos Light" panose="020B00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Aptos Light" panose="020B0004020202020204" pitchFamily="34" charset="0"/>
                        </a:rPr>
                        <a:t>Lifestyle: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Balanced diet, regular exercise,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latin typeface="Aptos Light" panose="020B0004020202020204" pitchFamily="34" charset="0"/>
                        </a:rPr>
                        <a:t>mental health care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6DA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1604086"/>
                  </a:ext>
                </a:extLst>
              </a:tr>
            </a:tbl>
          </a:graphicData>
        </a:graphic>
      </p:graphicFrame>
      <p:pic>
        <p:nvPicPr>
          <p:cNvPr id="18" name="Picture 17" descr="A blue and yellow shoe&#10;&#10;AI-generated content may be incorrect.">
            <a:extLst>
              <a:ext uri="{FF2B5EF4-FFF2-40B4-BE49-F238E27FC236}">
                <a16:creationId xmlns:a16="http://schemas.microsoft.com/office/drawing/2014/main" id="{F0155DEC-93CA-3ABB-2E87-1B4AF93F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778" y="2717295"/>
            <a:ext cx="722923" cy="754084"/>
          </a:xfrm>
          <a:prstGeom prst="rect">
            <a:avLst/>
          </a:prstGeom>
        </p:spPr>
      </p:pic>
      <p:pic>
        <p:nvPicPr>
          <p:cNvPr id="21" name="Picture 20" descr="A yellow and blue medical device&#10;&#10;AI-generated content may be incorrect.">
            <a:extLst>
              <a:ext uri="{FF2B5EF4-FFF2-40B4-BE49-F238E27FC236}">
                <a16:creationId xmlns:a16="http://schemas.microsoft.com/office/drawing/2014/main" id="{80583A3E-E331-F4D5-0994-FA71A4524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246" y="2593197"/>
            <a:ext cx="484338" cy="882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59F348-F019-A1FC-D889-66DF6D13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867" y="2728587"/>
            <a:ext cx="663096" cy="7004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89ACC-49C3-D680-F471-AFE38441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c2647-71b3-4c96-a573-0b4ea24b848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F1CCF66035C42AF2E1C3589F3A650" ma:contentTypeVersion="10" ma:contentTypeDescription="Create a new document." ma:contentTypeScope="" ma:versionID="cfb13759923efc9d61ce0c0a1603e925">
  <xsd:schema xmlns:xsd="http://www.w3.org/2001/XMLSchema" xmlns:xs="http://www.w3.org/2001/XMLSchema" xmlns:p="http://schemas.microsoft.com/office/2006/metadata/properties" xmlns:ns2="f5dc2647-71b3-4c96-a573-0b4ea24b8486" targetNamespace="http://schemas.microsoft.com/office/2006/metadata/properties" ma:root="true" ma:fieldsID="b78aef9ef7e9a60575723d90fdaedecf" ns2:_="">
    <xsd:import namespace="f5dc2647-71b3-4c96-a573-0b4ea24b8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c2647-71b3-4c96-a573-0b4ea24b8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157a136-43c5-4c94-a19c-50cb202ee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A13A4-672E-4D7C-B6DB-3F0488208F89}">
  <ds:schemaRefs>
    <ds:schemaRef ds:uri="f5dc2647-71b3-4c96-a573-0b4ea24b84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900AED-10B0-455A-8762-F630835BA3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c2647-71b3-4c96-a573-0b4ea24b8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F5867E-8586-4F6F-97C0-F2BBFEAB50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771</Words>
  <Application>Microsoft Office PowerPoint</Application>
  <PresentationFormat>Widescreen</PresentationFormat>
  <Paragraphs>137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Understanding Type 1 Diabetes:</vt:lpstr>
      <vt:lpstr>PowerPoint Presentation</vt:lpstr>
      <vt:lpstr>Understanding the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JuliAnn Graham</cp:lastModifiedBy>
  <cp:revision>2</cp:revision>
  <dcterms:created xsi:type="dcterms:W3CDTF">2013-01-27T09:14:16Z</dcterms:created>
  <dcterms:modified xsi:type="dcterms:W3CDTF">2025-11-07T23:27:31Z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0x010100F5CF1CCF66035C42AF2E1C3589F3A650</vt:lpwstr>
  </property>
  <property fmtid="{D5CDD505-2E9C-101B-9397-08002B2CF9AE}" pid="3" name="Order">
    <vt:r8>3000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