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85" r:id="rId2"/>
    <p:sldId id="286" r:id="rId3"/>
    <p:sldId id="268" r:id="rId4"/>
    <p:sldId id="261" r:id="rId5"/>
    <p:sldId id="501" r:id="rId6"/>
    <p:sldId id="500" r:id="rId7"/>
    <p:sldId id="2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3F6914-421C-4400-A71E-3BEB9E616A14}" v="2" dt="2026-04-09T14:53:26.2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6AF67-B8D8-094B-85E1-62000BFCB085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330287-C6FB-FB41-A2A0-959320F36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48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6E015-83C2-AB4C-852F-904D24B0D1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214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6E015-83C2-AB4C-852F-904D24B0D15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289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6E015-83C2-AB4C-852F-904D24B0D15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52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5206825-56CE-7993-660A-1692A641F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06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0F37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27AED7-2E3B-6F4D-BEFF-31BE1715F8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450447"/>
            <a:ext cx="10515600" cy="3387725"/>
          </a:xfrm>
          <a:prstGeom prst="rect">
            <a:avLst/>
          </a:prstGeom>
        </p:spPr>
        <p:txBody>
          <a:bodyPr/>
          <a:lstStyle>
            <a:lvl1pPr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Museo Sans 300" panose="02000000000000000000" pitchFamily="2" charset="77"/>
              </a:defRPr>
            </a:lvl2pPr>
            <a:lvl3pPr>
              <a:defRPr>
                <a:latin typeface="Museo Sans 300" panose="02000000000000000000" pitchFamily="2" charset="77"/>
              </a:defRPr>
            </a:lvl3pPr>
            <a:lvl4pPr>
              <a:defRPr>
                <a:latin typeface="Museo Sans 300" panose="02000000000000000000" pitchFamily="2" charset="77"/>
              </a:defRPr>
            </a:lvl4pPr>
            <a:lvl5pPr>
              <a:defRPr>
                <a:latin typeface="Museo Sans 300" panose="02000000000000000000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789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bg>
      <p:bgPr>
        <a:solidFill>
          <a:srgbClr val="0F37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D207709-5A7E-C494-10B8-B871A5359D6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42775" y="-38501"/>
            <a:ext cx="12477549" cy="6935002"/>
          </a:xfrm>
          <a:prstGeom prst="rect">
            <a:avLst/>
          </a:prstGeom>
          <a:solidFill>
            <a:srgbClr val="0F375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white letters on a black background&#10;&#10;Description automatically generated">
            <a:extLst>
              <a:ext uri="{FF2B5EF4-FFF2-40B4-BE49-F238E27FC236}">
                <a16:creationId xmlns:a16="http://schemas.microsoft.com/office/drawing/2014/main" id="{507D0A57-5D7E-A205-5870-946A497277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8096" y="379984"/>
            <a:ext cx="1728589" cy="535863"/>
          </a:xfrm>
          <a:prstGeom prst="rect">
            <a:avLst/>
          </a:prstGeom>
        </p:spPr>
      </p:pic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CB6CEBD-A4D9-DB10-0249-D7E0FB20490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88096" y="2628340"/>
            <a:ext cx="7680043" cy="1317490"/>
          </a:xfrm>
          <a:prstGeom prst="rect">
            <a:avLst/>
          </a:prstGeom>
        </p:spPr>
        <p:txBody>
          <a:bodyPr anchor="t"/>
          <a:lstStyle>
            <a:lvl1pPr>
              <a:buFont typeface="+mj-lt"/>
              <a:buNone/>
              <a:defRPr sz="7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8961268D-3F54-558F-1AA5-89482F9D10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890847" y="3258647"/>
            <a:ext cx="1883171" cy="448646"/>
          </a:xfrm>
          <a:prstGeom prst="rect">
            <a:avLst/>
          </a:prstGeom>
        </p:spPr>
        <p:txBody>
          <a:bodyPr/>
          <a:lstStyle>
            <a:lvl1pPr>
              <a:buNone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MM.DD.YYYY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8E975C37-1AC2-FE6D-2890-53800B99E83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7608" y="4164765"/>
            <a:ext cx="7680043" cy="514071"/>
          </a:xfrm>
          <a:prstGeom prst="rect">
            <a:avLst/>
          </a:prstGeom>
        </p:spPr>
        <p:txBody>
          <a:bodyPr anchor="t"/>
          <a:lstStyle>
            <a:lvl1pPr>
              <a:buFont typeface="+mj-lt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Presenter Name</a:t>
            </a:r>
          </a:p>
        </p:txBody>
      </p:sp>
    </p:spTree>
    <p:extLst>
      <p:ext uri="{BB962C8B-B14F-4D97-AF65-F5344CB8AC3E}">
        <p14:creationId xmlns:p14="http://schemas.microsoft.com/office/powerpoint/2010/main" val="3963779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Divider">
    <p:bg>
      <p:bgPr>
        <a:solidFill>
          <a:srgbClr val="0F37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D207709-5A7E-C494-10B8-B871A5359D6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42775" y="-38501"/>
            <a:ext cx="12477549" cy="6935002"/>
          </a:xfrm>
          <a:prstGeom prst="rect">
            <a:avLst/>
          </a:prstGeom>
          <a:solidFill>
            <a:srgbClr val="EA672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white letters on a black background&#10;&#10;Description automatically generated">
            <a:extLst>
              <a:ext uri="{FF2B5EF4-FFF2-40B4-BE49-F238E27FC236}">
                <a16:creationId xmlns:a16="http://schemas.microsoft.com/office/drawing/2014/main" id="{0ADEEF17-FDE3-57CE-092E-132685CC7B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8096" y="379984"/>
            <a:ext cx="1728589" cy="535863"/>
          </a:xfrm>
          <a:prstGeom prst="rect">
            <a:avLst/>
          </a:prstGeom>
        </p:spPr>
      </p:pic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0300074C-D575-A24A-4BD3-149F40D03ED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88096" y="1849229"/>
            <a:ext cx="9113838" cy="3200400"/>
          </a:xfrm>
          <a:prstGeom prst="rect">
            <a:avLst/>
          </a:prstGeom>
        </p:spPr>
        <p:txBody>
          <a:bodyPr anchor="ctr"/>
          <a:lstStyle>
            <a:lvl1pPr>
              <a:buFont typeface="+mj-lt"/>
              <a:buNone/>
              <a:defRPr sz="5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474940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5176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5" r:id="rId2"/>
    <p:sldLayoutId id="214748366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hyperlink" Target="mailto:strategicengagements@aafp.org" TargetMode="External"/><Relationship Id="rId7" Type="http://schemas.openxmlformats.org/officeDocument/2006/relationships/image" Target="../media/image5.png"/><Relationship Id="rId2" Type="http://schemas.openxmlformats.org/officeDocument/2006/relationships/hyperlink" Target="mailto:branding@aafp.org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hyperlink" Target="https://www.aafp.org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6587EC-5F17-4150-0D16-224F458964B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160150" y="-81851"/>
            <a:ext cx="12527795" cy="7046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732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CE754-80FF-4280-15CA-8BD7073D179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788096" y="2629062"/>
            <a:ext cx="7830610" cy="1237981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l">
              <a:lnSpc>
                <a:spcPts val="7200"/>
              </a:lnSpc>
            </a:pPr>
            <a:r>
              <a:rPr lang="en-US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EF9AB-668A-DCCF-6F10-EAFD820DAB14}"/>
              </a:ext>
            </a:extLst>
          </p:cNvPr>
          <p:cNvSpPr txBox="1">
            <a:spLocks/>
          </p:cNvSpPr>
          <p:nvPr/>
        </p:nvSpPr>
        <p:spPr>
          <a:xfrm>
            <a:off x="862524" y="4154086"/>
            <a:ext cx="8971920" cy="94954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Bef>
                <a:spcPts val="0"/>
              </a:spcBef>
              <a:buNone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Presenter Name</a:t>
            </a:r>
          </a:p>
        </p:txBody>
      </p:sp>
    </p:spTree>
    <p:extLst>
      <p:ext uri="{BB962C8B-B14F-4D97-AF65-F5344CB8AC3E}">
        <p14:creationId xmlns:p14="http://schemas.microsoft.com/office/powerpoint/2010/main" val="3371495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92E20-84BD-DAA0-8CAC-5EC1CF1703C7}"/>
              </a:ext>
            </a:extLst>
          </p:cNvPr>
          <p:cNvSpPr txBox="1">
            <a:spLocks/>
          </p:cNvSpPr>
          <p:nvPr/>
        </p:nvSpPr>
        <p:spPr>
          <a:xfrm>
            <a:off x="788096" y="2010072"/>
            <a:ext cx="7830610" cy="2782111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7200"/>
              </a:lnSpc>
            </a:pP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95452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29801B9-F816-404C-6410-9038D3E15850}"/>
              </a:ext>
            </a:extLst>
          </p:cNvPr>
          <p:cNvSpPr txBox="1">
            <a:spLocks/>
          </p:cNvSpPr>
          <p:nvPr/>
        </p:nvSpPr>
        <p:spPr>
          <a:xfrm>
            <a:off x="788097" y="743706"/>
            <a:ext cx="8971920" cy="16241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rgbClr val="0F37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Headline.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904F3E5-0A49-C676-078B-F3D06276EC74}"/>
              </a:ext>
            </a:extLst>
          </p:cNvPr>
          <p:cNvSpPr txBox="1">
            <a:spLocks/>
          </p:cNvSpPr>
          <p:nvPr/>
        </p:nvSpPr>
        <p:spPr>
          <a:xfrm>
            <a:off x="788096" y="2367816"/>
            <a:ext cx="8971920" cy="384183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here.</a:t>
            </a:r>
          </a:p>
        </p:txBody>
      </p:sp>
    </p:spTree>
    <p:extLst>
      <p:ext uri="{BB962C8B-B14F-4D97-AF65-F5344CB8AC3E}">
        <p14:creationId xmlns:p14="http://schemas.microsoft.com/office/powerpoint/2010/main" val="1750310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6B85F1-164D-58FF-85EC-48395934EF5C}"/>
              </a:ext>
            </a:extLst>
          </p:cNvPr>
          <p:cNvSpPr txBox="1"/>
          <p:nvPr/>
        </p:nvSpPr>
        <p:spPr>
          <a:xfrm>
            <a:off x="1161476" y="2619863"/>
            <a:ext cx="357511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branding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@aafp.org</a:t>
            </a:r>
            <a:endParaRPr lang="en-US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467886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u="sng" dirty="0">
                <a:solidFill>
                  <a:srgbClr val="007E8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aafp.org</a:t>
            </a:r>
            <a:endParaRPr lang="en-US" u="sng" dirty="0">
              <a:solidFill>
                <a:srgbClr val="007E8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7A47533-A6F5-1DF5-6290-40E6ACFF9C6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8096" y="2628507"/>
            <a:ext cx="367284" cy="367284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C1326CC8-26C8-2E5F-DB39-34AFA2E3C58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8096" y="3190309"/>
            <a:ext cx="366604" cy="36660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902A861-B7D0-30D3-62A1-F77E5A888627}"/>
              </a:ext>
            </a:extLst>
          </p:cNvPr>
          <p:cNvSpPr txBox="1">
            <a:spLocks/>
          </p:cNvSpPr>
          <p:nvPr/>
        </p:nvSpPr>
        <p:spPr>
          <a:xfrm>
            <a:off x="788097" y="743706"/>
            <a:ext cx="8971920" cy="16241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rgbClr val="0F37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r>
              <a:rPr lang="en-US" sz="4800" dirty="0">
                <a:solidFill>
                  <a:srgbClr val="0F37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us.</a:t>
            </a:r>
          </a:p>
        </p:txBody>
      </p:sp>
    </p:spTree>
    <p:extLst>
      <p:ext uri="{BB962C8B-B14F-4D97-AF65-F5344CB8AC3E}">
        <p14:creationId xmlns:p14="http://schemas.microsoft.com/office/powerpoint/2010/main" val="590966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63;p55">
            <a:extLst>
              <a:ext uri="{FF2B5EF4-FFF2-40B4-BE49-F238E27FC236}">
                <a16:creationId xmlns:a16="http://schemas.microsoft.com/office/drawing/2014/main" id="{A2B027F9-DFB2-188D-087A-F7534A006AE9}"/>
              </a:ext>
            </a:extLst>
          </p:cNvPr>
          <p:cNvSpPr txBox="1"/>
          <p:nvPr/>
        </p:nvSpPr>
        <p:spPr>
          <a:xfrm>
            <a:off x="-140205" y="-38876"/>
            <a:ext cx="12492354" cy="693575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264;p55">
            <a:extLst>
              <a:ext uri="{FF2B5EF4-FFF2-40B4-BE49-F238E27FC236}">
                <a16:creationId xmlns:a16="http://schemas.microsoft.com/office/drawing/2014/main" id="{9631CB71-FD53-483B-0715-9B190D231B16}"/>
              </a:ext>
            </a:extLst>
          </p:cNvPr>
          <p:cNvSpPr txBox="1"/>
          <p:nvPr/>
        </p:nvSpPr>
        <p:spPr>
          <a:xfrm>
            <a:off x="679709" y="834350"/>
            <a:ext cx="5768363" cy="4739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Calibri"/>
              <a:buNone/>
              <a:tabLst/>
              <a:defRPr/>
            </a:pPr>
            <a:endParaRPr kumimoji="0" sz="1800" b="1" i="1" u="none" strike="noStrike" kern="1200" cap="none" spc="0" normalizeH="0" baseline="0" noProof="0" dirty="0">
              <a:ln>
                <a:noFill/>
              </a:ln>
              <a:solidFill>
                <a:srgbClr val="0F3759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F3759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 </a:t>
            </a: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0F3759"/>
                </a:solidFill>
                <a:effectLst/>
                <a:uLnTx/>
                <a:uFillTx/>
                <a:latin typeface="Arial" panose="020B0604020202020204" pitchFamily="34" charset="0"/>
                <a:ea typeface="Courgette"/>
                <a:cs typeface="Arial" panose="020B0604020202020204" pitchFamily="34" charset="0"/>
                <a:sym typeface="Courgette"/>
              </a:rPr>
              <a:t>Let Your Voice </a:t>
            </a:r>
            <a:endParaRPr kumimoji="0" sz="6600" b="1" i="0" u="none" strike="noStrike" kern="1200" cap="none" spc="0" normalizeH="0" baseline="0" noProof="0" dirty="0">
              <a:ln>
                <a:noFill/>
              </a:ln>
              <a:solidFill>
                <a:srgbClr val="0F3759"/>
              </a:solidFill>
              <a:effectLst/>
              <a:uLnTx/>
              <a:uFillTx/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901E"/>
              </a:buClr>
              <a:buSzPts val="9800"/>
              <a:buFont typeface="Courgette"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0F3759"/>
                </a:solidFill>
                <a:effectLst/>
                <a:uLnTx/>
                <a:uFillTx/>
                <a:latin typeface="Arial" panose="020B0604020202020204" pitchFamily="34" charset="0"/>
                <a:ea typeface="Courgette"/>
                <a:cs typeface="Arial" panose="020B0604020202020204" pitchFamily="34" charset="0"/>
                <a:sym typeface="Courgette"/>
              </a:rPr>
              <a:t>Be Heard!</a:t>
            </a:r>
            <a:endParaRPr kumimoji="0" sz="6600" b="1" i="0" u="none" strike="noStrike" kern="1200" cap="none" spc="0" normalizeH="0" baseline="0" noProof="0" dirty="0">
              <a:ln>
                <a:noFill/>
              </a:ln>
              <a:solidFill>
                <a:srgbClr val="0F3759"/>
              </a:solidFill>
              <a:effectLst/>
              <a:uLnTx/>
              <a:uFillTx/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2200"/>
              <a:buFont typeface="Calibri"/>
              <a:buNone/>
              <a:tabLst/>
              <a:defRPr/>
            </a:pPr>
            <a:endParaRPr kumimoji="0" sz="2200" b="0" i="0" u="none" strike="noStrike" kern="1200" cap="none" spc="0" normalizeH="0" baseline="0" noProof="0" dirty="0">
              <a:ln>
                <a:noFill/>
              </a:ln>
              <a:solidFill>
                <a:srgbClr val="0F3759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F3759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Evaluate workshops in the </a:t>
            </a:r>
            <a:endParaRPr kumimoji="0" sz="3200" b="0" i="0" u="none" strike="noStrike" kern="1200" cap="none" spc="0" normalizeH="0" baseline="0" noProof="0" dirty="0">
              <a:ln>
                <a:noFill/>
              </a:ln>
              <a:solidFill>
                <a:srgbClr val="0F3759"/>
              </a:solidFill>
              <a:effectLst/>
              <a:uLnTx/>
              <a:uFillTx/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F3759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FUTURE mobile app.</a:t>
            </a:r>
            <a:endParaRPr kumimoji="0" sz="3200" b="0" i="0" u="none" strike="noStrike" kern="1200" cap="none" spc="0" normalizeH="0" baseline="0" noProof="0" dirty="0">
              <a:ln>
                <a:noFill/>
              </a:ln>
              <a:solidFill>
                <a:srgbClr val="0F3759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AC43DB-0F63-27FB-C344-E779C79E2E9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380" t="11169" r="2365" b="22231"/>
          <a:stretch>
            <a:fillRect/>
          </a:stretch>
        </p:blipFill>
        <p:spPr>
          <a:xfrm>
            <a:off x="7267985" y="-36633"/>
            <a:ext cx="5084164" cy="6933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897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CE754-80FF-4280-15CA-8BD7073D179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788096" y="2010072"/>
            <a:ext cx="7830610" cy="2782111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l">
              <a:lnSpc>
                <a:spcPts val="7200"/>
              </a:lnSpc>
            </a:pPr>
            <a:r>
              <a:rPr lang="en-US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920643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5927</TotalTime>
  <Words>44</Words>
  <Application>Microsoft Office PowerPoint</Application>
  <PresentationFormat>Widescreen</PresentationFormat>
  <Paragraphs>20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Courgette</vt:lpstr>
      <vt:lpstr>Museo Sans 300</vt:lpstr>
      <vt:lpstr>Office Theme</vt:lpstr>
      <vt:lpstr>PowerPoint Presentation</vt:lpstr>
      <vt:lpstr>Presentation Title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2026 Presentation</dc:title>
  <dc:creator>Joe Hoog</dc:creator>
  <cp:lastModifiedBy>Diane Schmid</cp:lastModifiedBy>
  <cp:revision>5</cp:revision>
  <dcterms:created xsi:type="dcterms:W3CDTF">2026-02-26T20:36:33Z</dcterms:created>
  <dcterms:modified xsi:type="dcterms:W3CDTF">2026-04-09T14:53:37Z</dcterms:modified>
</cp:coreProperties>
</file>