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8"/>
  </p:notesMasterIdLst>
  <p:sldIdLst>
    <p:sldId id="258" r:id="rId2"/>
    <p:sldId id="259" r:id="rId3"/>
    <p:sldId id="261" r:id="rId4"/>
    <p:sldId id="262" r:id="rId5"/>
    <p:sldId id="263" r:id="rId6"/>
    <p:sldId id="264" r:id="rId7"/>
  </p:sldIdLst>
  <p:sldSz cx="6858000" cy="9144000" type="letter"/>
  <p:notesSz cx="6858000" cy="9144000"/>
  <p:embeddedFontLst>
    <p:embeddedFont>
      <p:font typeface="Arial Black" panose="020B0A04020102020204" pitchFamily="34" charset="0"/>
      <p:regular r:id="rId9"/>
      <p:bold r:id="rId1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521415D9-36F7-43E2-AB2F-B90AF26B5E84}">
      <p14:sectionLst xmlns:p14="http://schemas.microsoft.com/office/powerpoint/2010/main">
        <p14:section name="Default Section" id="{32A52CC6-2012-4821-A7C9-CC4286BB44FE}">
          <p14:sldIdLst>
            <p14:sldId id="258"/>
            <p14:sldId id="259"/>
            <p14:sldId id="261"/>
          </p14:sldIdLst>
        </p14:section>
        <p14:section name="Alternative" id="{8B0983E1-24A1-476D-92C3-95A2EB06D9FA}">
          <p14:sldIdLst>
            <p14:sldId id="262"/>
            <p14:sldId id="263"/>
            <p14:sldId id="264"/>
          </p14:sldIdLst>
        </p14:section>
      </p14:sectionLst>
    </p:ext>
    <p:ext uri="{EFAFB233-063F-42B5-8137-9DF3F51BA10A}">
      <p15:sldGuideLst xmlns:p15="http://schemas.microsoft.com/office/powerpoint/2012/main">
        <p15:guide id="1" orient="horz" pos="2880" userDrawn="1">
          <p15:clr>
            <a:srgbClr val="A4A3A4"/>
          </p15:clr>
        </p15:guide>
        <p15:guide id="2" pos="234" userDrawn="1">
          <p15:clr>
            <a:srgbClr val="A4A3A4"/>
          </p15:clr>
        </p15:guide>
        <p15:guide id="3" pos="4065" userDrawn="1">
          <p15:clr>
            <a:srgbClr val="A4A3A4"/>
          </p15:clr>
        </p15:guide>
      </p15:sldGuideLst>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13" roundtripDataSignature="AMtx7mhO9Dv7SQQz1jUgZmJ2jEdfsz/75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F3759"/>
    <a:srgbClr val="00B2CA"/>
    <a:srgbClr val="EA672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42000" autoAdjust="0"/>
    <p:restoredTop sz="94660"/>
  </p:normalViewPr>
  <p:slideViewPr>
    <p:cSldViewPr snapToGrid="0">
      <p:cViewPr varScale="1">
        <p:scale>
          <a:sx n="72" d="100"/>
          <a:sy n="72" d="100"/>
        </p:scale>
        <p:origin x="3054" y="78"/>
      </p:cViewPr>
      <p:guideLst>
        <p:guide orient="horz" pos="2880"/>
        <p:guide pos="234"/>
        <p:guide pos="4065"/>
      </p:guideLst>
    </p:cSldViewPr>
  </p:slideViewPr>
  <p:notesTextViewPr>
    <p:cViewPr>
      <p:scale>
        <a:sx n="1" d="1"/>
        <a:sy n="1" d="1"/>
      </p:scale>
      <p:origin x="0" y="0"/>
    </p:cViewPr>
  </p:notesTextViewPr>
  <p:sorterViewPr>
    <p:cViewPr varScale="1">
      <p:scale>
        <a:sx n="1" d="1"/>
        <a:sy n="1" d="1"/>
      </p:scale>
      <p:origin x="0" y="-17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customschemas.google.com/relationships/presentationmetadata" Target="metadata"/><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font" Target="fonts/font2.fntdata"/><Relationship Id="rId4" Type="http://schemas.openxmlformats.org/officeDocument/2006/relationships/slide" Target="slides/slide3.xml"/><Relationship Id="rId9" Type="http://schemas.openxmlformats.org/officeDocument/2006/relationships/font" Target="fonts/font1.fntdata"/><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mily Thibodeaux" userId="06253e6e-7704-426c-9c22-ba9b4c9ea9dd" providerId="ADAL" clId="{926D01CB-D7BA-4B7A-922F-3A6423258D1E}"/>
    <pc:docChg chg="modSld">
      <pc:chgData name="Emily Thibodeaux" userId="06253e6e-7704-426c-9c22-ba9b4c9ea9dd" providerId="ADAL" clId="{926D01CB-D7BA-4B7A-922F-3A6423258D1E}" dt="2025-06-18T20:02:45.881" v="1" actId="113"/>
      <pc:docMkLst>
        <pc:docMk/>
      </pc:docMkLst>
      <pc:sldChg chg="modSp mod">
        <pc:chgData name="Emily Thibodeaux" userId="06253e6e-7704-426c-9c22-ba9b4c9ea9dd" providerId="ADAL" clId="{926D01CB-D7BA-4B7A-922F-3A6423258D1E}" dt="2025-06-18T20:02:45.881" v="1" actId="113"/>
        <pc:sldMkLst>
          <pc:docMk/>
          <pc:sldMk cId="3869841988" sldId="259"/>
        </pc:sldMkLst>
        <pc:spChg chg="mod">
          <ac:chgData name="Emily Thibodeaux" userId="06253e6e-7704-426c-9c22-ba9b4c9ea9dd" providerId="ADAL" clId="{926D01CB-D7BA-4B7A-922F-3A6423258D1E}" dt="2025-06-18T20:02:45.881" v="1" actId="113"/>
          <ac:spMkLst>
            <pc:docMk/>
            <pc:sldMk cId="3869841988" sldId="259"/>
            <ac:spMk id="16" creationId="{5D80EF0C-5A76-0BB8-BC24-E927FFBC3D29}"/>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2271713" y="1143000"/>
            <a:ext cx="2314575"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1"/>
        <p:cNvGrpSpPr/>
        <p:nvPr/>
      </p:nvGrpSpPr>
      <p:grpSpPr>
        <a:xfrm>
          <a:off x="0" y="0"/>
          <a:ext cx="0" cy="0"/>
          <a:chOff x="0" y="0"/>
          <a:chExt cx="0" cy="0"/>
        </a:xfrm>
      </p:grpSpPr>
    </p:spTree>
  </p:cSld>
  <p:clrMapOvr>
    <a:masterClrMapping/>
  </p:clrMapOvr>
  <p:extLst>
    <p:ext uri="{DCECCB84-F9BA-43D5-87BE-67443E8EF086}">
      <p15:sldGuideLst xmlns:p15="http://schemas.microsoft.com/office/powerpoint/2012/main">
        <p15:guide id="1" orient="horz" pos="2880" userDrawn="1">
          <p15:clr>
            <a:srgbClr val="FBAE40"/>
          </p15:clr>
        </p15:guide>
        <p15:guide id="2" pos="216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Only">
  <p:cSld name="Title Only">
    <p:spTree>
      <p:nvGrpSpPr>
        <p:cNvPr id="1" name="Shape 12"/>
        <p:cNvGrpSpPr/>
        <p:nvPr/>
      </p:nvGrpSpPr>
      <p:grpSpPr>
        <a:xfrm>
          <a:off x="0" y="0"/>
          <a:ext cx="0" cy="0"/>
          <a:chOff x="0" y="0"/>
          <a:chExt cx="0" cy="0"/>
        </a:xfrm>
      </p:grpSpPr>
      <p:sp>
        <p:nvSpPr>
          <p:cNvPr id="13" name="Google Shape;13;p5"/>
          <p:cNvSpPr txBox="1">
            <a:spLocks noGrp="1"/>
          </p:cNvSpPr>
          <p:nvPr>
            <p:ph type="ctrTitle"/>
          </p:nvPr>
        </p:nvSpPr>
        <p:spPr>
          <a:xfrm>
            <a:off x="320375" y="1468142"/>
            <a:ext cx="6186442" cy="715165"/>
          </a:xfrm>
          <a:prstGeom prst="rect">
            <a:avLst/>
          </a:prstGeom>
          <a:noFill/>
          <a:ln>
            <a:noFill/>
          </a:ln>
        </p:spPr>
        <p:txBody>
          <a:bodyPr spcFirstLastPara="1" wrap="square" lIns="91425" tIns="45700" rIns="91425" bIns="45700" anchor="b" anchorCtr="0">
            <a:noAutofit/>
          </a:bodyPr>
          <a:lstStyle>
            <a:lvl1pPr marR="0" lvl="0" algn="l" rtl="0">
              <a:lnSpc>
                <a:spcPct val="90000"/>
              </a:lnSpc>
              <a:spcBef>
                <a:spcPts val="0"/>
              </a:spcBef>
              <a:spcAft>
                <a:spcPts val="0"/>
              </a:spcAft>
              <a:buClr>
                <a:schemeClr val="dk1"/>
              </a:buClr>
              <a:buSzPts val="3200"/>
              <a:buFont typeface="Arial Black"/>
              <a:buNone/>
              <a:defRPr sz="3200" b="0" i="0" u="none" strike="noStrike" cap="none">
                <a:solidFill>
                  <a:schemeClr val="dk1"/>
                </a:solidFill>
                <a:latin typeface="Arial Black"/>
                <a:ea typeface="Arial Black"/>
                <a:cs typeface="Arial Black"/>
                <a:sym typeface="Arial Black"/>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4" name="Google Shape;14;p5"/>
          <p:cNvSpPr txBox="1">
            <a:spLocks noGrp="1"/>
          </p:cNvSpPr>
          <p:nvPr>
            <p:ph type="subTitle" idx="1"/>
          </p:nvPr>
        </p:nvSpPr>
        <p:spPr>
          <a:xfrm>
            <a:off x="320375" y="3023155"/>
            <a:ext cx="5458625" cy="419917"/>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75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1pPr>
            <a:lvl2pPr marR="0" lvl="1" algn="ctr" rtl="0">
              <a:lnSpc>
                <a:spcPct val="90000"/>
              </a:lnSpc>
              <a:spcBef>
                <a:spcPts val="375"/>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2pPr>
            <a:lvl3pPr marR="0" lvl="2" algn="ctr" rtl="0">
              <a:lnSpc>
                <a:spcPct val="90000"/>
              </a:lnSpc>
              <a:spcBef>
                <a:spcPts val="375"/>
              </a:spcBef>
              <a:spcAft>
                <a:spcPts val="0"/>
              </a:spcAft>
              <a:buClr>
                <a:schemeClr val="dk1"/>
              </a:buClr>
              <a:buSzPts val="1800"/>
              <a:buFont typeface="Arial"/>
              <a:buNone/>
              <a:defRPr sz="1800" b="0" i="0" u="none" strike="noStrike" cap="none">
                <a:solidFill>
                  <a:schemeClr val="dk1"/>
                </a:solidFill>
                <a:latin typeface="Arial"/>
                <a:ea typeface="Arial"/>
                <a:cs typeface="Arial"/>
                <a:sym typeface="Arial"/>
              </a:defRPr>
            </a:lvl3pPr>
            <a:lvl4pPr marR="0" lvl="3" algn="ctr" rtl="0">
              <a:lnSpc>
                <a:spcPct val="90000"/>
              </a:lnSpc>
              <a:spcBef>
                <a:spcPts val="375"/>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4pPr>
            <a:lvl5pPr marR="0" lvl="4" algn="ctr" rtl="0">
              <a:lnSpc>
                <a:spcPct val="90000"/>
              </a:lnSpc>
              <a:spcBef>
                <a:spcPts val="375"/>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5pPr>
            <a:lvl6pPr marR="0" lvl="5" algn="ctr" rtl="0">
              <a:lnSpc>
                <a:spcPct val="90000"/>
              </a:lnSpc>
              <a:spcBef>
                <a:spcPts val="375"/>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6pPr>
            <a:lvl7pPr marR="0" lvl="6" algn="ctr" rtl="0">
              <a:lnSpc>
                <a:spcPct val="90000"/>
              </a:lnSpc>
              <a:spcBef>
                <a:spcPts val="375"/>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7pPr>
            <a:lvl8pPr marR="0" lvl="7" algn="ctr" rtl="0">
              <a:lnSpc>
                <a:spcPct val="90000"/>
              </a:lnSpc>
              <a:spcBef>
                <a:spcPts val="375"/>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8pPr>
            <a:lvl9pPr marR="0" lvl="8" algn="ctr" rtl="0">
              <a:lnSpc>
                <a:spcPct val="90000"/>
              </a:lnSpc>
              <a:spcBef>
                <a:spcPts val="375"/>
              </a:spcBef>
              <a:spcAft>
                <a:spcPts val="0"/>
              </a:spcAft>
              <a:buClr>
                <a:schemeClr val="dk1"/>
              </a:buClr>
              <a:buSzPts val="1600"/>
              <a:buFont typeface="Arial"/>
              <a:buNone/>
              <a:defRPr sz="16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49" r:id="rId1"/>
    <p:sldLayoutId id="2147483650" r:id="rId2"/>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orient="horz" pos="2880" userDrawn="1">
          <p15:clr>
            <a:srgbClr val="F26B43"/>
          </p15:clr>
        </p15:guide>
        <p15:guide id="2" pos="2160" userDrawn="1">
          <p15:clr>
            <a:srgbClr val="F26B43"/>
          </p15:clr>
        </p15:guide>
      </p15:sldGuideLst>
    </p:ext>
  </p:extLst>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microsoft.com/office/2007/relationships/hdphoto" Target="../media/hdphoto1.wdp"/><Relationship Id="rId7" Type="http://schemas.openxmlformats.org/officeDocument/2006/relationships/image" Target="../media/image5.sv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svg"/><Relationship Id="rId4" Type="http://schemas.openxmlformats.org/officeDocument/2006/relationships/image" Target="../media/image2.png"/><Relationship Id="rId9" Type="http://schemas.openxmlformats.org/officeDocument/2006/relationships/image" Target="../media/image7.svg"/></Relationships>
</file>

<file path=ppt/slides/_rels/slide2.xml.rels><?xml version="1.0" encoding="UTF-8" standalone="yes"?>
<Relationships xmlns="http://schemas.openxmlformats.org/package/2006/relationships"><Relationship Id="rId3" Type="http://schemas.openxmlformats.org/officeDocument/2006/relationships/image" Target="../media/image9.svg"/><Relationship Id="rId7" Type="http://schemas.openxmlformats.org/officeDocument/2006/relationships/image" Target="../media/image13.svg"/><Relationship Id="rId2" Type="http://schemas.openxmlformats.org/officeDocument/2006/relationships/image" Target="../media/image8.png"/><Relationship Id="rId1" Type="http://schemas.openxmlformats.org/officeDocument/2006/relationships/slideLayout" Target="../slideLayouts/slideLayout1.xml"/><Relationship Id="rId6" Type="http://schemas.openxmlformats.org/officeDocument/2006/relationships/image" Target="../media/image12.png"/><Relationship Id="rId5" Type="http://schemas.openxmlformats.org/officeDocument/2006/relationships/image" Target="../media/image11.svg"/><Relationship Id="rId4" Type="http://schemas.openxmlformats.org/officeDocument/2006/relationships/image" Target="../media/image10.png"/></Relationships>
</file>

<file path=ppt/slides/_rels/slide3.xml.rels><?xml version="1.0" encoding="UTF-8" standalone="yes"?>
<Relationships xmlns="http://schemas.openxmlformats.org/package/2006/relationships"><Relationship Id="rId3" Type="http://schemas.openxmlformats.org/officeDocument/2006/relationships/image" Target="../media/image15.svg"/><Relationship Id="rId7" Type="http://schemas.openxmlformats.org/officeDocument/2006/relationships/image" Target="../media/image19.svg"/><Relationship Id="rId2" Type="http://schemas.openxmlformats.org/officeDocument/2006/relationships/image" Target="../media/image14.png"/><Relationship Id="rId1" Type="http://schemas.openxmlformats.org/officeDocument/2006/relationships/slideLayout" Target="../slideLayouts/slideLayout1.xml"/><Relationship Id="rId6" Type="http://schemas.openxmlformats.org/officeDocument/2006/relationships/image" Target="../media/image18.png"/><Relationship Id="rId5" Type="http://schemas.openxmlformats.org/officeDocument/2006/relationships/image" Target="../media/image17.svg"/><Relationship Id="rId4" Type="http://schemas.openxmlformats.org/officeDocument/2006/relationships/image" Target="../media/image16.png"/></Relationships>
</file>

<file path=ppt/slides/_rels/slide4.xml.rels><?xml version="1.0" encoding="UTF-8" standalone="yes"?>
<Relationships xmlns="http://schemas.openxmlformats.org/package/2006/relationships"><Relationship Id="rId8" Type="http://schemas.openxmlformats.org/officeDocument/2006/relationships/image" Target="../media/image24.svg"/><Relationship Id="rId3" Type="http://schemas.openxmlformats.org/officeDocument/2006/relationships/image" Target="../media/image2.png"/><Relationship Id="rId7" Type="http://schemas.openxmlformats.org/officeDocument/2006/relationships/image" Target="../media/image23.png"/><Relationship Id="rId2" Type="http://schemas.openxmlformats.org/officeDocument/2006/relationships/image" Target="../media/image20.jpeg"/><Relationship Id="rId1" Type="http://schemas.openxmlformats.org/officeDocument/2006/relationships/slideLayout" Target="../slideLayouts/slideLayout1.xml"/><Relationship Id="rId6" Type="http://schemas.openxmlformats.org/officeDocument/2006/relationships/image" Target="../media/image22.svg"/><Relationship Id="rId5" Type="http://schemas.openxmlformats.org/officeDocument/2006/relationships/image" Target="../media/image21.png"/><Relationship Id="rId4" Type="http://schemas.openxmlformats.org/officeDocument/2006/relationships/image" Target="../media/image3.svg"/></Relationships>
</file>

<file path=ppt/slides/_rels/slide5.xml.rels><?xml version="1.0" encoding="UTF-8" standalone="yes"?>
<Relationships xmlns="http://schemas.openxmlformats.org/package/2006/relationships"><Relationship Id="rId8" Type="http://schemas.openxmlformats.org/officeDocument/2006/relationships/image" Target="../media/image30.png"/><Relationship Id="rId3" Type="http://schemas.microsoft.com/office/2007/relationships/hdphoto" Target="../media/hdphoto2.wdp"/><Relationship Id="rId7" Type="http://schemas.openxmlformats.org/officeDocument/2006/relationships/image" Target="../media/image29.svg"/><Relationship Id="rId2" Type="http://schemas.openxmlformats.org/officeDocument/2006/relationships/image" Target="../media/image25.png"/><Relationship Id="rId1" Type="http://schemas.openxmlformats.org/officeDocument/2006/relationships/slideLayout" Target="../slideLayouts/slideLayout1.xml"/><Relationship Id="rId6" Type="http://schemas.openxmlformats.org/officeDocument/2006/relationships/image" Target="../media/image28.png"/><Relationship Id="rId11" Type="http://schemas.openxmlformats.org/officeDocument/2006/relationships/image" Target="../media/image33.svg"/><Relationship Id="rId5" Type="http://schemas.openxmlformats.org/officeDocument/2006/relationships/image" Target="../media/image27.svg"/><Relationship Id="rId10" Type="http://schemas.openxmlformats.org/officeDocument/2006/relationships/image" Target="../media/image32.png"/><Relationship Id="rId4" Type="http://schemas.openxmlformats.org/officeDocument/2006/relationships/image" Target="../media/image26.png"/><Relationship Id="rId9" Type="http://schemas.openxmlformats.org/officeDocument/2006/relationships/image" Target="../media/image31.svg"/></Relationships>
</file>

<file path=ppt/slides/_rels/slide6.xml.rels><?xml version="1.0" encoding="UTF-8" standalone="yes"?>
<Relationships xmlns="http://schemas.openxmlformats.org/package/2006/relationships"><Relationship Id="rId8" Type="http://schemas.openxmlformats.org/officeDocument/2006/relationships/image" Target="../media/image40.png"/><Relationship Id="rId3" Type="http://schemas.openxmlformats.org/officeDocument/2006/relationships/image" Target="../media/image35.svg"/><Relationship Id="rId7" Type="http://schemas.openxmlformats.org/officeDocument/2006/relationships/image" Target="../media/image39.svg"/><Relationship Id="rId2" Type="http://schemas.openxmlformats.org/officeDocument/2006/relationships/image" Target="../media/image34.png"/><Relationship Id="rId1" Type="http://schemas.openxmlformats.org/officeDocument/2006/relationships/slideLayout" Target="../slideLayouts/slideLayout1.xml"/><Relationship Id="rId6" Type="http://schemas.openxmlformats.org/officeDocument/2006/relationships/image" Target="../media/image38.png"/><Relationship Id="rId5" Type="http://schemas.openxmlformats.org/officeDocument/2006/relationships/image" Target="../media/image37.svg"/><Relationship Id="rId4" Type="http://schemas.openxmlformats.org/officeDocument/2006/relationships/image" Target="../media/image36.png"/><Relationship Id="rId9" Type="http://schemas.openxmlformats.org/officeDocument/2006/relationships/image" Target="../media/image41.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5" name="Rectangle 294">
            <a:extLst>
              <a:ext uri="{FF2B5EF4-FFF2-40B4-BE49-F238E27FC236}">
                <a16:creationId xmlns:a16="http://schemas.microsoft.com/office/drawing/2014/main" id="{6865A03D-93AD-5F74-EEDE-44C517E1AE42}"/>
              </a:ext>
            </a:extLst>
          </p:cNvPr>
          <p:cNvSpPr/>
          <p:nvPr/>
        </p:nvSpPr>
        <p:spPr>
          <a:xfrm>
            <a:off x="0" y="7083552"/>
            <a:ext cx="6858000" cy="2060448"/>
          </a:xfrm>
          <a:prstGeom prst="rect">
            <a:avLst/>
          </a:prstGeom>
          <a:solidFill>
            <a:srgbClr val="00B2CA">
              <a:alpha val="15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296" name="Rectangle 295">
            <a:extLst>
              <a:ext uri="{FF2B5EF4-FFF2-40B4-BE49-F238E27FC236}">
                <a16:creationId xmlns:a16="http://schemas.microsoft.com/office/drawing/2014/main" id="{2F8663DE-0006-0A32-7E06-DFB8FCBD117A}"/>
              </a:ext>
            </a:extLst>
          </p:cNvPr>
          <p:cNvSpPr/>
          <p:nvPr/>
        </p:nvSpPr>
        <p:spPr>
          <a:xfrm>
            <a:off x="0" y="7083552"/>
            <a:ext cx="1975105" cy="2060446"/>
          </a:xfrm>
          <a:prstGeom prst="rect">
            <a:avLst/>
          </a:prstGeom>
          <a:solidFill>
            <a:srgbClr val="0F375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D"/>
          </a:p>
        </p:txBody>
      </p:sp>
      <p:grpSp>
        <p:nvGrpSpPr>
          <p:cNvPr id="146" name="Group 145">
            <a:extLst>
              <a:ext uri="{FF2B5EF4-FFF2-40B4-BE49-F238E27FC236}">
                <a16:creationId xmlns:a16="http://schemas.microsoft.com/office/drawing/2014/main" id="{A3D57C3F-8039-09B9-F765-75E93C1653B0}"/>
              </a:ext>
            </a:extLst>
          </p:cNvPr>
          <p:cNvGrpSpPr/>
          <p:nvPr/>
        </p:nvGrpSpPr>
        <p:grpSpPr>
          <a:xfrm>
            <a:off x="5006786" y="384314"/>
            <a:ext cx="1482914" cy="579616"/>
            <a:chOff x="2471886" y="1197290"/>
            <a:chExt cx="2516617" cy="983652"/>
          </a:xfrm>
        </p:grpSpPr>
        <p:sp>
          <p:nvSpPr>
            <p:cNvPr id="147" name="Freeform: Shape 146">
              <a:extLst>
                <a:ext uri="{FF2B5EF4-FFF2-40B4-BE49-F238E27FC236}">
                  <a16:creationId xmlns:a16="http://schemas.microsoft.com/office/drawing/2014/main" id="{B7B35616-C61C-0E13-C7F5-D4271893B979}"/>
                </a:ext>
              </a:extLst>
            </p:cNvPr>
            <p:cNvSpPr/>
            <p:nvPr/>
          </p:nvSpPr>
          <p:spPr>
            <a:xfrm>
              <a:off x="2890258" y="1461693"/>
              <a:ext cx="691010" cy="604781"/>
            </a:xfrm>
            <a:custGeom>
              <a:avLst/>
              <a:gdLst>
                <a:gd name="connsiteX0" fmla="*/ 220812 w 691010"/>
                <a:gd name="connsiteY0" fmla="*/ 374108 h 604781"/>
                <a:gd name="connsiteX1" fmla="*/ 328949 w 691010"/>
                <a:gd name="connsiteY1" fmla="*/ 119006 h 604781"/>
                <a:gd name="connsiteX2" fmla="*/ 423919 w 691010"/>
                <a:gd name="connsiteY2" fmla="*/ 374108 h 604781"/>
                <a:gd name="connsiteX3" fmla="*/ 220812 w 691010"/>
                <a:gd name="connsiteY3" fmla="*/ 374108 h 604781"/>
                <a:gd name="connsiteX4" fmla="*/ 388844 w 691010"/>
                <a:gd name="connsiteY4" fmla="*/ 0 h 604781"/>
                <a:gd name="connsiteX5" fmla="*/ 315502 w 691010"/>
                <a:gd name="connsiteY5" fmla="*/ 0 h 604781"/>
                <a:gd name="connsiteX6" fmla="*/ 74967 w 691010"/>
                <a:gd name="connsiteY6" fmla="*/ 544326 h 604781"/>
                <a:gd name="connsiteX7" fmla="*/ 0 w 691010"/>
                <a:gd name="connsiteY7" fmla="*/ 544326 h 604781"/>
                <a:gd name="connsiteX8" fmla="*/ 0 w 691010"/>
                <a:gd name="connsiteY8" fmla="*/ 604781 h 604781"/>
                <a:gd name="connsiteX9" fmla="*/ 239246 w 691010"/>
                <a:gd name="connsiteY9" fmla="*/ 604781 h 604781"/>
                <a:gd name="connsiteX10" fmla="*/ 239246 w 691010"/>
                <a:gd name="connsiteY10" fmla="*/ 544326 h 604781"/>
                <a:gd name="connsiteX11" fmla="*/ 148646 w 691010"/>
                <a:gd name="connsiteY11" fmla="*/ 544326 h 604781"/>
                <a:gd name="connsiteX12" fmla="*/ 196775 w 691010"/>
                <a:gd name="connsiteY12" fmla="*/ 430810 h 604781"/>
                <a:gd name="connsiteX13" fmla="*/ 445098 w 691010"/>
                <a:gd name="connsiteY13" fmla="*/ 430810 h 604781"/>
                <a:gd name="connsiteX14" fmla="*/ 487344 w 691010"/>
                <a:gd name="connsiteY14" fmla="*/ 544326 h 604781"/>
                <a:gd name="connsiteX15" fmla="*/ 401395 w 691010"/>
                <a:gd name="connsiteY15" fmla="*/ 544326 h 604781"/>
                <a:gd name="connsiteX16" fmla="*/ 401395 w 691010"/>
                <a:gd name="connsiteY16" fmla="*/ 604781 h 604781"/>
                <a:gd name="connsiteX17" fmla="*/ 691011 w 691010"/>
                <a:gd name="connsiteY17" fmla="*/ 604781 h 604781"/>
                <a:gd name="connsiteX18" fmla="*/ 691011 w 691010"/>
                <a:gd name="connsiteY18" fmla="*/ 544326 h 604781"/>
                <a:gd name="connsiteX19" fmla="*/ 604501 w 691010"/>
                <a:gd name="connsiteY19" fmla="*/ 544326 h 604781"/>
                <a:gd name="connsiteX20" fmla="*/ 388844 w 691010"/>
                <a:gd name="connsiteY20" fmla="*/ 0 h 6047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691010" h="604781">
                  <a:moveTo>
                    <a:pt x="220812" y="374108"/>
                  </a:moveTo>
                  <a:lnTo>
                    <a:pt x="328949" y="119006"/>
                  </a:lnTo>
                  <a:lnTo>
                    <a:pt x="423919" y="374108"/>
                  </a:lnTo>
                  <a:lnTo>
                    <a:pt x="220812" y="374108"/>
                  </a:lnTo>
                  <a:close/>
                  <a:moveTo>
                    <a:pt x="388844" y="0"/>
                  </a:moveTo>
                  <a:lnTo>
                    <a:pt x="315502" y="0"/>
                  </a:lnTo>
                  <a:lnTo>
                    <a:pt x="74967" y="544326"/>
                  </a:lnTo>
                  <a:lnTo>
                    <a:pt x="0" y="544326"/>
                  </a:lnTo>
                  <a:lnTo>
                    <a:pt x="0" y="604781"/>
                  </a:lnTo>
                  <a:lnTo>
                    <a:pt x="239246" y="604781"/>
                  </a:lnTo>
                  <a:lnTo>
                    <a:pt x="239246" y="544326"/>
                  </a:lnTo>
                  <a:lnTo>
                    <a:pt x="148646" y="544326"/>
                  </a:lnTo>
                  <a:lnTo>
                    <a:pt x="196775" y="430810"/>
                  </a:lnTo>
                  <a:lnTo>
                    <a:pt x="445098" y="430810"/>
                  </a:lnTo>
                  <a:lnTo>
                    <a:pt x="487344" y="544326"/>
                  </a:lnTo>
                  <a:lnTo>
                    <a:pt x="401395" y="544326"/>
                  </a:lnTo>
                  <a:lnTo>
                    <a:pt x="401395" y="604781"/>
                  </a:lnTo>
                  <a:lnTo>
                    <a:pt x="691011" y="604781"/>
                  </a:lnTo>
                  <a:lnTo>
                    <a:pt x="691011" y="544326"/>
                  </a:lnTo>
                  <a:lnTo>
                    <a:pt x="604501" y="544326"/>
                  </a:lnTo>
                  <a:lnTo>
                    <a:pt x="388844" y="0"/>
                  </a:lnTo>
                  <a:close/>
                </a:path>
              </a:pathLst>
            </a:custGeom>
            <a:solidFill>
              <a:srgbClr val="0F3759"/>
            </a:solidFill>
            <a:ln w="5603" cap="flat">
              <a:noFill/>
              <a:prstDash val="solid"/>
              <a:miter/>
            </a:ln>
          </p:spPr>
          <p:txBody>
            <a:bodyPr rtlCol="0" anchor="ctr"/>
            <a:lstStyle/>
            <a:p>
              <a:endParaRPr lang="en-ID"/>
            </a:p>
          </p:txBody>
        </p:sp>
        <p:grpSp>
          <p:nvGrpSpPr>
            <p:cNvPr id="148" name="Graphic 4">
              <a:extLst>
                <a:ext uri="{FF2B5EF4-FFF2-40B4-BE49-F238E27FC236}">
                  <a16:creationId xmlns:a16="http://schemas.microsoft.com/office/drawing/2014/main" id="{F51657A6-553E-9F5E-B0FB-DF8091D08814}"/>
                </a:ext>
              </a:extLst>
            </p:cNvPr>
            <p:cNvGrpSpPr/>
            <p:nvPr/>
          </p:nvGrpSpPr>
          <p:grpSpPr>
            <a:xfrm>
              <a:off x="2471886" y="1197290"/>
              <a:ext cx="2516617" cy="983652"/>
              <a:chOff x="1839389" y="3365910"/>
              <a:chExt cx="2516617" cy="983652"/>
            </a:xfrm>
          </p:grpSpPr>
          <p:sp>
            <p:nvSpPr>
              <p:cNvPr id="149" name="Freeform: Shape 148">
                <a:extLst>
                  <a:ext uri="{FF2B5EF4-FFF2-40B4-BE49-F238E27FC236}">
                    <a16:creationId xmlns:a16="http://schemas.microsoft.com/office/drawing/2014/main" id="{503D0A1B-C774-7012-4BD5-FDA6903183C3}"/>
                  </a:ext>
                </a:extLst>
              </p:cNvPr>
              <p:cNvSpPr/>
              <p:nvPr/>
            </p:nvSpPr>
            <p:spPr>
              <a:xfrm>
                <a:off x="3843449" y="3637765"/>
                <a:ext cx="512557" cy="597385"/>
              </a:xfrm>
              <a:custGeom>
                <a:avLst/>
                <a:gdLst>
                  <a:gd name="connsiteX0" fmla="*/ 268157 w 512557"/>
                  <a:gd name="connsiteY0" fmla="*/ 283005 h 597385"/>
                  <a:gd name="connsiteX1" fmla="*/ 190388 w 512557"/>
                  <a:gd name="connsiteY1" fmla="*/ 283005 h 597385"/>
                  <a:gd name="connsiteX2" fmla="*/ 190388 w 512557"/>
                  <a:gd name="connsiteY2" fmla="*/ 61969 h 597385"/>
                  <a:gd name="connsiteX3" fmla="*/ 268157 w 512557"/>
                  <a:gd name="connsiteY3" fmla="*/ 61969 h 597385"/>
                  <a:gd name="connsiteX4" fmla="*/ 394055 w 512557"/>
                  <a:gd name="connsiteY4" fmla="*/ 168761 h 597385"/>
                  <a:gd name="connsiteX5" fmla="*/ 268157 w 512557"/>
                  <a:gd name="connsiteY5" fmla="*/ 283005 h 597385"/>
                  <a:gd name="connsiteX6" fmla="*/ 280035 w 512557"/>
                  <a:gd name="connsiteY6" fmla="*/ 0 h 597385"/>
                  <a:gd name="connsiteX7" fmla="*/ 31153 w 512557"/>
                  <a:gd name="connsiteY7" fmla="*/ 0 h 597385"/>
                  <a:gd name="connsiteX8" fmla="*/ 31153 w 512557"/>
                  <a:gd name="connsiteY8" fmla="*/ 61969 h 597385"/>
                  <a:gd name="connsiteX9" fmla="*/ 86678 w 512557"/>
                  <a:gd name="connsiteY9" fmla="*/ 61969 h 597385"/>
                  <a:gd name="connsiteX10" fmla="*/ 86678 w 512557"/>
                  <a:gd name="connsiteY10" fmla="*/ 536874 h 597385"/>
                  <a:gd name="connsiteX11" fmla="*/ 0 w 512557"/>
                  <a:gd name="connsiteY11" fmla="*/ 536874 h 597385"/>
                  <a:gd name="connsiteX12" fmla="*/ 0 w 512557"/>
                  <a:gd name="connsiteY12" fmla="*/ 597386 h 597385"/>
                  <a:gd name="connsiteX13" fmla="*/ 279979 w 512557"/>
                  <a:gd name="connsiteY13" fmla="*/ 597386 h 597385"/>
                  <a:gd name="connsiteX14" fmla="*/ 279979 w 512557"/>
                  <a:gd name="connsiteY14" fmla="*/ 536874 h 597385"/>
                  <a:gd name="connsiteX15" fmla="*/ 190332 w 512557"/>
                  <a:gd name="connsiteY15" fmla="*/ 536874 h 597385"/>
                  <a:gd name="connsiteX16" fmla="*/ 190332 w 512557"/>
                  <a:gd name="connsiteY16" fmla="*/ 343460 h 597385"/>
                  <a:gd name="connsiteX17" fmla="*/ 280708 w 512557"/>
                  <a:gd name="connsiteY17" fmla="*/ 343460 h 597385"/>
                  <a:gd name="connsiteX18" fmla="*/ 512557 w 512557"/>
                  <a:gd name="connsiteY18" fmla="*/ 168761 h 597385"/>
                  <a:gd name="connsiteX19" fmla="*/ 280035 w 512557"/>
                  <a:gd name="connsiteY19" fmla="*/ 0 h 5973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512557" h="597385">
                    <a:moveTo>
                      <a:pt x="268157" y="283005"/>
                    </a:moveTo>
                    <a:lnTo>
                      <a:pt x="190388" y="283005"/>
                    </a:lnTo>
                    <a:lnTo>
                      <a:pt x="190388" y="61969"/>
                    </a:lnTo>
                    <a:lnTo>
                      <a:pt x="268157" y="61969"/>
                    </a:lnTo>
                    <a:cubicBezTo>
                      <a:pt x="354050" y="61969"/>
                      <a:pt x="394055" y="109033"/>
                      <a:pt x="394055" y="168761"/>
                    </a:cubicBezTo>
                    <a:cubicBezTo>
                      <a:pt x="394055" y="242719"/>
                      <a:pt x="354050" y="283005"/>
                      <a:pt x="268157" y="283005"/>
                    </a:cubicBezTo>
                    <a:moveTo>
                      <a:pt x="280035" y="0"/>
                    </a:moveTo>
                    <a:lnTo>
                      <a:pt x="31153" y="0"/>
                    </a:lnTo>
                    <a:lnTo>
                      <a:pt x="31153" y="61969"/>
                    </a:lnTo>
                    <a:lnTo>
                      <a:pt x="86678" y="61969"/>
                    </a:lnTo>
                    <a:lnTo>
                      <a:pt x="86678" y="536874"/>
                    </a:lnTo>
                    <a:lnTo>
                      <a:pt x="0" y="536874"/>
                    </a:lnTo>
                    <a:lnTo>
                      <a:pt x="0" y="597386"/>
                    </a:lnTo>
                    <a:lnTo>
                      <a:pt x="279979" y="597386"/>
                    </a:lnTo>
                    <a:lnTo>
                      <a:pt x="279979" y="536874"/>
                    </a:lnTo>
                    <a:lnTo>
                      <a:pt x="190332" y="536874"/>
                    </a:lnTo>
                    <a:lnTo>
                      <a:pt x="190332" y="343460"/>
                    </a:lnTo>
                    <a:lnTo>
                      <a:pt x="280708" y="343460"/>
                    </a:lnTo>
                    <a:cubicBezTo>
                      <a:pt x="447339" y="343460"/>
                      <a:pt x="512557" y="275497"/>
                      <a:pt x="512557" y="168761"/>
                    </a:cubicBezTo>
                    <a:cubicBezTo>
                      <a:pt x="512557" y="64266"/>
                      <a:pt x="439999" y="0"/>
                      <a:pt x="280035" y="0"/>
                    </a:cubicBezTo>
                  </a:path>
                </a:pathLst>
              </a:custGeom>
              <a:solidFill>
                <a:srgbClr val="0F3759"/>
              </a:solidFill>
              <a:ln w="5603" cap="flat">
                <a:noFill/>
                <a:prstDash val="solid"/>
                <a:miter/>
              </a:ln>
            </p:spPr>
            <p:txBody>
              <a:bodyPr rtlCol="0" anchor="ctr"/>
              <a:lstStyle/>
              <a:p>
                <a:endParaRPr lang="en-ID"/>
              </a:p>
            </p:txBody>
          </p:sp>
          <p:sp>
            <p:nvSpPr>
              <p:cNvPr id="150" name="Freeform: Shape 149">
                <a:extLst>
                  <a:ext uri="{FF2B5EF4-FFF2-40B4-BE49-F238E27FC236}">
                    <a16:creationId xmlns:a16="http://schemas.microsoft.com/office/drawing/2014/main" id="{D0703160-30ED-205E-7DA3-BD280A5AF752}"/>
                  </a:ext>
                </a:extLst>
              </p:cNvPr>
              <p:cNvSpPr/>
              <p:nvPr/>
            </p:nvSpPr>
            <p:spPr>
              <a:xfrm>
                <a:off x="2852457" y="3630369"/>
                <a:ext cx="985052" cy="604837"/>
              </a:xfrm>
              <a:custGeom>
                <a:avLst/>
                <a:gdLst>
                  <a:gd name="connsiteX0" fmla="*/ 94017 w 985052"/>
                  <a:gd name="connsiteY0" fmla="*/ 374052 h 604837"/>
                  <a:gd name="connsiteX1" fmla="*/ 202322 w 985052"/>
                  <a:gd name="connsiteY1" fmla="*/ 118950 h 604837"/>
                  <a:gd name="connsiteX2" fmla="*/ 297292 w 985052"/>
                  <a:gd name="connsiteY2" fmla="*/ 374052 h 604837"/>
                  <a:gd name="connsiteX3" fmla="*/ 94017 w 985052"/>
                  <a:gd name="connsiteY3" fmla="*/ 374052 h 604837"/>
                  <a:gd name="connsiteX4" fmla="*/ 481461 w 985052"/>
                  <a:gd name="connsiteY4" fmla="*/ 67908 h 604837"/>
                  <a:gd name="connsiteX5" fmla="*/ 566625 w 985052"/>
                  <a:gd name="connsiteY5" fmla="*/ 67908 h 604837"/>
                  <a:gd name="connsiteX6" fmla="*/ 566625 w 985052"/>
                  <a:gd name="connsiteY6" fmla="*/ 544326 h 604837"/>
                  <a:gd name="connsiteX7" fmla="*/ 477931 w 985052"/>
                  <a:gd name="connsiteY7" fmla="*/ 544326 h 604837"/>
                  <a:gd name="connsiteX8" fmla="*/ 262218 w 985052"/>
                  <a:gd name="connsiteY8" fmla="*/ 0 h 604837"/>
                  <a:gd name="connsiteX9" fmla="*/ 188875 w 985052"/>
                  <a:gd name="connsiteY9" fmla="*/ 0 h 604837"/>
                  <a:gd name="connsiteX10" fmla="*/ 0 w 985052"/>
                  <a:gd name="connsiteY10" fmla="*/ 428625 h 604837"/>
                  <a:gd name="connsiteX11" fmla="*/ 34066 w 985052"/>
                  <a:gd name="connsiteY11" fmla="*/ 515246 h 604837"/>
                  <a:gd name="connsiteX12" fmla="*/ 69925 w 985052"/>
                  <a:gd name="connsiteY12" fmla="*/ 430866 h 604837"/>
                  <a:gd name="connsiteX13" fmla="*/ 318471 w 985052"/>
                  <a:gd name="connsiteY13" fmla="*/ 430866 h 604837"/>
                  <a:gd name="connsiteX14" fmla="*/ 360717 w 985052"/>
                  <a:gd name="connsiteY14" fmla="*/ 544382 h 604837"/>
                  <a:gd name="connsiteX15" fmla="*/ 274824 w 985052"/>
                  <a:gd name="connsiteY15" fmla="*/ 544382 h 604837"/>
                  <a:gd name="connsiteX16" fmla="*/ 274824 w 985052"/>
                  <a:gd name="connsiteY16" fmla="*/ 604838 h 604837"/>
                  <a:gd name="connsiteX17" fmla="*/ 771077 w 985052"/>
                  <a:gd name="connsiteY17" fmla="*/ 604838 h 604837"/>
                  <a:gd name="connsiteX18" fmla="*/ 771077 w 985052"/>
                  <a:gd name="connsiteY18" fmla="*/ 544382 h 604837"/>
                  <a:gd name="connsiteX19" fmla="*/ 670336 w 985052"/>
                  <a:gd name="connsiteY19" fmla="*/ 544382 h 604837"/>
                  <a:gd name="connsiteX20" fmla="*/ 670336 w 985052"/>
                  <a:gd name="connsiteY20" fmla="*/ 339762 h 604837"/>
                  <a:gd name="connsiteX21" fmla="*/ 710341 w 985052"/>
                  <a:gd name="connsiteY21" fmla="*/ 339762 h 604837"/>
                  <a:gd name="connsiteX22" fmla="*/ 800716 w 985052"/>
                  <a:gd name="connsiteY22" fmla="*/ 427897 h 604837"/>
                  <a:gd name="connsiteX23" fmla="*/ 848117 w 985052"/>
                  <a:gd name="connsiteY23" fmla="*/ 427897 h 604837"/>
                  <a:gd name="connsiteX24" fmla="*/ 848117 w 985052"/>
                  <a:gd name="connsiteY24" fmla="*/ 200137 h 604837"/>
                  <a:gd name="connsiteX25" fmla="*/ 800660 w 985052"/>
                  <a:gd name="connsiteY25" fmla="*/ 200137 h 604837"/>
                  <a:gd name="connsiteX26" fmla="*/ 699920 w 985052"/>
                  <a:gd name="connsiteY26" fmla="*/ 285974 h 604837"/>
                  <a:gd name="connsiteX27" fmla="*/ 670280 w 985052"/>
                  <a:gd name="connsiteY27" fmla="*/ 285974 h 604837"/>
                  <a:gd name="connsiteX28" fmla="*/ 670280 w 985052"/>
                  <a:gd name="connsiteY28" fmla="*/ 67964 h 604837"/>
                  <a:gd name="connsiteX29" fmla="*/ 827274 w 985052"/>
                  <a:gd name="connsiteY29" fmla="*/ 67964 h 604837"/>
                  <a:gd name="connsiteX30" fmla="*/ 928743 w 985052"/>
                  <a:gd name="connsiteY30" fmla="*/ 204619 h 604837"/>
                  <a:gd name="connsiteX31" fmla="*/ 985053 w 985052"/>
                  <a:gd name="connsiteY31" fmla="*/ 204619 h 604837"/>
                  <a:gd name="connsiteX32" fmla="*/ 985053 w 985052"/>
                  <a:gd name="connsiteY32" fmla="*/ 67964 h 604837"/>
                  <a:gd name="connsiteX33" fmla="*/ 985053 w 985052"/>
                  <a:gd name="connsiteY33" fmla="*/ 7508 h 604837"/>
                  <a:gd name="connsiteX34" fmla="*/ 481405 w 985052"/>
                  <a:gd name="connsiteY34" fmla="*/ 7508 h 604837"/>
                  <a:gd name="connsiteX35" fmla="*/ 481405 w 985052"/>
                  <a:gd name="connsiteY35" fmla="*/ 67908 h 6048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985052" h="604837">
                    <a:moveTo>
                      <a:pt x="94017" y="374052"/>
                    </a:moveTo>
                    <a:lnTo>
                      <a:pt x="202322" y="118950"/>
                    </a:lnTo>
                    <a:lnTo>
                      <a:pt x="297292" y="374052"/>
                    </a:lnTo>
                    <a:lnTo>
                      <a:pt x="94017" y="374052"/>
                    </a:lnTo>
                    <a:close/>
                    <a:moveTo>
                      <a:pt x="481461" y="67908"/>
                    </a:moveTo>
                    <a:lnTo>
                      <a:pt x="566625" y="67908"/>
                    </a:lnTo>
                    <a:lnTo>
                      <a:pt x="566625" y="544326"/>
                    </a:lnTo>
                    <a:lnTo>
                      <a:pt x="477931" y="544326"/>
                    </a:lnTo>
                    <a:lnTo>
                      <a:pt x="262218" y="0"/>
                    </a:lnTo>
                    <a:lnTo>
                      <a:pt x="188875" y="0"/>
                    </a:lnTo>
                    <a:lnTo>
                      <a:pt x="0" y="428625"/>
                    </a:lnTo>
                    <a:lnTo>
                      <a:pt x="34066" y="515246"/>
                    </a:lnTo>
                    <a:lnTo>
                      <a:pt x="69925" y="430866"/>
                    </a:lnTo>
                    <a:lnTo>
                      <a:pt x="318471" y="430866"/>
                    </a:lnTo>
                    <a:lnTo>
                      <a:pt x="360717" y="544382"/>
                    </a:lnTo>
                    <a:lnTo>
                      <a:pt x="274824" y="544382"/>
                    </a:lnTo>
                    <a:lnTo>
                      <a:pt x="274824" y="604838"/>
                    </a:lnTo>
                    <a:lnTo>
                      <a:pt x="771077" y="604838"/>
                    </a:lnTo>
                    <a:lnTo>
                      <a:pt x="771077" y="544382"/>
                    </a:lnTo>
                    <a:lnTo>
                      <a:pt x="670336" y="544382"/>
                    </a:lnTo>
                    <a:lnTo>
                      <a:pt x="670336" y="339762"/>
                    </a:lnTo>
                    <a:lnTo>
                      <a:pt x="710341" y="339762"/>
                    </a:lnTo>
                    <a:cubicBezTo>
                      <a:pt x="771805" y="339762"/>
                      <a:pt x="800716" y="369626"/>
                      <a:pt x="800716" y="427897"/>
                    </a:cubicBezTo>
                    <a:lnTo>
                      <a:pt x="848117" y="427897"/>
                    </a:lnTo>
                    <a:lnTo>
                      <a:pt x="848117" y="200137"/>
                    </a:lnTo>
                    <a:lnTo>
                      <a:pt x="800660" y="200137"/>
                    </a:lnTo>
                    <a:cubicBezTo>
                      <a:pt x="800660" y="256110"/>
                      <a:pt x="773262" y="285974"/>
                      <a:pt x="699920" y="285974"/>
                    </a:cubicBezTo>
                    <a:lnTo>
                      <a:pt x="670280" y="285974"/>
                    </a:lnTo>
                    <a:lnTo>
                      <a:pt x="670280" y="67964"/>
                    </a:lnTo>
                    <a:lnTo>
                      <a:pt x="827274" y="67964"/>
                    </a:lnTo>
                    <a:cubicBezTo>
                      <a:pt x="909469" y="67964"/>
                      <a:pt x="928743" y="112787"/>
                      <a:pt x="928743" y="204619"/>
                    </a:cubicBezTo>
                    <a:lnTo>
                      <a:pt x="985053" y="204619"/>
                    </a:lnTo>
                    <a:lnTo>
                      <a:pt x="985053" y="67964"/>
                    </a:lnTo>
                    <a:lnTo>
                      <a:pt x="985053" y="7508"/>
                    </a:lnTo>
                    <a:lnTo>
                      <a:pt x="481405" y="7508"/>
                    </a:lnTo>
                    <a:lnTo>
                      <a:pt x="481405" y="67908"/>
                    </a:lnTo>
                    <a:close/>
                  </a:path>
                </a:pathLst>
              </a:custGeom>
              <a:solidFill>
                <a:srgbClr val="0F3759"/>
              </a:solidFill>
              <a:ln w="5603" cap="flat">
                <a:noFill/>
                <a:prstDash val="solid"/>
                <a:miter/>
              </a:ln>
            </p:spPr>
            <p:txBody>
              <a:bodyPr rtlCol="0" anchor="ctr"/>
              <a:lstStyle/>
              <a:p>
                <a:endParaRPr lang="en-ID"/>
              </a:p>
            </p:txBody>
          </p:sp>
          <p:sp>
            <p:nvSpPr>
              <p:cNvPr id="151" name="Freeform: Shape 150">
                <a:extLst>
                  <a:ext uri="{FF2B5EF4-FFF2-40B4-BE49-F238E27FC236}">
                    <a16:creationId xmlns:a16="http://schemas.microsoft.com/office/drawing/2014/main" id="{5AA07E96-7F06-19A8-2219-3082C96AAF50}"/>
                  </a:ext>
                </a:extLst>
              </p:cNvPr>
              <p:cNvSpPr/>
              <p:nvPr/>
            </p:nvSpPr>
            <p:spPr>
              <a:xfrm>
                <a:off x="1867852" y="4072721"/>
                <a:ext cx="215433" cy="276841"/>
              </a:xfrm>
              <a:custGeom>
                <a:avLst/>
                <a:gdLst>
                  <a:gd name="connsiteX0" fmla="*/ 215433 w 215433"/>
                  <a:gd name="connsiteY0" fmla="*/ 75640 h 276841"/>
                  <a:gd name="connsiteX1" fmla="*/ 137216 w 215433"/>
                  <a:gd name="connsiteY1" fmla="*/ 164950 h 276841"/>
                  <a:gd name="connsiteX2" fmla="*/ 126346 w 215433"/>
                  <a:gd name="connsiteY2" fmla="*/ 276841 h 276841"/>
                  <a:gd name="connsiteX3" fmla="*/ 95418 w 215433"/>
                  <a:gd name="connsiteY3" fmla="*/ 276841 h 276841"/>
                  <a:gd name="connsiteX4" fmla="*/ 85445 w 215433"/>
                  <a:gd name="connsiteY4" fmla="*/ 172963 h 276841"/>
                  <a:gd name="connsiteX5" fmla="*/ 0 w 215433"/>
                  <a:gd name="connsiteY5" fmla="*/ 176156 h 276841"/>
                  <a:gd name="connsiteX6" fmla="*/ 72278 w 215433"/>
                  <a:gd name="connsiteY6" fmla="*/ 137552 h 276841"/>
                  <a:gd name="connsiteX7" fmla="*/ 82027 w 215433"/>
                  <a:gd name="connsiteY7" fmla="*/ 136319 h 276841"/>
                  <a:gd name="connsiteX8" fmla="*/ 141362 w 215433"/>
                  <a:gd name="connsiteY8" fmla="*/ 122424 h 276841"/>
                  <a:gd name="connsiteX9" fmla="*/ 174140 w 215433"/>
                  <a:gd name="connsiteY9" fmla="*/ 77040 h 276841"/>
                  <a:gd name="connsiteX10" fmla="*/ 168705 w 215433"/>
                  <a:gd name="connsiteY10" fmla="*/ 56646 h 276841"/>
                  <a:gd name="connsiteX11" fmla="*/ 168985 w 215433"/>
                  <a:gd name="connsiteY11" fmla="*/ 53564 h 276841"/>
                  <a:gd name="connsiteX12" fmla="*/ 170385 w 215433"/>
                  <a:gd name="connsiteY12" fmla="*/ 39333 h 276841"/>
                  <a:gd name="connsiteX13" fmla="*/ 174252 w 215433"/>
                  <a:gd name="connsiteY13" fmla="*/ 0 h 276841"/>
                  <a:gd name="connsiteX14" fmla="*/ 215433 w 215433"/>
                  <a:gd name="connsiteY14" fmla="*/ 75640 h 2768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15433" h="276841">
                    <a:moveTo>
                      <a:pt x="215433" y="75640"/>
                    </a:moveTo>
                    <a:cubicBezTo>
                      <a:pt x="215433" y="124161"/>
                      <a:pt x="193189" y="151391"/>
                      <a:pt x="137216" y="164950"/>
                    </a:cubicBezTo>
                    <a:lnTo>
                      <a:pt x="126346" y="276841"/>
                    </a:lnTo>
                    <a:lnTo>
                      <a:pt x="95418" y="276841"/>
                    </a:lnTo>
                    <a:lnTo>
                      <a:pt x="85445" y="172963"/>
                    </a:lnTo>
                    <a:cubicBezTo>
                      <a:pt x="61016" y="175204"/>
                      <a:pt x="32665" y="176156"/>
                      <a:pt x="0" y="176156"/>
                    </a:cubicBezTo>
                    <a:cubicBezTo>
                      <a:pt x="0" y="151391"/>
                      <a:pt x="21683" y="143379"/>
                      <a:pt x="72278" y="137552"/>
                    </a:cubicBezTo>
                    <a:cubicBezTo>
                      <a:pt x="75584" y="137104"/>
                      <a:pt x="78833" y="136712"/>
                      <a:pt x="82027" y="136319"/>
                    </a:cubicBezTo>
                    <a:cubicBezTo>
                      <a:pt x="105559" y="133182"/>
                      <a:pt x="125842" y="129148"/>
                      <a:pt x="141362" y="122424"/>
                    </a:cubicBezTo>
                    <a:cubicBezTo>
                      <a:pt x="161981" y="113515"/>
                      <a:pt x="174140" y="99844"/>
                      <a:pt x="174140" y="77040"/>
                    </a:cubicBezTo>
                    <a:cubicBezTo>
                      <a:pt x="174140" y="69476"/>
                      <a:pt x="172234" y="62753"/>
                      <a:pt x="168705" y="56646"/>
                    </a:cubicBezTo>
                    <a:lnTo>
                      <a:pt x="168985" y="53564"/>
                    </a:lnTo>
                    <a:lnTo>
                      <a:pt x="170385" y="39333"/>
                    </a:lnTo>
                    <a:lnTo>
                      <a:pt x="174252" y="0"/>
                    </a:lnTo>
                    <a:cubicBezTo>
                      <a:pt x="198288" y="16921"/>
                      <a:pt x="215433" y="40229"/>
                      <a:pt x="215433" y="75640"/>
                    </a:cubicBezTo>
                  </a:path>
                </a:pathLst>
              </a:custGeom>
              <a:solidFill>
                <a:srgbClr val="0F3759"/>
              </a:solidFill>
              <a:ln w="5603" cap="flat">
                <a:noFill/>
                <a:prstDash val="solid"/>
                <a:miter/>
              </a:ln>
            </p:spPr>
            <p:txBody>
              <a:bodyPr rtlCol="0" anchor="ctr"/>
              <a:lstStyle/>
              <a:p>
                <a:endParaRPr lang="en-ID"/>
              </a:p>
            </p:txBody>
          </p:sp>
          <p:sp>
            <p:nvSpPr>
              <p:cNvPr id="152" name="Freeform: Shape 151">
                <a:extLst>
                  <a:ext uri="{FF2B5EF4-FFF2-40B4-BE49-F238E27FC236}">
                    <a16:creationId xmlns:a16="http://schemas.microsoft.com/office/drawing/2014/main" id="{6F1CBFFF-DA18-4C3E-F728-C07A12DFD918}"/>
                  </a:ext>
                </a:extLst>
              </p:cNvPr>
              <p:cNvSpPr/>
              <p:nvPr/>
            </p:nvSpPr>
            <p:spPr>
              <a:xfrm>
                <a:off x="1839389" y="3637709"/>
                <a:ext cx="287262" cy="546902"/>
              </a:xfrm>
              <a:custGeom>
                <a:avLst/>
                <a:gdLst>
                  <a:gd name="connsiteX0" fmla="*/ 241095 w 287262"/>
                  <a:gd name="connsiteY0" fmla="*/ 48914 h 546902"/>
                  <a:gd name="connsiteX1" fmla="*/ 250283 w 287262"/>
                  <a:gd name="connsiteY1" fmla="*/ 40621 h 546902"/>
                  <a:gd name="connsiteX2" fmla="*/ 261657 w 287262"/>
                  <a:gd name="connsiteY2" fmla="*/ 34346 h 546902"/>
                  <a:gd name="connsiteX3" fmla="*/ 279026 w 287262"/>
                  <a:gd name="connsiteY3" fmla="*/ 30592 h 546902"/>
                  <a:gd name="connsiteX4" fmla="*/ 279026 w 287262"/>
                  <a:gd name="connsiteY4" fmla="*/ 0 h 546902"/>
                  <a:gd name="connsiteX5" fmla="*/ 0 w 287262"/>
                  <a:gd name="connsiteY5" fmla="*/ 0 h 546902"/>
                  <a:gd name="connsiteX6" fmla="*/ 0 w 287262"/>
                  <a:gd name="connsiteY6" fmla="*/ 30592 h 546902"/>
                  <a:gd name="connsiteX7" fmla="*/ 67235 w 287262"/>
                  <a:gd name="connsiteY7" fmla="*/ 134807 h 546902"/>
                  <a:gd name="connsiteX8" fmla="*/ 73567 w 287262"/>
                  <a:gd name="connsiteY8" fmla="*/ 198624 h 546902"/>
                  <a:gd name="connsiteX9" fmla="*/ 116933 w 287262"/>
                  <a:gd name="connsiteY9" fmla="*/ 182600 h 546902"/>
                  <a:gd name="connsiteX10" fmla="*/ 128531 w 287262"/>
                  <a:gd name="connsiteY10" fmla="*/ 179126 h 546902"/>
                  <a:gd name="connsiteX11" fmla="*/ 203499 w 287262"/>
                  <a:gd name="connsiteY11" fmla="*/ 151952 h 546902"/>
                  <a:gd name="connsiteX12" fmla="*/ 210558 w 287262"/>
                  <a:gd name="connsiteY12" fmla="*/ 147301 h 546902"/>
                  <a:gd name="connsiteX13" fmla="*/ 211791 w 287262"/>
                  <a:gd name="connsiteY13" fmla="*/ 134807 h 546902"/>
                  <a:gd name="connsiteX14" fmla="*/ 214929 w 287262"/>
                  <a:gd name="connsiteY14" fmla="*/ 112003 h 546902"/>
                  <a:gd name="connsiteX15" fmla="*/ 218122 w 287262"/>
                  <a:gd name="connsiteY15" fmla="*/ 97043 h 546902"/>
                  <a:gd name="connsiteX16" fmla="*/ 221989 w 287262"/>
                  <a:gd name="connsiteY16" fmla="*/ 83708 h 546902"/>
                  <a:gd name="connsiteX17" fmla="*/ 246081 w 287262"/>
                  <a:gd name="connsiteY17" fmla="*/ 126514 h 546902"/>
                  <a:gd name="connsiteX18" fmla="*/ 229889 w 287262"/>
                  <a:gd name="connsiteY18" fmla="*/ 162821 h 546902"/>
                  <a:gd name="connsiteX19" fmla="*/ 218627 w 287262"/>
                  <a:gd name="connsiteY19" fmla="*/ 171170 h 546902"/>
                  <a:gd name="connsiteX20" fmla="*/ 207589 w 287262"/>
                  <a:gd name="connsiteY20" fmla="*/ 177221 h 546902"/>
                  <a:gd name="connsiteX21" fmla="*/ 123881 w 287262"/>
                  <a:gd name="connsiteY21" fmla="*/ 205908 h 546902"/>
                  <a:gd name="connsiteX22" fmla="*/ 76088 w 287262"/>
                  <a:gd name="connsiteY22" fmla="*/ 224230 h 546902"/>
                  <a:gd name="connsiteX23" fmla="*/ 66171 w 287262"/>
                  <a:gd name="connsiteY23" fmla="*/ 229384 h 546902"/>
                  <a:gd name="connsiteX24" fmla="*/ 56309 w 287262"/>
                  <a:gd name="connsiteY24" fmla="*/ 235155 h 546902"/>
                  <a:gd name="connsiteX25" fmla="*/ 952 w 287262"/>
                  <a:gd name="connsiteY25" fmla="*/ 323962 h 546902"/>
                  <a:gd name="connsiteX26" fmla="*/ 75416 w 287262"/>
                  <a:gd name="connsiteY26" fmla="*/ 427728 h 546902"/>
                  <a:gd name="connsiteX27" fmla="*/ 71381 w 287262"/>
                  <a:gd name="connsiteY27" fmla="*/ 386715 h 546902"/>
                  <a:gd name="connsiteX28" fmla="*/ 69925 w 287262"/>
                  <a:gd name="connsiteY28" fmla="*/ 371867 h 546902"/>
                  <a:gd name="connsiteX29" fmla="*/ 69757 w 287262"/>
                  <a:gd name="connsiteY29" fmla="*/ 370298 h 546902"/>
                  <a:gd name="connsiteX30" fmla="*/ 46560 w 287262"/>
                  <a:gd name="connsiteY30" fmla="*/ 323962 h 546902"/>
                  <a:gd name="connsiteX31" fmla="*/ 61744 w 287262"/>
                  <a:gd name="connsiteY31" fmla="*/ 289728 h 546902"/>
                  <a:gd name="connsiteX32" fmla="*/ 71269 w 287262"/>
                  <a:gd name="connsiteY32" fmla="*/ 280595 h 546902"/>
                  <a:gd name="connsiteX33" fmla="*/ 80962 w 287262"/>
                  <a:gd name="connsiteY33" fmla="*/ 273143 h 546902"/>
                  <a:gd name="connsiteX34" fmla="*/ 82363 w 287262"/>
                  <a:gd name="connsiteY34" fmla="*/ 287151 h 546902"/>
                  <a:gd name="connsiteX35" fmla="*/ 83820 w 287262"/>
                  <a:gd name="connsiteY35" fmla="*/ 301998 h 546902"/>
                  <a:gd name="connsiteX36" fmla="*/ 89031 w 287262"/>
                  <a:gd name="connsiteY36" fmla="*/ 354498 h 546902"/>
                  <a:gd name="connsiteX37" fmla="*/ 90544 w 287262"/>
                  <a:gd name="connsiteY37" fmla="*/ 369794 h 546902"/>
                  <a:gd name="connsiteX38" fmla="*/ 92000 w 287262"/>
                  <a:gd name="connsiteY38" fmla="*/ 384642 h 546902"/>
                  <a:gd name="connsiteX39" fmla="*/ 97099 w 287262"/>
                  <a:gd name="connsiteY39" fmla="*/ 436245 h 546902"/>
                  <a:gd name="connsiteX40" fmla="*/ 98444 w 287262"/>
                  <a:gd name="connsiteY40" fmla="*/ 449692 h 546902"/>
                  <a:gd name="connsiteX41" fmla="*/ 99788 w 287262"/>
                  <a:gd name="connsiteY41" fmla="*/ 463139 h 546902"/>
                  <a:gd name="connsiteX42" fmla="*/ 108081 w 287262"/>
                  <a:gd name="connsiteY42" fmla="*/ 546903 h 546902"/>
                  <a:gd name="connsiteX43" fmla="*/ 172851 w 287262"/>
                  <a:gd name="connsiteY43" fmla="*/ 527181 h 546902"/>
                  <a:gd name="connsiteX44" fmla="*/ 175316 w 287262"/>
                  <a:gd name="connsiteY44" fmla="*/ 502304 h 546902"/>
                  <a:gd name="connsiteX45" fmla="*/ 176885 w 287262"/>
                  <a:gd name="connsiteY45" fmla="*/ 486447 h 546902"/>
                  <a:gd name="connsiteX46" fmla="*/ 178285 w 287262"/>
                  <a:gd name="connsiteY46" fmla="*/ 472216 h 546902"/>
                  <a:gd name="connsiteX47" fmla="*/ 183160 w 287262"/>
                  <a:gd name="connsiteY47" fmla="*/ 423190 h 546902"/>
                  <a:gd name="connsiteX48" fmla="*/ 184449 w 287262"/>
                  <a:gd name="connsiteY48" fmla="*/ 410191 h 546902"/>
                  <a:gd name="connsiteX49" fmla="*/ 185737 w 287262"/>
                  <a:gd name="connsiteY49" fmla="*/ 397305 h 546902"/>
                  <a:gd name="connsiteX50" fmla="*/ 200305 w 287262"/>
                  <a:gd name="connsiteY50" fmla="*/ 250283 h 546902"/>
                  <a:gd name="connsiteX51" fmla="*/ 201594 w 287262"/>
                  <a:gd name="connsiteY51" fmla="*/ 237116 h 546902"/>
                  <a:gd name="connsiteX52" fmla="*/ 202939 w 287262"/>
                  <a:gd name="connsiteY52" fmla="*/ 223781 h 546902"/>
                  <a:gd name="connsiteX53" fmla="*/ 213752 w 287262"/>
                  <a:gd name="connsiteY53" fmla="*/ 219747 h 546902"/>
                  <a:gd name="connsiteX54" fmla="*/ 224678 w 287262"/>
                  <a:gd name="connsiteY54" fmla="*/ 215041 h 546902"/>
                  <a:gd name="connsiteX55" fmla="*/ 287263 w 287262"/>
                  <a:gd name="connsiteY55" fmla="*/ 126458 h 546902"/>
                  <a:gd name="connsiteX56" fmla="*/ 241095 w 287262"/>
                  <a:gd name="connsiteY56" fmla="*/ 48914 h 5469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287262" h="546902">
                    <a:moveTo>
                      <a:pt x="241095" y="48914"/>
                    </a:moveTo>
                    <a:cubicBezTo>
                      <a:pt x="243952" y="45720"/>
                      <a:pt x="247034" y="42975"/>
                      <a:pt x="250283" y="40621"/>
                    </a:cubicBezTo>
                    <a:cubicBezTo>
                      <a:pt x="253813" y="38044"/>
                      <a:pt x="257623" y="35971"/>
                      <a:pt x="261657" y="34346"/>
                    </a:cubicBezTo>
                    <a:cubicBezTo>
                      <a:pt x="267036" y="32217"/>
                      <a:pt x="272807" y="30928"/>
                      <a:pt x="279026" y="30592"/>
                    </a:cubicBezTo>
                    <a:lnTo>
                      <a:pt x="279026" y="0"/>
                    </a:lnTo>
                    <a:lnTo>
                      <a:pt x="0" y="0"/>
                    </a:lnTo>
                    <a:lnTo>
                      <a:pt x="0" y="30592"/>
                    </a:lnTo>
                    <a:cubicBezTo>
                      <a:pt x="38324" y="32777"/>
                      <a:pt x="60736" y="69196"/>
                      <a:pt x="67235" y="134807"/>
                    </a:cubicBezTo>
                    <a:lnTo>
                      <a:pt x="73567" y="198624"/>
                    </a:lnTo>
                    <a:cubicBezTo>
                      <a:pt x="86733" y="192685"/>
                      <a:pt x="101189" y="187362"/>
                      <a:pt x="116933" y="182600"/>
                    </a:cubicBezTo>
                    <a:cubicBezTo>
                      <a:pt x="120855" y="181423"/>
                      <a:pt x="124721" y="180247"/>
                      <a:pt x="128531" y="179126"/>
                    </a:cubicBezTo>
                    <a:cubicBezTo>
                      <a:pt x="159628" y="169769"/>
                      <a:pt x="186522" y="161701"/>
                      <a:pt x="203499" y="151952"/>
                    </a:cubicBezTo>
                    <a:cubicBezTo>
                      <a:pt x="206244" y="150383"/>
                      <a:pt x="208597" y="148814"/>
                      <a:pt x="210558" y="147301"/>
                    </a:cubicBezTo>
                    <a:lnTo>
                      <a:pt x="211791" y="134807"/>
                    </a:lnTo>
                    <a:cubicBezTo>
                      <a:pt x="212576" y="126795"/>
                      <a:pt x="213640" y="119175"/>
                      <a:pt x="214929" y="112003"/>
                    </a:cubicBezTo>
                    <a:cubicBezTo>
                      <a:pt x="215881" y="106792"/>
                      <a:pt x="216890" y="101805"/>
                      <a:pt x="218122" y="97043"/>
                    </a:cubicBezTo>
                    <a:cubicBezTo>
                      <a:pt x="219299" y="92336"/>
                      <a:pt x="220588" y="87910"/>
                      <a:pt x="221989" y="83708"/>
                    </a:cubicBezTo>
                    <a:cubicBezTo>
                      <a:pt x="234931" y="96090"/>
                      <a:pt x="246081" y="111106"/>
                      <a:pt x="246081" y="126514"/>
                    </a:cubicBezTo>
                    <a:cubicBezTo>
                      <a:pt x="246081" y="141867"/>
                      <a:pt x="240310" y="153409"/>
                      <a:pt x="229889" y="162821"/>
                    </a:cubicBezTo>
                    <a:cubicBezTo>
                      <a:pt x="226583" y="165791"/>
                      <a:pt x="222829" y="168592"/>
                      <a:pt x="218627" y="171170"/>
                    </a:cubicBezTo>
                    <a:cubicBezTo>
                      <a:pt x="215209" y="173299"/>
                      <a:pt x="211567" y="175316"/>
                      <a:pt x="207589" y="177221"/>
                    </a:cubicBezTo>
                    <a:cubicBezTo>
                      <a:pt x="186410" y="187587"/>
                      <a:pt x="157555" y="195711"/>
                      <a:pt x="123881" y="205908"/>
                    </a:cubicBezTo>
                    <a:cubicBezTo>
                      <a:pt x="106400" y="211175"/>
                      <a:pt x="90375" y="217282"/>
                      <a:pt x="76088" y="224230"/>
                    </a:cubicBezTo>
                    <a:cubicBezTo>
                      <a:pt x="72670" y="225911"/>
                      <a:pt x="69364" y="227591"/>
                      <a:pt x="66171" y="229384"/>
                    </a:cubicBezTo>
                    <a:cubicBezTo>
                      <a:pt x="62753" y="231233"/>
                      <a:pt x="59447" y="233194"/>
                      <a:pt x="56309" y="235155"/>
                    </a:cubicBezTo>
                    <a:cubicBezTo>
                      <a:pt x="21291" y="257175"/>
                      <a:pt x="952" y="286366"/>
                      <a:pt x="952" y="323962"/>
                    </a:cubicBezTo>
                    <a:cubicBezTo>
                      <a:pt x="952" y="383745"/>
                      <a:pt x="36139" y="410695"/>
                      <a:pt x="75416" y="427728"/>
                    </a:cubicBezTo>
                    <a:lnTo>
                      <a:pt x="71381" y="386715"/>
                    </a:lnTo>
                    <a:lnTo>
                      <a:pt x="69925" y="371867"/>
                    </a:lnTo>
                    <a:lnTo>
                      <a:pt x="69757" y="370298"/>
                    </a:lnTo>
                    <a:cubicBezTo>
                      <a:pt x="55301" y="358476"/>
                      <a:pt x="46560" y="343909"/>
                      <a:pt x="46560" y="323962"/>
                    </a:cubicBezTo>
                    <a:cubicBezTo>
                      <a:pt x="46560" y="311748"/>
                      <a:pt x="52107" y="300262"/>
                      <a:pt x="61744" y="289728"/>
                    </a:cubicBezTo>
                    <a:cubicBezTo>
                      <a:pt x="64602" y="286590"/>
                      <a:pt x="67740" y="283565"/>
                      <a:pt x="71269" y="280595"/>
                    </a:cubicBezTo>
                    <a:cubicBezTo>
                      <a:pt x="74295" y="278074"/>
                      <a:pt x="77489" y="275553"/>
                      <a:pt x="80962" y="273143"/>
                    </a:cubicBezTo>
                    <a:lnTo>
                      <a:pt x="82363" y="287151"/>
                    </a:lnTo>
                    <a:lnTo>
                      <a:pt x="83820" y="301998"/>
                    </a:lnTo>
                    <a:lnTo>
                      <a:pt x="89031" y="354498"/>
                    </a:lnTo>
                    <a:lnTo>
                      <a:pt x="90544" y="369794"/>
                    </a:lnTo>
                    <a:lnTo>
                      <a:pt x="92000" y="384642"/>
                    </a:lnTo>
                    <a:lnTo>
                      <a:pt x="97099" y="436245"/>
                    </a:lnTo>
                    <a:lnTo>
                      <a:pt x="98444" y="449692"/>
                    </a:lnTo>
                    <a:lnTo>
                      <a:pt x="99788" y="463139"/>
                    </a:lnTo>
                    <a:lnTo>
                      <a:pt x="108081" y="546903"/>
                    </a:lnTo>
                    <a:cubicBezTo>
                      <a:pt x="147862" y="541412"/>
                      <a:pt x="165287" y="534689"/>
                      <a:pt x="172851" y="527181"/>
                    </a:cubicBezTo>
                    <a:lnTo>
                      <a:pt x="175316" y="502304"/>
                    </a:lnTo>
                    <a:lnTo>
                      <a:pt x="176885" y="486447"/>
                    </a:lnTo>
                    <a:lnTo>
                      <a:pt x="178285" y="472216"/>
                    </a:lnTo>
                    <a:lnTo>
                      <a:pt x="183160" y="423190"/>
                    </a:lnTo>
                    <a:lnTo>
                      <a:pt x="184449" y="410191"/>
                    </a:lnTo>
                    <a:lnTo>
                      <a:pt x="185737" y="397305"/>
                    </a:lnTo>
                    <a:lnTo>
                      <a:pt x="200305" y="250283"/>
                    </a:lnTo>
                    <a:lnTo>
                      <a:pt x="201594" y="237116"/>
                    </a:lnTo>
                    <a:lnTo>
                      <a:pt x="202939" y="223781"/>
                    </a:lnTo>
                    <a:cubicBezTo>
                      <a:pt x="206637" y="222493"/>
                      <a:pt x="210222" y="221148"/>
                      <a:pt x="213752" y="219747"/>
                    </a:cubicBezTo>
                    <a:cubicBezTo>
                      <a:pt x="217506" y="218291"/>
                      <a:pt x="221148" y="216722"/>
                      <a:pt x="224678" y="215041"/>
                    </a:cubicBezTo>
                    <a:cubicBezTo>
                      <a:pt x="262666" y="197392"/>
                      <a:pt x="287263" y="170722"/>
                      <a:pt x="287263" y="126458"/>
                    </a:cubicBezTo>
                    <a:cubicBezTo>
                      <a:pt x="287263" y="93289"/>
                      <a:pt x="265187" y="68300"/>
                      <a:pt x="241095" y="48914"/>
                    </a:cubicBezTo>
                  </a:path>
                </a:pathLst>
              </a:custGeom>
              <a:solidFill>
                <a:srgbClr val="0F3759"/>
              </a:solidFill>
              <a:ln w="5603" cap="flat">
                <a:noFill/>
                <a:prstDash val="solid"/>
                <a:miter/>
              </a:ln>
            </p:spPr>
            <p:txBody>
              <a:bodyPr rtlCol="0" anchor="ctr"/>
              <a:lstStyle/>
              <a:p>
                <a:endParaRPr lang="en-ID"/>
              </a:p>
            </p:txBody>
          </p:sp>
          <p:sp>
            <p:nvSpPr>
              <p:cNvPr id="153" name="Freeform: Shape 152">
                <a:extLst>
                  <a:ext uri="{FF2B5EF4-FFF2-40B4-BE49-F238E27FC236}">
                    <a16:creationId xmlns:a16="http://schemas.microsoft.com/office/drawing/2014/main" id="{B8933945-3FFD-AEA1-3AA3-4C87EBF88A78}"/>
                  </a:ext>
                </a:extLst>
              </p:cNvPr>
              <p:cNvSpPr/>
              <p:nvPr/>
            </p:nvSpPr>
            <p:spPr>
              <a:xfrm>
                <a:off x="1883372" y="3365910"/>
                <a:ext cx="199576" cy="246485"/>
              </a:xfrm>
              <a:custGeom>
                <a:avLst/>
                <a:gdLst>
                  <a:gd name="connsiteX0" fmla="*/ 79562 w 199576"/>
                  <a:gd name="connsiteY0" fmla="*/ 246417 h 246485"/>
                  <a:gd name="connsiteX1" fmla="*/ 79562 w 199576"/>
                  <a:gd name="connsiteY1" fmla="*/ 234035 h 246485"/>
                  <a:gd name="connsiteX2" fmla="*/ 49922 w 199576"/>
                  <a:gd name="connsiteY2" fmla="*/ 180079 h 246485"/>
                  <a:gd name="connsiteX3" fmla="*/ 78105 w 199576"/>
                  <a:gd name="connsiteY3" fmla="*/ 123937 h 246485"/>
                  <a:gd name="connsiteX4" fmla="*/ 98332 w 199576"/>
                  <a:gd name="connsiteY4" fmla="*/ 71493 h 246485"/>
                  <a:gd name="connsiteX5" fmla="*/ 115701 w 199576"/>
                  <a:gd name="connsiteY5" fmla="*/ 112283 h 246485"/>
                  <a:gd name="connsiteX6" fmla="*/ 91832 w 199576"/>
                  <a:gd name="connsiteY6" fmla="*/ 182264 h 246485"/>
                  <a:gd name="connsiteX7" fmla="*/ 146797 w 199576"/>
                  <a:gd name="connsiteY7" fmla="*/ 228936 h 246485"/>
                  <a:gd name="connsiteX8" fmla="*/ 199577 w 199576"/>
                  <a:gd name="connsiteY8" fmla="*/ 176437 h 246485"/>
                  <a:gd name="connsiteX9" fmla="*/ 170666 w 199576"/>
                  <a:gd name="connsiteY9" fmla="*/ 113011 h 246485"/>
                  <a:gd name="connsiteX10" fmla="*/ 137440 w 199576"/>
                  <a:gd name="connsiteY10" fmla="*/ 161085 h 246485"/>
                  <a:gd name="connsiteX11" fmla="*/ 156938 w 199576"/>
                  <a:gd name="connsiteY11" fmla="*/ 102758 h 246485"/>
                  <a:gd name="connsiteX12" fmla="*/ 80290 w 199576"/>
                  <a:gd name="connsiteY12" fmla="*/ 0 h 246485"/>
                  <a:gd name="connsiteX13" fmla="*/ 47737 w 199576"/>
                  <a:gd name="connsiteY13" fmla="*/ 87462 h 246485"/>
                  <a:gd name="connsiteX14" fmla="*/ 0 w 199576"/>
                  <a:gd name="connsiteY14" fmla="*/ 176381 h 246485"/>
                  <a:gd name="connsiteX15" fmla="*/ 79562 w 199576"/>
                  <a:gd name="connsiteY15" fmla="*/ 246417 h 2464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99576" h="246485">
                    <a:moveTo>
                      <a:pt x="79562" y="246417"/>
                    </a:moveTo>
                    <a:lnTo>
                      <a:pt x="79562" y="234035"/>
                    </a:lnTo>
                    <a:cubicBezTo>
                      <a:pt x="68020" y="228936"/>
                      <a:pt x="49922" y="209998"/>
                      <a:pt x="49922" y="180079"/>
                    </a:cubicBezTo>
                    <a:cubicBezTo>
                      <a:pt x="49922" y="157499"/>
                      <a:pt x="61464" y="144388"/>
                      <a:pt x="78105" y="123937"/>
                    </a:cubicBezTo>
                    <a:cubicBezTo>
                      <a:pt x="91832" y="107184"/>
                      <a:pt x="99788" y="87518"/>
                      <a:pt x="98332" y="71493"/>
                    </a:cubicBezTo>
                    <a:cubicBezTo>
                      <a:pt x="109874" y="82419"/>
                      <a:pt x="115701" y="92617"/>
                      <a:pt x="115701" y="112283"/>
                    </a:cubicBezTo>
                    <a:cubicBezTo>
                      <a:pt x="115701" y="139233"/>
                      <a:pt x="91832" y="153072"/>
                      <a:pt x="91832" y="182264"/>
                    </a:cubicBezTo>
                    <a:cubicBezTo>
                      <a:pt x="91832" y="208485"/>
                      <a:pt x="112787" y="228936"/>
                      <a:pt x="146797" y="228936"/>
                    </a:cubicBezTo>
                    <a:cubicBezTo>
                      <a:pt x="182936" y="228936"/>
                      <a:pt x="199577" y="204900"/>
                      <a:pt x="199577" y="176437"/>
                    </a:cubicBezTo>
                    <a:cubicBezTo>
                      <a:pt x="199577" y="152400"/>
                      <a:pt x="187306" y="126907"/>
                      <a:pt x="170666" y="113011"/>
                    </a:cubicBezTo>
                    <a:cubicBezTo>
                      <a:pt x="170666" y="134134"/>
                      <a:pt x="161253" y="157443"/>
                      <a:pt x="137440" y="161085"/>
                    </a:cubicBezTo>
                    <a:cubicBezTo>
                      <a:pt x="146853" y="146517"/>
                      <a:pt x="156938" y="134134"/>
                      <a:pt x="156938" y="102758"/>
                    </a:cubicBezTo>
                    <a:cubicBezTo>
                      <a:pt x="156938" y="64882"/>
                      <a:pt x="115028" y="18210"/>
                      <a:pt x="80290" y="0"/>
                    </a:cubicBezTo>
                    <a:cubicBezTo>
                      <a:pt x="83204" y="32777"/>
                      <a:pt x="66563" y="63425"/>
                      <a:pt x="47737" y="87462"/>
                    </a:cubicBezTo>
                    <a:cubicBezTo>
                      <a:pt x="27510" y="112955"/>
                      <a:pt x="0" y="135535"/>
                      <a:pt x="0" y="176381"/>
                    </a:cubicBezTo>
                    <a:cubicBezTo>
                      <a:pt x="0" y="225967"/>
                      <a:pt x="36867" y="247874"/>
                      <a:pt x="79562" y="246417"/>
                    </a:cubicBezTo>
                  </a:path>
                </a:pathLst>
              </a:custGeom>
              <a:solidFill>
                <a:srgbClr val="EA6725"/>
              </a:solidFill>
              <a:ln w="5603" cap="flat">
                <a:noFill/>
                <a:prstDash val="solid"/>
                <a:miter/>
              </a:ln>
            </p:spPr>
            <p:txBody>
              <a:bodyPr rtlCol="0" anchor="ctr"/>
              <a:lstStyle/>
              <a:p>
                <a:endParaRPr lang="en-ID"/>
              </a:p>
            </p:txBody>
          </p:sp>
        </p:grpSp>
      </p:grpSp>
      <p:sp>
        <p:nvSpPr>
          <p:cNvPr id="154" name="TextBox 153">
            <a:extLst>
              <a:ext uri="{FF2B5EF4-FFF2-40B4-BE49-F238E27FC236}">
                <a16:creationId xmlns:a16="http://schemas.microsoft.com/office/drawing/2014/main" id="{10C99C0F-1468-4BD9-8F89-DE4EFC7856FD}"/>
              </a:ext>
            </a:extLst>
          </p:cNvPr>
          <p:cNvSpPr txBox="1"/>
          <p:nvPr/>
        </p:nvSpPr>
        <p:spPr>
          <a:xfrm>
            <a:off x="371475" y="384314"/>
            <a:ext cx="4532502" cy="1107996"/>
          </a:xfrm>
          <a:prstGeom prst="rect">
            <a:avLst/>
          </a:prstGeom>
          <a:noFill/>
        </p:spPr>
        <p:txBody>
          <a:bodyPr wrap="square" lIns="0" tIns="0" rIns="0" bIns="0" rtlCol="0">
            <a:spAutoFit/>
          </a:bodyPr>
          <a:lstStyle/>
          <a:p>
            <a:r>
              <a:rPr lang="en-US" sz="2400" dirty="0">
                <a:solidFill>
                  <a:srgbClr val="EA6725"/>
                </a:solidFill>
                <a:latin typeface="+mj-lt"/>
              </a:rPr>
              <a:t>Test-and-Treat Bills: </a:t>
            </a:r>
            <a:br>
              <a:rPr lang="en-US" sz="2400" dirty="0">
                <a:latin typeface="+mj-lt"/>
              </a:rPr>
            </a:br>
            <a:r>
              <a:rPr lang="en-US" sz="2400" dirty="0">
                <a:latin typeface="+mj-lt"/>
              </a:rPr>
              <a:t>A Concern for Patient </a:t>
            </a:r>
            <a:br>
              <a:rPr lang="en-US" sz="2400" dirty="0">
                <a:latin typeface="+mj-lt"/>
              </a:rPr>
            </a:br>
            <a:r>
              <a:rPr lang="en-US" sz="2400" dirty="0">
                <a:latin typeface="+mj-lt"/>
              </a:rPr>
              <a:t>Safety and Quality of Care</a:t>
            </a:r>
            <a:endParaRPr lang="en-ID" sz="2400" dirty="0">
              <a:latin typeface="+mj-lt"/>
            </a:endParaRPr>
          </a:p>
        </p:txBody>
      </p:sp>
      <p:pic>
        <p:nvPicPr>
          <p:cNvPr id="276" name="Picture 275">
            <a:extLst>
              <a:ext uri="{FF2B5EF4-FFF2-40B4-BE49-F238E27FC236}">
                <a16:creationId xmlns:a16="http://schemas.microsoft.com/office/drawing/2014/main" id="{32DB34F7-6B37-4403-5117-D5158ECB4237}"/>
              </a:ext>
            </a:extLst>
          </p:cNvPr>
          <p:cNvPicPr>
            <a:picLocks noChangeAspect="1"/>
          </p:cNvPicPr>
          <p:nvPr/>
        </p:nvPicPr>
        <p:blipFill>
          <a:blip r:embed="rId2">
            <a:extLst>
              <a:ext uri="{BEBA8EAE-BF5A-486C-A8C5-ECC9F3942E4B}">
                <a14:imgProps xmlns:a14="http://schemas.microsoft.com/office/drawing/2010/main">
                  <a14:imgLayer r:embed="rId3">
                    <a14:imgEffect>
                      <a14:saturation sat="66000"/>
                    </a14:imgEffect>
                  </a14:imgLayer>
                </a14:imgProps>
              </a:ext>
            </a:extLst>
          </a:blip>
          <a:srcRect l="19" t="23768" b="42286"/>
          <a:stretch>
            <a:fillRect/>
          </a:stretch>
        </p:blipFill>
        <p:spPr>
          <a:xfrm>
            <a:off x="372622" y="1778389"/>
            <a:ext cx="6113904" cy="1514058"/>
          </a:xfrm>
          <a:custGeom>
            <a:avLst/>
            <a:gdLst>
              <a:gd name="connsiteX0" fmla="*/ 0 w 6113904"/>
              <a:gd name="connsiteY0" fmla="*/ 0 h 1514058"/>
              <a:gd name="connsiteX1" fmla="*/ 6113904 w 6113904"/>
              <a:gd name="connsiteY1" fmla="*/ 0 h 1514058"/>
              <a:gd name="connsiteX2" fmla="*/ 6113904 w 6113904"/>
              <a:gd name="connsiteY2" fmla="*/ 1514058 h 1514058"/>
              <a:gd name="connsiteX3" fmla="*/ 0 w 6113904"/>
              <a:gd name="connsiteY3" fmla="*/ 1514058 h 1514058"/>
            </a:gdLst>
            <a:ahLst/>
            <a:cxnLst>
              <a:cxn ang="0">
                <a:pos x="connsiteX0" y="connsiteY0"/>
              </a:cxn>
              <a:cxn ang="0">
                <a:pos x="connsiteX1" y="connsiteY1"/>
              </a:cxn>
              <a:cxn ang="0">
                <a:pos x="connsiteX2" y="connsiteY2"/>
              </a:cxn>
              <a:cxn ang="0">
                <a:pos x="connsiteX3" y="connsiteY3"/>
              </a:cxn>
            </a:cxnLst>
            <a:rect l="l" t="t" r="r" b="b"/>
            <a:pathLst>
              <a:path w="6113904" h="1514058">
                <a:moveTo>
                  <a:pt x="0" y="0"/>
                </a:moveTo>
                <a:lnTo>
                  <a:pt x="6113904" y="0"/>
                </a:lnTo>
                <a:lnTo>
                  <a:pt x="6113904" y="1514058"/>
                </a:lnTo>
                <a:lnTo>
                  <a:pt x="0" y="1514058"/>
                </a:lnTo>
                <a:close/>
              </a:path>
            </a:pathLst>
          </a:custGeom>
        </p:spPr>
      </p:pic>
      <p:sp>
        <p:nvSpPr>
          <p:cNvPr id="277" name="Rectangle 276">
            <a:extLst>
              <a:ext uri="{FF2B5EF4-FFF2-40B4-BE49-F238E27FC236}">
                <a16:creationId xmlns:a16="http://schemas.microsoft.com/office/drawing/2014/main" id="{ABB42603-4C35-7894-9276-CA0E571A3EBD}"/>
              </a:ext>
            </a:extLst>
          </p:cNvPr>
          <p:cNvSpPr/>
          <p:nvPr/>
        </p:nvSpPr>
        <p:spPr>
          <a:xfrm>
            <a:off x="371476" y="1778389"/>
            <a:ext cx="6115050" cy="1514058"/>
          </a:xfrm>
          <a:prstGeom prst="rect">
            <a:avLst/>
          </a:prstGeom>
          <a:solidFill>
            <a:srgbClr val="0F3759">
              <a:alpha val="86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278" name="Rectangle 277">
            <a:extLst>
              <a:ext uri="{FF2B5EF4-FFF2-40B4-BE49-F238E27FC236}">
                <a16:creationId xmlns:a16="http://schemas.microsoft.com/office/drawing/2014/main" id="{EE779396-7C5D-C66B-D3E6-5E2C74CBCCB7}"/>
              </a:ext>
            </a:extLst>
          </p:cNvPr>
          <p:cNvSpPr/>
          <p:nvPr/>
        </p:nvSpPr>
        <p:spPr>
          <a:xfrm>
            <a:off x="371476" y="1778389"/>
            <a:ext cx="146684" cy="1514058"/>
          </a:xfrm>
          <a:prstGeom prst="rect">
            <a:avLst/>
          </a:prstGeom>
          <a:solidFill>
            <a:srgbClr val="EA672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D"/>
          </a:p>
        </p:txBody>
      </p:sp>
      <p:grpSp>
        <p:nvGrpSpPr>
          <p:cNvPr id="279" name="Group 278">
            <a:extLst>
              <a:ext uri="{FF2B5EF4-FFF2-40B4-BE49-F238E27FC236}">
                <a16:creationId xmlns:a16="http://schemas.microsoft.com/office/drawing/2014/main" id="{0A1DDC93-62BB-C459-154D-6A71FFBD8293}"/>
              </a:ext>
            </a:extLst>
          </p:cNvPr>
          <p:cNvGrpSpPr/>
          <p:nvPr/>
        </p:nvGrpSpPr>
        <p:grpSpPr>
          <a:xfrm>
            <a:off x="810795" y="2002057"/>
            <a:ext cx="5431509" cy="1066722"/>
            <a:chOff x="810795" y="1748641"/>
            <a:chExt cx="5431509" cy="1066722"/>
          </a:xfrm>
        </p:grpSpPr>
        <p:sp>
          <p:nvSpPr>
            <p:cNvPr id="155" name="TextBox 154">
              <a:extLst>
                <a:ext uri="{FF2B5EF4-FFF2-40B4-BE49-F238E27FC236}">
                  <a16:creationId xmlns:a16="http://schemas.microsoft.com/office/drawing/2014/main" id="{7FBE6C55-F588-3BDF-6831-EAC90F20C435}"/>
                </a:ext>
              </a:extLst>
            </p:cNvPr>
            <p:cNvSpPr txBox="1"/>
            <p:nvPr/>
          </p:nvSpPr>
          <p:spPr>
            <a:xfrm>
              <a:off x="810795" y="1748641"/>
              <a:ext cx="5431509" cy="215444"/>
            </a:xfrm>
            <a:prstGeom prst="rect">
              <a:avLst/>
            </a:prstGeom>
            <a:noFill/>
          </p:spPr>
          <p:txBody>
            <a:bodyPr wrap="square" lIns="0" tIns="0" rIns="0" bIns="0" rtlCol="0">
              <a:spAutoFit/>
            </a:bodyPr>
            <a:lstStyle/>
            <a:p>
              <a:pPr>
                <a:buFont typeface="Arial"/>
                <a:buNone/>
              </a:pPr>
              <a:r>
                <a:rPr lang="en-US" b="1" dirty="0">
                  <a:solidFill>
                    <a:schemeClr val="bg1"/>
                  </a:solidFill>
                  <a:latin typeface="+mn-lt"/>
                </a:rPr>
                <a:t>Backgrounder</a:t>
              </a:r>
              <a:endParaRPr lang="en-ID" sz="1200" dirty="0">
                <a:solidFill>
                  <a:schemeClr val="bg1"/>
                </a:solidFill>
                <a:latin typeface="+mn-lt"/>
              </a:endParaRPr>
            </a:p>
          </p:txBody>
        </p:sp>
        <p:sp>
          <p:nvSpPr>
            <p:cNvPr id="156" name="TextBox 155">
              <a:extLst>
                <a:ext uri="{FF2B5EF4-FFF2-40B4-BE49-F238E27FC236}">
                  <a16:creationId xmlns:a16="http://schemas.microsoft.com/office/drawing/2014/main" id="{2FA80593-1B60-5A52-C4D7-8CFCFAF6C0F9}"/>
                </a:ext>
              </a:extLst>
            </p:cNvPr>
            <p:cNvSpPr txBox="1"/>
            <p:nvPr/>
          </p:nvSpPr>
          <p:spPr>
            <a:xfrm>
              <a:off x="810795" y="2045922"/>
              <a:ext cx="5431509" cy="769441"/>
            </a:xfrm>
            <a:prstGeom prst="rect">
              <a:avLst/>
            </a:prstGeom>
            <a:noFill/>
          </p:spPr>
          <p:txBody>
            <a:bodyPr wrap="square" lIns="0" tIns="0" rIns="0" bIns="0" rtlCol="0">
              <a:spAutoFit/>
            </a:bodyPr>
            <a:lstStyle/>
            <a:p>
              <a:r>
                <a:rPr lang="en-US" sz="1000" b="1" dirty="0">
                  <a:solidFill>
                    <a:schemeClr val="bg1"/>
                  </a:solidFill>
                  <a:latin typeface="+mn-lt"/>
                </a:rPr>
                <a:t>“Test-and-treat” </a:t>
              </a:r>
              <a:r>
                <a:rPr lang="en-US" sz="1000" dirty="0">
                  <a:solidFill>
                    <a:schemeClr val="bg1"/>
                  </a:solidFill>
                  <a:latin typeface="+mn-lt"/>
                </a:rPr>
                <a:t>bills are legislative proposals that allow pharmacists to perform diagnostic tests and dispense medications for certain conditions without requiring a doctor’s prescription. The American Academy of Family Physicians (AAFP) opposes these bills that permit non-physician healthcare providers, such as pharmacists, to independently test and treat patients without physician involvement.</a:t>
              </a:r>
              <a:endParaRPr lang="en-ID" sz="1000" dirty="0">
                <a:solidFill>
                  <a:schemeClr val="bg1"/>
                </a:solidFill>
                <a:latin typeface="+mn-lt"/>
              </a:endParaRPr>
            </a:p>
          </p:txBody>
        </p:sp>
      </p:grpSp>
      <p:sp>
        <p:nvSpPr>
          <p:cNvPr id="281" name="TextBox 280">
            <a:extLst>
              <a:ext uri="{FF2B5EF4-FFF2-40B4-BE49-F238E27FC236}">
                <a16:creationId xmlns:a16="http://schemas.microsoft.com/office/drawing/2014/main" id="{C6A67FD7-513C-AD94-249A-6BC1B36CEDD7}"/>
              </a:ext>
            </a:extLst>
          </p:cNvPr>
          <p:cNvSpPr txBox="1"/>
          <p:nvPr/>
        </p:nvSpPr>
        <p:spPr>
          <a:xfrm>
            <a:off x="371476" y="3400811"/>
            <a:ext cx="2802124" cy="416810"/>
          </a:xfrm>
          <a:prstGeom prst="rect">
            <a:avLst/>
          </a:prstGeom>
          <a:solidFill>
            <a:srgbClr val="EA6725">
              <a:alpha val="10000"/>
            </a:srgbClr>
          </a:solidFill>
        </p:spPr>
        <p:txBody>
          <a:bodyPr wrap="square" lIns="144000" tIns="0" rIns="0" bIns="0" rtlCol="0" anchor="ctr">
            <a:noAutofit/>
          </a:bodyPr>
          <a:lstStyle/>
          <a:p>
            <a:pPr>
              <a:buFont typeface="Arial"/>
              <a:buNone/>
            </a:pPr>
            <a:r>
              <a:rPr lang="en-US" b="1" dirty="0">
                <a:solidFill>
                  <a:srgbClr val="0F3759"/>
                </a:solidFill>
                <a:latin typeface="+mn-lt"/>
              </a:rPr>
              <a:t>Patient Safety</a:t>
            </a:r>
            <a:endParaRPr lang="en-ID" b="1" dirty="0">
              <a:solidFill>
                <a:srgbClr val="0F3759"/>
              </a:solidFill>
              <a:latin typeface="+mn-lt"/>
            </a:endParaRPr>
          </a:p>
        </p:txBody>
      </p:sp>
      <p:sp>
        <p:nvSpPr>
          <p:cNvPr id="282" name="TextBox 281">
            <a:extLst>
              <a:ext uri="{FF2B5EF4-FFF2-40B4-BE49-F238E27FC236}">
                <a16:creationId xmlns:a16="http://schemas.microsoft.com/office/drawing/2014/main" id="{2D733674-FA92-E44A-5F65-9CF67087873C}"/>
              </a:ext>
            </a:extLst>
          </p:cNvPr>
          <p:cNvSpPr txBox="1"/>
          <p:nvPr/>
        </p:nvSpPr>
        <p:spPr>
          <a:xfrm>
            <a:off x="371476" y="3952526"/>
            <a:ext cx="2700908" cy="2947730"/>
          </a:xfrm>
          <a:prstGeom prst="rect">
            <a:avLst/>
          </a:prstGeom>
          <a:noFill/>
        </p:spPr>
        <p:txBody>
          <a:bodyPr wrap="square" lIns="0" tIns="0" rIns="0" bIns="0" rtlCol="0">
            <a:spAutoFit/>
          </a:bodyPr>
          <a:lstStyle/>
          <a:p>
            <a:pPr>
              <a:lnSpc>
                <a:spcPts val="1500"/>
              </a:lnSpc>
              <a:spcAft>
                <a:spcPts val="600"/>
              </a:spcAft>
            </a:pPr>
            <a:r>
              <a:rPr lang="en-US" sz="1000" dirty="0">
                <a:solidFill>
                  <a:srgbClr val="0F3759"/>
                </a:solidFill>
                <a:latin typeface="+mn-lt"/>
              </a:rPr>
              <a:t>Family physicians undergo extensive and rigorous training that encompasses years of medical school, residencies, and often fellowships. This equips them with deep knowledge and a comprehensive understanding of various illnesses. </a:t>
            </a:r>
          </a:p>
          <a:p>
            <a:pPr>
              <a:lnSpc>
                <a:spcPts val="1500"/>
              </a:lnSpc>
              <a:spcAft>
                <a:spcPts val="600"/>
              </a:spcAft>
            </a:pPr>
            <a:r>
              <a:rPr lang="en-US" sz="1000" dirty="0">
                <a:solidFill>
                  <a:srgbClr val="0F3759"/>
                </a:solidFill>
                <a:latin typeface="+mn-lt"/>
              </a:rPr>
              <a:t>They are trained to recognize subtleties and complexities in symptoms that might indicate serious or rare conditions. Non-physician providers, while highly skilled in their respective fields, typically do not receive the same depth of training. This can potentially lead to misdiagnosis or inappropriate treatment if the symptoms are not straightforward.</a:t>
            </a:r>
            <a:endParaRPr lang="en-ID" sz="1000" dirty="0">
              <a:solidFill>
                <a:srgbClr val="0F3759"/>
              </a:solidFill>
              <a:latin typeface="+mn-lt"/>
            </a:endParaRPr>
          </a:p>
        </p:txBody>
      </p:sp>
      <p:sp>
        <p:nvSpPr>
          <p:cNvPr id="283" name="TextBox 282">
            <a:extLst>
              <a:ext uri="{FF2B5EF4-FFF2-40B4-BE49-F238E27FC236}">
                <a16:creationId xmlns:a16="http://schemas.microsoft.com/office/drawing/2014/main" id="{8BD91D97-8A66-778F-369F-A29C56A18002}"/>
              </a:ext>
            </a:extLst>
          </p:cNvPr>
          <p:cNvSpPr txBox="1"/>
          <p:nvPr/>
        </p:nvSpPr>
        <p:spPr>
          <a:xfrm>
            <a:off x="3514509" y="3400811"/>
            <a:ext cx="2802124" cy="416810"/>
          </a:xfrm>
          <a:prstGeom prst="rect">
            <a:avLst/>
          </a:prstGeom>
          <a:solidFill>
            <a:srgbClr val="EA6725">
              <a:alpha val="10000"/>
            </a:srgbClr>
          </a:solidFill>
        </p:spPr>
        <p:txBody>
          <a:bodyPr wrap="square" lIns="144000" tIns="0" rIns="0" bIns="0" rtlCol="0" anchor="ctr">
            <a:noAutofit/>
          </a:bodyPr>
          <a:lstStyle/>
          <a:p>
            <a:r>
              <a:rPr lang="en-US" b="1" dirty="0">
                <a:solidFill>
                  <a:srgbClr val="0F3759"/>
                </a:solidFill>
                <a:latin typeface="+mn-lt"/>
              </a:rPr>
              <a:t>Quality of Care</a:t>
            </a:r>
            <a:endParaRPr lang="en-ID" b="1" dirty="0">
              <a:solidFill>
                <a:srgbClr val="0F3759"/>
              </a:solidFill>
              <a:latin typeface="+mn-lt"/>
            </a:endParaRPr>
          </a:p>
        </p:txBody>
      </p:sp>
      <p:sp>
        <p:nvSpPr>
          <p:cNvPr id="284" name="TextBox 283">
            <a:extLst>
              <a:ext uri="{FF2B5EF4-FFF2-40B4-BE49-F238E27FC236}">
                <a16:creationId xmlns:a16="http://schemas.microsoft.com/office/drawing/2014/main" id="{43475996-F430-6D15-0A8F-1DB9959FBDD4}"/>
              </a:ext>
            </a:extLst>
          </p:cNvPr>
          <p:cNvSpPr txBox="1"/>
          <p:nvPr/>
        </p:nvSpPr>
        <p:spPr>
          <a:xfrm>
            <a:off x="3514508" y="3952526"/>
            <a:ext cx="3050884" cy="2973378"/>
          </a:xfrm>
          <a:prstGeom prst="rect">
            <a:avLst/>
          </a:prstGeom>
          <a:noFill/>
        </p:spPr>
        <p:txBody>
          <a:bodyPr wrap="square" lIns="0" tIns="0" rIns="0" bIns="0" rtlCol="0">
            <a:spAutoFit/>
          </a:bodyPr>
          <a:lstStyle/>
          <a:p>
            <a:pPr>
              <a:lnSpc>
                <a:spcPts val="1500"/>
              </a:lnSpc>
              <a:buFont typeface="Arial"/>
              <a:buNone/>
            </a:pPr>
            <a:r>
              <a:rPr lang="en-US" sz="1000" dirty="0">
                <a:solidFill>
                  <a:srgbClr val="0F3759"/>
                </a:solidFill>
                <a:latin typeface="+mn-lt"/>
              </a:rPr>
              <a:t>Comprehensive patient care requires the expertise of physician-led team. Family physicians are trained to:</a:t>
            </a:r>
            <a:endParaRPr lang="en-ID" sz="1000" dirty="0">
              <a:solidFill>
                <a:srgbClr val="0F3759"/>
              </a:solidFill>
              <a:latin typeface="+mn-lt"/>
            </a:endParaRPr>
          </a:p>
          <a:p>
            <a:pPr marL="171450" lvl="0" indent="-171450">
              <a:lnSpc>
                <a:spcPts val="1500"/>
              </a:lnSpc>
              <a:spcBef>
                <a:spcPts val="100"/>
              </a:spcBef>
              <a:spcAft>
                <a:spcPts val="100"/>
              </a:spcAft>
              <a:buFont typeface="Arial" panose="020B0604020202020204" pitchFamily="34" charset="0"/>
              <a:buChar char="•"/>
            </a:pPr>
            <a:r>
              <a:rPr lang="en-US" sz="1000" dirty="0">
                <a:solidFill>
                  <a:srgbClr val="0F3759"/>
                </a:solidFill>
                <a:latin typeface="+mn-lt"/>
              </a:rPr>
              <a:t>Perform physical and mental examinations</a:t>
            </a:r>
            <a:endParaRPr lang="en-ID" sz="1000" dirty="0">
              <a:solidFill>
                <a:srgbClr val="0F3759"/>
              </a:solidFill>
              <a:latin typeface="+mn-lt"/>
            </a:endParaRPr>
          </a:p>
          <a:p>
            <a:pPr marL="171450" lvl="0" indent="-171450">
              <a:lnSpc>
                <a:spcPts val="1500"/>
              </a:lnSpc>
              <a:spcBef>
                <a:spcPts val="100"/>
              </a:spcBef>
              <a:spcAft>
                <a:spcPts val="100"/>
              </a:spcAft>
              <a:buFont typeface="Arial" panose="020B0604020202020204" pitchFamily="34" charset="0"/>
              <a:buChar char="•"/>
            </a:pPr>
            <a:r>
              <a:rPr lang="en-US" sz="1000" dirty="0">
                <a:solidFill>
                  <a:srgbClr val="0F3759"/>
                </a:solidFill>
                <a:latin typeface="+mn-lt"/>
              </a:rPr>
              <a:t>Diagnose patients</a:t>
            </a:r>
            <a:endParaRPr lang="en-ID" sz="1000" dirty="0">
              <a:solidFill>
                <a:srgbClr val="0F3759"/>
              </a:solidFill>
              <a:latin typeface="+mn-lt"/>
            </a:endParaRPr>
          </a:p>
          <a:p>
            <a:pPr marL="171450" lvl="0" indent="-171450">
              <a:lnSpc>
                <a:spcPts val="1500"/>
              </a:lnSpc>
              <a:spcBef>
                <a:spcPts val="100"/>
              </a:spcBef>
              <a:spcAft>
                <a:spcPts val="100"/>
              </a:spcAft>
              <a:buFont typeface="Arial" panose="020B0604020202020204" pitchFamily="34" charset="0"/>
              <a:buChar char="•"/>
            </a:pPr>
            <a:r>
              <a:rPr lang="en-US" sz="1000" dirty="0">
                <a:solidFill>
                  <a:srgbClr val="0F3759"/>
                </a:solidFill>
                <a:latin typeface="+mn-lt"/>
              </a:rPr>
              <a:t>Interpret test results</a:t>
            </a:r>
            <a:endParaRPr lang="en-ID" sz="1000" dirty="0">
              <a:solidFill>
                <a:srgbClr val="0F3759"/>
              </a:solidFill>
              <a:latin typeface="+mn-lt"/>
            </a:endParaRPr>
          </a:p>
          <a:p>
            <a:pPr marL="171450" lvl="0" indent="-171450">
              <a:lnSpc>
                <a:spcPts val="1500"/>
              </a:lnSpc>
              <a:spcBef>
                <a:spcPts val="100"/>
              </a:spcBef>
              <a:spcAft>
                <a:spcPts val="100"/>
              </a:spcAft>
              <a:buFont typeface="Arial" panose="020B0604020202020204" pitchFamily="34" charset="0"/>
              <a:buChar char="•"/>
            </a:pPr>
            <a:r>
              <a:rPr lang="en-US" sz="1000" dirty="0">
                <a:solidFill>
                  <a:srgbClr val="0F3759"/>
                </a:solidFill>
                <a:latin typeface="+mn-lt"/>
              </a:rPr>
              <a:t>Provide primary care services</a:t>
            </a:r>
            <a:endParaRPr lang="en-ID" sz="1000" dirty="0">
              <a:solidFill>
                <a:srgbClr val="0F3759"/>
              </a:solidFill>
              <a:latin typeface="+mn-lt"/>
            </a:endParaRPr>
          </a:p>
          <a:p>
            <a:pPr>
              <a:lnSpc>
                <a:spcPts val="1500"/>
              </a:lnSpc>
            </a:pPr>
            <a:r>
              <a:rPr lang="en-US" sz="1000" dirty="0">
                <a:solidFill>
                  <a:srgbClr val="0F3759"/>
                </a:solidFill>
                <a:latin typeface="+mn-lt"/>
              </a:rPr>
              <a:t>While the AAFP supports interdisciplinary collaboration, they emphasize that physicians should leas the care team to ensure the highest quality of care. Family physicians interpret diagnostic tests in the broader context of a patient’s overall health and medical history, ensuring a holistic and accurate approach to treatment.</a:t>
            </a:r>
            <a:endParaRPr lang="en-ID" sz="1000" dirty="0">
              <a:solidFill>
                <a:srgbClr val="0F3759"/>
              </a:solidFill>
              <a:latin typeface="+mn-lt"/>
            </a:endParaRPr>
          </a:p>
        </p:txBody>
      </p:sp>
      <p:sp>
        <p:nvSpPr>
          <p:cNvPr id="287" name="TextBox 286">
            <a:extLst>
              <a:ext uri="{FF2B5EF4-FFF2-40B4-BE49-F238E27FC236}">
                <a16:creationId xmlns:a16="http://schemas.microsoft.com/office/drawing/2014/main" id="{FD9DFD0E-63EF-B9F2-0571-2A8F9E51E309}"/>
              </a:ext>
            </a:extLst>
          </p:cNvPr>
          <p:cNvSpPr txBox="1"/>
          <p:nvPr/>
        </p:nvSpPr>
        <p:spPr>
          <a:xfrm>
            <a:off x="371476" y="7595337"/>
            <a:ext cx="1416539" cy="1107996"/>
          </a:xfrm>
          <a:prstGeom prst="rect">
            <a:avLst/>
          </a:prstGeom>
          <a:noFill/>
        </p:spPr>
        <p:txBody>
          <a:bodyPr wrap="square" lIns="0" tIns="0" rIns="0" bIns="0" rtlCol="0">
            <a:spAutoFit/>
          </a:bodyPr>
          <a:lstStyle/>
          <a:p>
            <a:r>
              <a:rPr lang="en-US" sz="1800" b="1" dirty="0">
                <a:solidFill>
                  <a:schemeClr val="bg1"/>
                </a:solidFill>
                <a:latin typeface="+mn-lt"/>
              </a:rPr>
              <a:t>Broad Expertise </a:t>
            </a:r>
            <a:br>
              <a:rPr lang="en-US" sz="1800" b="1" dirty="0">
                <a:solidFill>
                  <a:schemeClr val="bg1"/>
                </a:solidFill>
                <a:latin typeface="+mn-lt"/>
              </a:rPr>
            </a:br>
            <a:r>
              <a:rPr lang="en-US" sz="1800" dirty="0">
                <a:solidFill>
                  <a:schemeClr val="bg1"/>
                </a:solidFill>
                <a:latin typeface="+mn-lt"/>
              </a:rPr>
              <a:t>in Family Medicine</a:t>
            </a:r>
            <a:endParaRPr lang="en-ID" sz="1800" dirty="0">
              <a:solidFill>
                <a:schemeClr val="bg1"/>
              </a:solidFill>
              <a:latin typeface="+mn-lt"/>
            </a:endParaRPr>
          </a:p>
        </p:txBody>
      </p:sp>
      <p:sp>
        <p:nvSpPr>
          <p:cNvPr id="289" name="Rectangle 288">
            <a:extLst>
              <a:ext uri="{FF2B5EF4-FFF2-40B4-BE49-F238E27FC236}">
                <a16:creationId xmlns:a16="http://schemas.microsoft.com/office/drawing/2014/main" id="{F4449663-DF47-A289-8EB2-715BFD972271}"/>
              </a:ext>
            </a:extLst>
          </p:cNvPr>
          <p:cNvSpPr/>
          <p:nvPr/>
        </p:nvSpPr>
        <p:spPr>
          <a:xfrm>
            <a:off x="2756791" y="3400810"/>
            <a:ext cx="416809" cy="416809"/>
          </a:xfrm>
          <a:prstGeom prst="rect">
            <a:avLst/>
          </a:prstGeom>
          <a:solidFill>
            <a:srgbClr val="EA672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290" name="Rectangle 289">
            <a:extLst>
              <a:ext uri="{FF2B5EF4-FFF2-40B4-BE49-F238E27FC236}">
                <a16:creationId xmlns:a16="http://schemas.microsoft.com/office/drawing/2014/main" id="{2DFF637F-3C8B-E773-F81E-B8E6096C6FB2}"/>
              </a:ext>
            </a:extLst>
          </p:cNvPr>
          <p:cNvSpPr/>
          <p:nvPr/>
        </p:nvSpPr>
        <p:spPr>
          <a:xfrm>
            <a:off x="6073390" y="3400810"/>
            <a:ext cx="416809" cy="416809"/>
          </a:xfrm>
          <a:prstGeom prst="rect">
            <a:avLst/>
          </a:prstGeom>
          <a:solidFill>
            <a:srgbClr val="EA672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D"/>
          </a:p>
        </p:txBody>
      </p:sp>
      <p:pic>
        <p:nvPicPr>
          <p:cNvPr id="292" name="Graphic 291">
            <a:extLst>
              <a:ext uri="{FF2B5EF4-FFF2-40B4-BE49-F238E27FC236}">
                <a16:creationId xmlns:a16="http://schemas.microsoft.com/office/drawing/2014/main" id="{AB7B6911-6B69-8910-E6EE-BCD8F17CE63C}"/>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823329" y="3467348"/>
            <a:ext cx="283732" cy="283732"/>
          </a:xfrm>
          <a:prstGeom prst="rect">
            <a:avLst/>
          </a:prstGeom>
        </p:spPr>
      </p:pic>
      <p:pic>
        <p:nvPicPr>
          <p:cNvPr id="294" name="Graphic 293">
            <a:extLst>
              <a:ext uri="{FF2B5EF4-FFF2-40B4-BE49-F238E27FC236}">
                <a16:creationId xmlns:a16="http://schemas.microsoft.com/office/drawing/2014/main" id="{3AE77D24-566B-F651-D54A-27963CE0E853}"/>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6139928" y="3467348"/>
            <a:ext cx="283732" cy="283732"/>
          </a:xfrm>
          <a:prstGeom prst="rect">
            <a:avLst/>
          </a:prstGeom>
        </p:spPr>
      </p:pic>
      <p:grpSp>
        <p:nvGrpSpPr>
          <p:cNvPr id="301" name="Group 300">
            <a:extLst>
              <a:ext uri="{FF2B5EF4-FFF2-40B4-BE49-F238E27FC236}">
                <a16:creationId xmlns:a16="http://schemas.microsoft.com/office/drawing/2014/main" id="{5577951D-E739-109D-F0CC-C84C52433195}"/>
              </a:ext>
            </a:extLst>
          </p:cNvPr>
          <p:cNvGrpSpPr/>
          <p:nvPr/>
        </p:nvGrpSpPr>
        <p:grpSpPr>
          <a:xfrm>
            <a:off x="2194560" y="7335970"/>
            <a:ext cx="4504944" cy="1478415"/>
            <a:chOff x="2194560" y="7449172"/>
            <a:chExt cx="4504944" cy="1478415"/>
          </a:xfrm>
        </p:grpSpPr>
        <p:sp>
          <p:nvSpPr>
            <p:cNvPr id="288" name="TextBox 287">
              <a:extLst>
                <a:ext uri="{FF2B5EF4-FFF2-40B4-BE49-F238E27FC236}">
                  <a16:creationId xmlns:a16="http://schemas.microsoft.com/office/drawing/2014/main" id="{1EF39765-43F0-57E9-1A64-A2BC279C336A}"/>
                </a:ext>
              </a:extLst>
            </p:cNvPr>
            <p:cNvSpPr txBox="1"/>
            <p:nvPr/>
          </p:nvSpPr>
          <p:spPr>
            <a:xfrm>
              <a:off x="2194560" y="7449172"/>
              <a:ext cx="4504944" cy="394147"/>
            </a:xfrm>
            <a:prstGeom prst="rect">
              <a:avLst/>
            </a:prstGeom>
            <a:noFill/>
          </p:spPr>
          <p:txBody>
            <a:bodyPr wrap="square" lIns="0" tIns="0" rIns="0" bIns="0" rtlCol="0">
              <a:spAutoFit/>
            </a:bodyPr>
            <a:lstStyle/>
            <a:p>
              <a:pPr>
                <a:lnSpc>
                  <a:spcPts val="1600"/>
                </a:lnSpc>
                <a:spcAft>
                  <a:spcPts val="1200"/>
                </a:spcAft>
              </a:pPr>
              <a:r>
                <a:rPr lang="en-US" sz="1100" b="1" dirty="0">
                  <a:solidFill>
                    <a:srgbClr val="0F3759"/>
                  </a:solidFill>
                  <a:latin typeface="+mn-lt"/>
                </a:rPr>
                <a:t>Family physicians are trained to provide comprehensive healthcare for individuals of all ages, from infants to the elderly. </a:t>
              </a:r>
            </a:p>
          </p:txBody>
        </p:sp>
        <p:cxnSp>
          <p:nvCxnSpPr>
            <p:cNvPr id="298" name="Straight Connector 297">
              <a:extLst>
                <a:ext uri="{FF2B5EF4-FFF2-40B4-BE49-F238E27FC236}">
                  <a16:creationId xmlns:a16="http://schemas.microsoft.com/office/drawing/2014/main" id="{2A6FA48F-F4E8-A25A-98D2-E2A5DA560E27}"/>
                </a:ext>
              </a:extLst>
            </p:cNvPr>
            <p:cNvCxnSpPr>
              <a:cxnSpLocks/>
            </p:cNvCxnSpPr>
            <p:nvPr/>
          </p:nvCxnSpPr>
          <p:spPr>
            <a:xfrm>
              <a:off x="6011642" y="8832508"/>
              <a:ext cx="609982" cy="0"/>
            </a:xfrm>
            <a:prstGeom prst="line">
              <a:avLst/>
            </a:prstGeom>
            <a:ln w="9525">
              <a:solidFill>
                <a:srgbClr val="0F3759"/>
              </a:solidFill>
              <a:tailEnd type="arrow"/>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ACCB6732-D6EB-1CD9-D808-E95B0D31FBBD}"/>
                </a:ext>
              </a:extLst>
            </p:cNvPr>
            <p:cNvSpPr txBox="1"/>
            <p:nvPr/>
          </p:nvSpPr>
          <p:spPr>
            <a:xfrm>
              <a:off x="2194560" y="7985213"/>
              <a:ext cx="4047744" cy="942374"/>
            </a:xfrm>
            <a:prstGeom prst="rect">
              <a:avLst/>
            </a:prstGeom>
            <a:noFill/>
          </p:spPr>
          <p:txBody>
            <a:bodyPr wrap="square" lIns="0" tIns="0" rIns="0" bIns="0" rtlCol="0">
              <a:spAutoFit/>
            </a:bodyPr>
            <a:lstStyle/>
            <a:p>
              <a:pPr>
                <a:lnSpc>
                  <a:spcPts val="1500"/>
                </a:lnSpc>
                <a:spcAft>
                  <a:spcPts val="1200"/>
                </a:spcAft>
              </a:pPr>
              <a:r>
                <a:rPr lang="en-US" sz="900" dirty="0">
                  <a:solidFill>
                    <a:srgbClr val="0F3759"/>
                  </a:solidFill>
                  <a:latin typeface="+mn-lt"/>
                </a:rPr>
                <a:t>Their training includes diagnosing and managing a wide variety of conditions, both acute and chronic. Test-and-treat policies might undermine this broad expertise by emphasizing quick diagnoses based on test results, potentially bypassing the family physician’s comprehensive assessment.</a:t>
              </a:r>
              <a:endParaRPr lang="en-ID" sz="900" dirty="0">
                <a:solidFill>
                  <a:srgbClr val="0F3759"/>
                </a:solidFill>
                <a:latin typeface="+mn-lt"/>
              </a:endParaRPr>
            </a:p>
          </p:txBody>
        </p:sp>
      </p:grpSp>
      <p:pic>
        <p:nvPicPr>
          <p:cNvPr id="303" name="Graphic 302">
            <a:extLst>
              <a:ext uri="{FF2B5EF4-FFF2-40B4-BE49-F238E27FC236}">
                <a16:creationId xmlns:a16="http://schemas.microsoft.com/office/drawing/2014/main" id="{5F225C65-6F57-4D71-F6F1-75F08567E31C}"/>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1316302" y="7288916"/>
            <a:ext cx="471713" cy="471713"/>
          </a:xfrm>
          <a:prstGeom prst="rect">
            <a:avLst/>
          </a:prstGeom>
        </p:spPr>
      </p:pic>
      <p:sp>
        <p:nvSpPr>
          <p:cNvPr id="304" name="Rectangle 303">
            <a:extLst>
              <a:ext uri="{FF2B5EF4-FFF2-40B4-BE49-F238E27FC236}">
                <a16:creationId xmlns:a16="http://schemas.microsoft.com/office/drawing/2014/main" id="{BCFC2E91-69D7-6411-85D9-339C8E27618D}"/>
              </a:ext>
            </a:extLst>
          </p:cNvPr>
          <p:cNvSpPr/>
          <p:nvPr/>
        </p:nvSpPr>
        <p:spPr>
          <a:xfrm>
            <a:off x="371476" y="7083552"/>
            <a:ext cx="365977" cy="45719"/>
          </a:xfrm>
          <a:prstGeom prst="rect">
            <a:avLst/>
          </a:prstGeom>
          <a:solidFill>
            <a:srgbClr val="00B2C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D"/>
          </a:p>
        </p:txBody>
      </p:sp>
    </p:spTree>
    <p:extLst>
      <p:ext uri="{BB962C8B-B14F-4D97-AF65-F5344CB8AC3E}">
        <p14:creationId xmlns:p14="http://schemas.microsoft.com/office/powerpoint/2010/main" val="18721594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86A538D-44AA-3B43-664C-088508D1DFA8}"/>
              </a:ext>
            </a:extLst>
          </p:cNvPr>
          <p:cNvSpPr/>
          <p:nvPr/>
        </p:nvSpPr>
        <p:spPr>
          <a:xfrm>
            <a:off x="0" y="279850"/>
            <a:ext cx="4608523" cy="786713"/>
          </a:xfrm>
          <a:prstGeom prst="rect">
            <a:avLst/>
          </a:prstGeom>
          <a:solidFill>
            <a:srgbClr val="0F375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5" name="TextBox 4">
            <a:extLst>
              <a:ext uri="{FF2B5EF4-FFF2-40B4-BE49-F238E27FC236}">
                <a16:creationId xmlns:a16="http://schemas.microsoft.com/office/drawing/2014/main" id="{539E2837-1D59-C580-CE28-17F7FFE2433F}"/>
              </a:ext>
            </a:extLst>
          </p:cNvPr>
          <p:cNvSpPr txBox="1"/>
          <p:nvPr/>
        </p:nvSpPr>
        <p:spPr>
          <a:xfrm>
            <a:off x="371476" y="396207"/>
            <a:ext cx="3598136" cy="553998"/>
          </a:xfrm>
          <a:prstGeom prst="rect">
            <a:avLst/>
          </a:prstGeom>
          <a:noFill/>
        </p:spPr>
        <p:txBody>
          <a:bodyPr wrap="square" lIns="0" tIns="0" rIns="0" bIns="0" rtlCol="0">
            <a:spAutoFit/>
          </a:bodyPr>
          <a:lstStyle/>
          <a:p>
            <a:r>
              <a:rPr lang="en-US" sz="1800" b="1" dirty="0">
                <a:solidFill>
                  <a:schemeClr val="bg1"/>
                </a:solidFill>
                <a:latin typeface="+mn-lt"/>
              </a:rPr>
              <a:t>Example Cases When Test-and-Treat Fails the Patient</a:t>
            </a:r>
            <a:endParaRPr lang="en-ID" sz="1800" b="1" dirty="0">
              <a:solidFill>
                <a:schemeClr val="bg1"/>
              </a:solidFill>
              <a:latin typeface="+mn-lt"/>
            </a:endParaRPr>
          </a:p>
        </p:txBody>
      </p:sp>
      <p:grpSp>
        <p:nvGrpSpPr>
          <p:cNvPr id="6" name="Group 5">
            <a:extLst>
              <a:ext uri="{FF2B5EF4-FFF2-40B4-BE49-F238E27FC236}">
                <a16:creationId xmlns:a16="http://schemas.microsoft.com/office/drawing/2014/main" id="{C7B5F991-3CAB-D666-A81A-0978FAF64837}"/>
              </a:ext>
            </a:extLst>
          </p:cNvPr>
          <p:cNvGrpSpPr/>
          <p:nvPr/>
        </p:nvGrpSpPr>
        <p:grpSpPr>
          <a:xfrm>
            <a:off x="5006786" y="384314"/>
            <a:ext cx="1482914" cy="579616"/>
            <a:chOff x="2471886" y="1197290"/>
            <a:chExt cx="2516617" cy="983652"/>
          </a:xfrm>
        </p:grpSpPr>
        <p:sp>
          <p:nvSpPr>
            <p:cNvPr id="7" name="Freeform: Shape 6">
              <a:extLst>
                <a:ext uri="{FF2B5EF4-FFF2-40B4-BE49-F238E27FC236}">
                  <a16:creationId xmlns:a16="http://schemas.microsoft.com/office/drawing/2014/main" id="{37392E78-477D-67E2-0367-127FCCA7C896}"/>
                </a:ext>
              </a:extLst>
            </p:cNvPr>
            <p:cNvSpPr/>
            <p:nvPr/>
          </p:nvSpPr>
          <p:spPr>
            <a:xfrm>
              <a:off x="2890258" y="1461693"/>
              <a:ext cx="691010" cy="604781"/>
            </a:xfrm>
            <a:custGeom>
              <a:avLst/>
              <a:gdLst>
                <a:gd name="connsiteX0" fmla="*/ 220812 w 691010"/>
                <a:gd name="connsiteY0" fmla="*/ 374108 h 604781"/>
                <a:gd name="connsiteX1" fmla="*/ 328949 w 691010"/>
                <a:gd name="connsiteY1" fmla="*/ 119006 h 604781"/>
                <a:gd name="connsiteX2" fmla="*/ 423919 w 691010"/>
                <a:gd name="connsiteY2" fmla="*/ 374108 h 604781"/>
                <a:gd name="connsiteX3" fmla="*/ 220812 w 691010"/>
                <a:gd name="connsiteY3" fmla="*/ 374108 h 604781"/>
                <a:gd name="connsiteX4" fmla="*/ 388844 w 691010"/>
                <a:gd name="connsiteY4" fmla="*/ 0 h 604781"/>
                <a:gd name="connsiteX5" fmla="*/ 315502 w 691010"/>
                <a:gd name="connsiteY5" fmla="*/ 0 h 604781"/>
                <a:gd name="connsiteX6" fmla="*/ 74967 w 691010"/>
                <a:gd name="connsiteY6" fmla="*/ 544326 h 604781"/>
                <a:gd name="connsiteX7" fmla="*/ 0 w 691010"/>
                <a:gd name="connsiteY7" fmla="*/ 544326 h 604781"/>
                <a:gd name="connsiteX8" fmla="*/ 0 w 691010"/>
                <a:gd name="connsiteY8" fmla="*/ 604781 h 604781"/>
                <a:gd name="connsiteX9" fmla="*/ 239246 w 691010"/>
                <a:gd name="connsiteY9" fmla="*/ 604781 h 604781"/>
                <a:gd name="connsiteX10" fmla="*/ 239246 w 691010"/>
                <a:gd name="connsiteY10" fmla="*/ 544326 h 604781"/>
                <a:gd name="connsiteX11" fmla="*/ 148646 w 691010"/>
                <a:gd name="connsiteY11" fmla="*/ 544326 h 604781"/>
                <a:gd name="connsiteX12" fmla="*/ 196775 w 691010"/>
                <a:gd name="connsiteY12" fmla="*/ 430810 h 604781"/>
                <a:gd name="connsiteX13" fmla="*/ 445098 w 691010"/>
                <a:gd name="connsiteY13" fmla="*/ 430810 h 604781"/>
                <a:gd name="connsiteX14" fmla="*/ 487344 w 691010"/>
                <a:gd name="connsiteY14" fmla="*/ 544326 h 604781"/>
                <a:gd name="connsiteX15" fmla="*/ 401395 w 691010"/>
                <a:gd name="connsiteY15" fmla="*/ 544326 h 604781"/>
                <a:gd name="connsiteX16" fmla="*/ 401395 w 691010"/>
                <a:gd name="connsiteY16" fmla="*/ 604781 h 604781"/>
                <a:gd name="connsiteX17" fmla="*/ 691011 w 691010"/>
                <a:gd name="connsiteY17" fmla="*/ 604781 h 604781"/>
                <a:gd name="connsiteX18" fmla="*/ 691011 w 691010"/>
                <a:gd name="connsiteY18" fmla="*/ 544326 h 604781"/>
                <a:gd name="connsiteX19" fmla="*/ 604501 w 691010"/>
                <a:gd name="connsiteY19" fmla="*/ 544326 h 604781"/>
                <a:gd name="connsiteX20" fmla="*/ 388844 w 691010"/>
                <a:gd name="connsiteY20" fmla="*/ 0 h 6047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691010" h="604781">
                  <a:moveTo>
                    <a:pt x="220812" y="374108"/>
                  </a:moveTo>
                  <a:lnTo>
                    <a:pt x="328949" y="119006"/>
                  </a:lnTo>
                  <a:lnTo>
                    <a:pt x="423919" y="374108"/>
                  </a:lnTo>
                  <a:lnTo>
                    <a:pt x="220812" y="374108"/>
                  </a:lnTo>
                  <a:close/>
                  <a:moveTo>
                    <a:pt x="388844" y="0"/>
                  </a:moveTo>
                  <a:lnTo>
                    <a:pt x="315502" y="0"/>
                  </a:lnTo>
                  <a:lnTo>
                    <a:pt x="74967" y="544326"/>
                  </a:lnTo>
                  <a:lnTo>
                    <a:pt x="0" y="544326"/>
                  </a:lnTo>
                  <a:lnTo>
                    <a:pt x="0" y="604781"/>
                  </a:lnTo>
                  <a:lnTo>
                    <a:pt x="239246" y="604781"/>
                  </a:lnTo>
                  <a:lnTo>
                    <a:pt x="239246" y="544326"/>
                  </a:lnTo>
                  <a:lnTo>
                    <a:pt x="148646" y="544326"/>
                  </a:lnTo>
                  <a:lnTo>
                    <a:pt x="196775" y="430810"/>
                  </a:lnTo>
                  <a:lnTo>
                    <a:pt x="445098" y="430810"/>
                  </a:lnTo>
                  <a:lnTo>
                    <a:pt x="487344" y="544326"/>
                  </a:lnTo>
                  <a:lnTo>
                    <a:pt x="401395" y="544326"/>
                  </a:lnTo>
                  <a:lnTo>
                    <a:pt x="401395" y="604781"/>
                  </a:lnTo>
                  <a:lnTo>
                    <a:pt x="691011" y="604781"/>
                  </a:lnTo>
                  <a:lnTo>
                    <a:pt x="691011" y="544326"/>
                  </a:lnTo>
                  <a:lnTo>
                    <a:pt x="604501" y="544326"/>
                  </a:lnTo>
                  <a:lnTo>
                    <a:pt x="388844" y="0"/>
                  </a:lnTo>
                  <a:close/>
                </a:path>
              </a:pathLst>
            </a:custGeom>
            <a:solidFill>
              <a:srgbClr val="0F3759"/>
            </a:solidFill>
            <a:ln w="5603" cap="flat">
              <a:noFill/>
              <a:prstDash val="solid"/>
              <a:miter/>
            </a:ln>
          </p:spPr>
          <p:txBody>
            <a:bodyPr rtlCol="0" anchor="ctr"/>
            <a:lstStyle/>
            <a:p>
              <a:endParaRPr lang="en-ID"/>
            </a:p>
          </p:txBody>
        </p:sp>
        <p:grpSp>
          <p:nvGrpSpPr>
            <p:cNvPr id="8" name="Graphic 4">
              <a:extLst>
                <a:ext uri="{FF2B5EF4-FFF2-40B4-BE49-F238E27FC236}">
                  <a16:creationId xmlns:a16="http://schemas.microsoft.com/office/drawing/2014/main" id="{7D08D2C6-9AB5-538E-5694-72C55D3F7792}"/>
                </a:ext>
              </a:extLst>
            </p:cNvPr>
            <p:cNvGrpSpPr/>
            <p:nvPr/>
          </p:nvGrpSpPr>
          <p:grpSpPr>
            <a:xfrm>
              <a:off x="2471886" y="1197290"/>
              <a:ext cx="2516617" cy="983652"/>
              <a:chOff x="1839389" y="3365910"/>
              <a:chExt cx="2516617" cy="983652"/>
            </a:xfrm>
          </p:grpSpPr>
          <p:sp>
            <p:nvSpPr>
              <p:cNvPr id="9" name="Freeform: Shape 8">
                <a:extLst>
                  <a:ext uri="{FF2B5EF4-FFF2-40B4-BE49-F238E27FC236}">
                    <a16:creationId xmlns:a16="http://schemas.microsoft.com/office/drawing/2014/main" id="{7887D9DD-F027-2E92-F8D5-69C91629686F}"/>
                  </a:ext>
                </a:extLst>
              </p:cNvPr>
              <p:cNvSpPr/>
              <p:nvPr/>
            </p:nvSpPr>
            <p:spPr>
              <a:xfrm>
                <a:off x="3843449" y="3637765"/>
                <a:ext cx="512557" cy="597385"/>
              </a:xfrm>
              <a:custGeom>
                <a:avLst/>
                <a:gdLst>
                  <a:gd name="connsiteX0" fmla="*/ 268157 w 512557"/>
                  <a:gd name="connsiteY0" fmla="*/ 283005 h 597385"/>
                  <a:gd name="connsiteX1" fmla="*/ 190388 w 512557"/>
                  <a:gd name="connsiteY1" fmla="*/ 283005 h 597385"/>
                  <a:gd name="connsiteX2" fmla="*/ 190388 w 512557"/>
                  <a:gd name="connsiteY2" fmla="*/ 61969 h 597385"/>
                  <a:gd name="connsiteX3" fmla="*/ 268157 w 512557"/>
                  <a:gd name="connsiteY3" fmla="*/ 61969 h 597385"/>
                  <a:gd name="connsiteX4" fmla="*/ 394055 w 512557"/>
                  <a:gd name="connsiteY4" fmla="*/ 168761 h 597385"/>
                  <a:gd name="connsiteX5" fmla="*/ 268157 w 512557"/>
                  <a:gd name="connsiteY5" fmla="*/ 283005 h 597385"/>
                  <a:gd name="connsiteX6" fmla="*/ 280035 w 512557"/>
                  <a:gd name="connsiteY6" fmla="*/ 0 h 597385"/>
                  <a:gd name="connsiteX7" fmla="*/ 31153 w 512557"/>
                  <a:gd name="connsiteY7" fmla="*/ 0 h 597385"/>
                  <a:gd name="connsiteX8" fmla="*/ 31153 w 512557"/>
                  <a:gd name="connsiteY8" fmla="*/ 61969 h 597385"/>
                  <a:gd name="connsiteX9" fmla="*/ 86678 w 512557"/>
                  <a:gd name="connsiteY9" fmla="*/ 61969 h 597385"/>
                  <a:gd name="connsiteX10" fmla="*/ 86678 w 512557"/>
                  <a:gd name="connsiteY10" fmla="*/ 536874 h 597385"/>
                  <a:gd name="connsiteX11" fmla="*/ 0 w 512557"/>
                  <a:gd name="connsiteY11" fmla="*/ 536874 h 597385"/>
                  <a:gd name="connsiteX12" fmla="*/ 0 w 512557"/>
                  <a:gd name="connsiteY12" fmla="*/ 597386 h 597385"/>
                  <a:gd name="connsiteX13" fmla="*/ 279979 w 512557"/>
                  <a:gd name="connsiteY13" fmla="*/ 597386 h 597385"/>
                  <a:gd name="connsiteX14" fmla="*/ 279979 w 512557"/>
                  <a:gd name="connsiteY14" fmla="*/ 536874 h 597385"/>
                  <a:gd name="connsiteX15" fmla="*/ 190332 w 512557"/>
                  <a:gd name="connsiteY15" fmla="*/ 536874 h 597385"/>
                  <a:gd name="connsiteX16" fmla="*/ 190332 w 512557"/>
                  <a:gd name="connsiteY16" fmla="*/ 343460 h 597385"/>
                  <a:gd name="connsiteX17" fmla="*/ 280708 w 512557"/>
                  <a:gd name="connsiteY17" fmla="*/ 343460 h 597385"/>
                  <a:gd name="connsiteX18" fmla="*/ 512557 w 512557"/>
                  <a:gd name="connsiteY18" fmla="*/ 168761 h 597385"/>
                  <a:gd name="connsiteX19" fmla="*/ 280035 w 512557"/>
                  <a:gd name="connsiteY19" fmla="*/ 0 h 5973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512557" h="597385">
                    <a:moveTo>
                      <a:pt x="268157" y="283005"/>
                    </a:moveTo>
                    <a:lnTo>
                      <a:pt x="190388" y="283005"/>
                    </a:lnTo>
                    <a:lnTo>
                      <a:pt x="190388" y="61969"/>
                    </a:lnTo>
                    <a:lnTo>
                      <a:pt x="268157" y="61969"/>
                    </a:lnTo>
                    <a:cubicBezTo>
                      <a:pt x="354050" y="61969"/>
                      <a:pt x="394055" y="109033"/>
                      <a:pt x="394055" y="168761"/>
                    </a:cubicBezTo>
                    <a:cubicBezTo>
                      <a:pt x="394055" y="242719"/>
                      <a:pt x="354050" y="283005"/>
                      <a:pt x="268157" y="283005"/>
                    </a:cubicBezTo>
                    <a:moveTo>
                      <a:pt x="280035" y="0"/>
                    </a:moveTo>
                    <a:lnTo>
                      <a:pt x="31153" y="0"/>
                    </a:lnTo>
                    <a:lnTo>
                      <a:pt x="31153" y="61969"/>
                    </a:lnTo>
                    <a:lnTo>
                      <a:pt x="86678" y="61969"/>
                    </a:lnTo>
                    <a:lnTo>
                      <a:pt x="86678" y="536874"/>
                    </a:lnTo>
                    <a:lnTo>
                      <a:pt x="0" y="536874"/>
                    </a:lnTo>
                    <a:lnTo>
                      <a:pt x="0" y="597386"/>
                    </a:lnTo>
                    <a:lnTo>
                      <a:pt x="279979" y="597386"/>
                    </a:lnTo>
                    <a:lnTo>
                      <a:pt x="279979" y="536874"/>
                    </a:lnTo>
                    <a:lnTo>
                      <a:pt x="190332" y="536874"/>
                    </a:lnTo>
                    <a:lnTo>
                      <a:pt x="190332" y="343460"/>
                    </a:lnTo>
                    <a:lnTo>
                      <a:pt x="280708" y="343460"/>
                    </a:lnTo>
                    <a:cubicBezTo>
                      <a:pt x="447339" y="343460"/>
                      <a:pt x="512557" y="275497"/>
                      <a:pt x="512557" y="168761"/>
                    </a:cubicBezTo>
                    <a:cubicBezTo>
                      <a:pt x="512557" y="64266"/>
                      <a:pt x="439999" y="0"/>
                      <a:pt x="280035" y="0"/>
                    </a:cubicBezTo>
                  </a:path>
                </a:pathLst>
              </a:custGeom>
              <a:solidFill>
                <a:srgbClr val="0F3759"/>
              </a:solidFill>
              <a:ln w="5603" cap="flat">
                <a:noFill/>
                <a:prstDash val="solid"/>
                <a:miter/>
              </a:ln>
            </p:spPr>
            <p:txBody>
              <a:bodyPr rtlCol="0" anchor="ctr"/>
              <a:lstStyle/>
              <a:p>
                <a:endParaRPr lang="en-ID"/>
              </a:p>
            </p:txBody>
          </p:sp>
          <p:sp>
            <p:nvSpPr>
              <p:cNvPr id="10" name="Freeform: Shape 9">
                <a:extLst>
                  <a:ext uri="{FF2B5EF4-FFF2-40B4-BE49-F238E27FC236}">
                    <a16:creationId xmlns:a16="http://schemas.microsoft.com/office/drawing/2014/main" id="{4F23762E-2BCB-7860-C353-BAA521142AC3}"/>
                  </a:ext>
                </a:extLst>
              </p:cNvPr>
              <p:cNvSpPr/>
              <p:nvPr/>
            </p:nvSpPr>
            <p:spPr>
              <a:xfrm>
                <a:off x="2852457" y="3630369"/>
                <a:ext cx="985052" cy="604837"/>
              </a:xfrm>
              <a:custGeom>
                <a:avLst/>
                <a:gdLst>
                  <a:gd name="connsiteX0" fmla="*/ 94017 w 985052"/>
                  <a:gd name="connsiteY0" fmla="*/ 374052 h 604837"/>
                  <a:gd name="connsiteX1" fmla="*/ 202322 w 985052"/>
                  <a:gd name="connsiteY1" fmla="*/ 118950 h 604837"/>
                  <a:gd name="connsiteX2" fmla="*/ 297292 w 985052"/>
                  <a:gd name="connsiteY2" fmla="*/ 374052 h 604837"/>
                  <a:gd name="connsiteX3" fmla="*/ 94017 w 985052"/>
                  <a:gd name="connsiteY3" fmla="*/ 374052 h 604837"/>
                  <a:gd name="connsiteX4" fmla="*/ 481461 w 985052"/>
                  <a:gd name="connsiteY4" fmla="*/ 67908 h 604837"/>
                  <a:gd name="connsiteX5" fmla="*/ 566625 w 985052"/>
                  <a:gd name="connsiteY5" fmla="*/ 67908 h 604837"/>
                  <a:gd name="connsiteX6" fmla="*/ 566625 w 985052"/>
                  <a:gd name="connsiteY6" fmla="*/ 544326 h 604837"/>
                  <a:gd name="connsiteX7" fmla="*/ 477931 w 985052"/>
                  <a:gd name="connsiteY7" fmla="*/ 544326 h 604837"/>
                  <a:gd name="connsiteX8" fmla="*/ 262218 w 985052"/>
                  <a:gd name="connsiteY8" fmla="*/ 0 h 604837"/>
                  <a:gd name="connsiteX9" fmla="*/ 188875 w 985052"/>
                  <a:gd name="connsiteY9" fmla="*/ 0 h 604837"/>
                  <a:gd name="connsiteX10" fmla="*/ 0 w 985052"/>
                  <a:gd name="connsiteY10" fmla="*/ 428625 h 604837"/>
                  <a:gd name="connsiteX11" fmla="*/ 34066 w 985052"/>
                  <a:gd name="connsiteY11" fmla="*/ 515246 h 604837"/>
                  <a:gd name="connsiteX12" fmla="*/ 69925 w 985052"/>
                  <a:gd name="connsiteY12" fmla="*/ 430866 h 604837"/>
                  <a:gd name="connsiteX13" fmla="*/ 318471 w 985052"/>
                  <a:gd name="connsiteY13" fmla="*/ 430866 h 604837"/>
                  <a:gd name="connsiteX14" fmla="*/ 360717 w 985052"/>
                  <a:gd name="connsiteY14" fmla="*/ 544382 h 604837"/>
                  <a:gd name="connsiteX15" fmla="*/ 274824 w 985052"/>
                  <a:gd name="connsiteY15" fmla="*/ 544382 h 604837"/>
                  <a:gd name="connsiteX16" fmla="*/ 274824 w 985052"/>
                  <a:gd name="connsiteY16" fmla="*/ 604838 h 604837"/>
                  <a:gd name="connsiteX17" fmla="*/ 771077 w 985052"/>
                  <a:gd name="connsiteY17" fmla="*/ 604838 h 604837"/>
                  <a:gd name="connsiteX18" fmla="*/ 771077 w 985052"/>
                  <a:gd name="connsiteY18" fmla="*/ 544382 h 604837"/>
                  <a:gd name="connsiteX19" fmla="*/ 670336 w 985052"/>
                  <a:gd name="connsiteY19" fmla="*/ 544382 h 604837"/>
                  <a:gd name="connsiteX20" fmla="*/ 670336 w 985052"/>
                  <a:gd name="connsiteY20" fmla="*/ 339762 h 604837"/>
                  <a:gd name="connsiteX21" fmla="*/ 710341 w 985052"/>
                  <a:gd name="connsiteY21" fmla="*/ 339762 h 604837"/>
                  <a:gd name="connsiteX22" fmla="*/ 800716 w 985052"/>
                  <a:gd name="connsiteY22" fmla="*/ 427897 h 604837"/>
                  <a:gd name="connsiteX23" fmla="*/ 848117 w 985052"/>
                  <a:gd name="connsiteY23" fmla="*/ 427897 h 604837"/>
                  <a:gd name="connsiteX24" fmla="*/ 848117 w 985052"/>
                  <a:gd name="connsiteY24" fmla="*/ 200137 h 604837"/>
                  <a:gd name="connsiteX25" fmla="*/ 800660 w 985052"/>
                  <a:gd name="connsiteY25" fmla="*/ 200137 h 604837"/>
                  <a:gd name="connsiteX26" fmla="*/ 699920 w 985052"/>
                  <a:gd name="connsiteY26" fmla="*/ 285974 h 604837"/>
                  <a:gd name="connsiteX27" fmla="*/ 670280 w 985052"/>
                  <a:gd name="connsiteY27" fmla="*/ 285974 h 604837"/>
                  <a:gd name="connsiteX28" fmla="*/ 670280 w 985052"/>
                  <a:gd name="connsiteY28" fmla="*/ 67964 h 604837"/>
                  <a:gd name="connsiteX29" fmla="*/ 827274 w 985052"/>
                  <a:gd name="connsiteY29" fmla="*/ 67964 h 604837"/>
                  <a:gd name="connsiteX30" fmla="*/ 928743 w 985052"/>
                  <a:gd name="connsiteY30" fmla="*/ 204619 h 604837"/>
                  <a:gd name="connsiteX31" fmla="*/ 985053 w 985052"/>
                  <a:gd name="connsiteY31" fmla="*/ 204619 h 604837"/>
                  <a:gd name="connsiteX32" fmla="*/ 985053 w 985052"/>
                  <a:gd name="connsiteY32" fmla="*/ 67964 h 604837"/>
                  <a:gd name="connsiteX33" fmla="*/ 985053 w 985052"/>
                  <a:gd name="connsiteY33" fmla="*/ 7508 h 604837"/>
                  <a:gd name="connsiteX34" fmla="*/ 481405 w 985052"/>
                  <a:gd name="connsiteY34" fmla="*/ 7508 h 604837"/>
                  <a:gd name="connsiteX35" fmla="*/ 481405 w 985052"/>
                  <a:gd name="connsiteY35" fmla="*/ 67908 h 6048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985052" h="604837">
                    <a:moveTo>
                      <a:pt x="94017" y="374052"/>
                    </a:moveTo>
                    <a:lnTo>
                      <a:pt x="202322" y="118950"/>
                    </a:lnTo>
                    <a:lnTo>
                      <a:pt x="297292" y="374052"/>
                    </a:lnTo>
                    <a:lnTo>
                      <a:pt x="94017" y="374052"/>
                    </a:lnTo>
                    <a:close/>
                    <a:moveTo>
                      <a:pt x="481461" y="67908"/>
                    </a:moveTo>
                    <a:lnTo>
                      <a:pt x="566625" y="67908"/>
                    </a:lnTo>
                    <a:lnTo>
                      <a:pt x="566625" y="544326"/>
                    </a:lnTo>
                    <a:lnTo>
                      <a:pt x="477931" y="544326"/>
                    </a:lnTo>
                    <a:lnTo>
                      <a:pt x="262218" y="0"/>
                    </a:lnTo>
                    <a:lnTo>
                      <a:pt x="188875" y="0"/>
                    </a:lnTo>
                    <a:lnTo>
                      <a:pt x="0" y="428625"/>
                    </a:lnTo>
                    <a:lnTo>
                      <a:pt x="34066" y="515246"/>
                    </a:lnTo>
                    <a:lnTo>
                      <a:pt x="69925" y="430866"/>
                    </a:lnTo>
                    <a:lnTo>
                      <a:pt x="318471" y="430866"/>
                    </a:lnTo>
                    <a:lnTo>
                      <a:pt x="360717" y="544382"/>
                    </a:lnTo>
                    <a:lnTo>
                      <a:pt x="274824" y="544382"/>
                    </a:lnTo>
                    <a:lnTo>
                      <a:pt x="274824" y="604838"/>
                    </a:lnTo>
                    <a:lnTo>
                      <a:pt x="771077" y="604838"/>
                    </a:lnTo>
                    <a:lnTo>
                      <a:pt x="771077" y="544382"/>
                    </a:lnTo>
                    <a:lnTo>
                      <a:pt x="670336" y="544382"/>
                    </a:lnTo>
                    <a:lnTo>
                      <a:pt x="670336" y="339762"/>
                    </a:lnTo>
                    <a:lnTo>
                      <a:pt x="710341" y="339762"/>
                    </a:lnTo>
                    <a:cubicBezTo>
                      <a:pt x="771805" y="339762"/>
                      <a:pt x="800716" y="369626"/>
                      <a:pt x="800716" y="427897"/>
                    </a:cubicBezTo>
                    <a:lnTo>
                      <a:pt x="848117" y="427897"/>
                    </a:lnTo>
                    <a:lnTo>
                      <a:pt x="848117" y="200137"/>
                    </a:lnTo>
                    <a:lnTo>
                      <a:pt x="800660" y="200137"/>
                    </a:lnTo>
                    <a:cubicBezTo>
                      <a:pt x="800660" y="256110"/>
                      <a:pt x="773262" y="285974"/>
                      <a:pt x="699920" y="285974"/>
                    </a:cubicBezTo>
                    <a:lnTo>
                      <a:pt x="670280" y="285974"/>
                    </a:lnTo>
                    <a:lnTo>
                      <a:pt x="670280" y="67964"/>
                    </a:lnTo>
                    <a:lnTo>
                      <a:pt x="827274" y="67964"/>
                    </a:lnTo>
                    <a:cubicBezTo>
                      <a:pt x="909469" y="67964"/>
                      <a:pt x="928743" y="112787"/>
                      <a:pt x="928743" y="204619"/>
                    </a:cubicBezTo>
                    <a:lnTo>
                      <a:pt x="985053" y="204619"/>
                    </a:lnTo>
                    <a:lnTo>
                      <a:pt x="985053" y="67964"/>
                    </a:lnTo>
                    <a:lnTo>
                      <a:pt x="985053" y="7508"/>
                    </a:lnTo>
                    <a:lnTo>
                      <a:pt x="481405" y="7508"/>
                    </a:lnTo>
                    <a:lnTo>
                      <a:pt x="481405" y="67908"/>
                    </a:lnTo>
                    <a:close/>
                  </a:path>
                </a:pathLst>
              </a:custGeom>
              <a:solidFill>
                <a:srgbClr val="0F3759"/>
              </a:solidFill>
              <a:ln w="5603" cap="flat">
                <a:noFill/>
                <a:prstDash val="solid"/>
                <a:miter/>
              </a:ln>
            </p:spPr>
            <p:txBody>
              <a:bodyPr rtlCol="0" anchor="ctr"/>
              <a:lstStyle/>
              <a:p>
                <a:endParaRPr lang="en-ID"/>
              </a:p>
            </p:txBody>
          </p:sp>
          <p:sp>
            <p:nvSpPr>
              <p:cNvPr id="11" name="Freeform: Shape 10">
                <a:extLst>
                  <a:ext uri="{FF2B5EF4-FFF2-40B4-BE49-F238E27FC236}">
                    <a16:creationId xmlns:a16="http://schemas.microsoft.com/office/drawing/2014/main" id="{5749BDE8-0332-007F-DF60-0020AE64DDD7}"/>
                  </a:ext>
                </a:extLst>
              </p:cNvPr>
              <p:cNvSpPr/>
              <p:nvPr/>
            </p:nvSpPr>
            <p:spPr>
              <a:xfrm>
                <a:off x="1867852" y="4072721"/>
                <a:ext cx="215433" cy="276841"/>
              </a:xfrm>
              <a:custGeom>
                <a:avLst/>
                <a:gdLst>
                  <a:gd name="connsiteX0" fmla="*/ 215433 w 215433"/>
                  <a:gd name="connsiteY0" fmla="*/ 75640 h 276841"/>
                  <a:gd name="connsiteX1" fmla="*/ 137216 w 215433"/>
                  <a:gd name="connsiteY1" fmla="*/ 164950 h 276841"/>
                  <a:gd name="connsiteX2" fmla="*/ 126346 w 215433"/>
                  <a:gd name="connsiteY2" fmla="*/ 276841 h 276841"/>
                  <a:gd name="connsiteX3" fmla="*/ 95418 w 215433"/>
                  <a:gd name="connsiteY3" fmla="*/ 276841 h 276841"/>
                  <a:gd name="connsiteX4" fmla="*/ 85445 w 215433"/>
                  <a:gd name="connsiteY4" fmla="*/ 172963 h 276841"/>
                  <a:gd name="connsiteX5" fmla="*/ 0 w 215433"/>
                  <a:gd name="connsiteY5" fmla="*/ 176156 h 276841"/>
                  <a:gd name="connsiteX6" fmla="*/ 72278 w 215433"/>
                  <a:gd name="connsiteY6" fmla="*/ 137552 h 276841"/>
                  <a:gd name="connsiteX7" fmla="*/ 82027 w 215433"/>
                  <a:gd name="connsiteY7" fmla="*/ 136319 h 276841"/>
                  <a:gd name="connsiteX8" fmla="*/ 141362 w 215433"/>
                  <a:gd name="connsiteY8" fmla="*/ 122424 h 276841"/>
                  <a:gd name="connsiteX9" fmla="*/ 174140 w 215433"/>
                  <a:gd name="connsiteY9" fmla="*/ 77040 h 276841"/>
                  <a:gd name="connsiteX10" fmla="*/ 168705 w 215433"/>
                  <a:gd name="connsiteY10" fmla="*/ 56646 h 276841"/>
                  <a:gd name="connsiteX11" fmla="*/ 168985 w 215433"/>
                  <a:gd name="connsiteY11" fmla="*/ 53564 h 276841"/>
                  <a:gd name="connsiteX12" fmla="*/ 170385 w 215433"/>
                  <a:gd name="connsiteY12" fmla="*/ 39333 h 276841"/>
                  <a:gd name="connsiteX13" fmla="*/ 174252 w 215433"/>
                  <a:gd name="connsiteY13" fmla="*/ 0 h 276841"/>
                  <a:gd name="connsiteX14" fmla="*/ 215433 w 215433"/>
                  <a:gd name="connsiteY14" fmla="*/ 75640 h 2768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15433" h="276841">
                    <a:moveTo>
                      <a:pt x="215433" y="75640"/>
                    </a:moveTo>
                    <a:cubicBezTo>
                      <a:pt x="215433" y="124161"/>
                      <a:pt x="193189" y="151391"/>
                      <a:pt x="137216" y="164950"/>
                    </a:cubicBezTo>
                    <a:lnTo>
                      <a:pt x="126346" y="276841"/>
                    </a:lnTo>
                    <a:lnTo>
                      <a:pt x="95418" y="276841"/>
                    </a:lnTo>
                    <a:lnTo>
                      <a:pt x="85445" y="172963"/>
                    </a:lnTo>
                    <a:cubicBezTo>
                      <a:pt x="61016" y="175204"/>
                      <a:pt x="32665" y="176156"/>
                      <a:pt x="0" y="176156"/>
                    </a:cubicBezTo>
                    <a:cubicBezTo>
                      <a:pt x="0" y="151391"/>
                      <a:pt x="21683" y="143379"/>
                      <a:pt x="72278" y="137552"/>
                    </a:cubicBezTo>
                    <a:cubicBezTo>
                      <a:pt x="75584" y="137104"/>
                      <a:pt x="78833" y="136712"/>
                      <a:pt x="82027" y="136319"/>
                    </a:cubicBezTo>
                    <a:cubicBezTo>
                      <a:pt x="105559" y="133182"/>
                      <a:pt x="125842" y="129148"/>
                      <a:pt x="141362" y="122424"/>
                    </a:cubicBezTo>
                    <a:cubicBezTo>
                      <a:pt x="161981" y="113515"/>
                      <a:pt x="174140" y="99844"/>
                      <a:pt x="174140" y="77040"/>
                    </a:cubicBezTo>
                    <a:cubicBezTo>
                      <a:pt x="174140" y="69476"/>
                      <a:pt x="172234" y="62753"/>
                      <a:pt x="168705" y="56646"/>
                    </a:cubicBezTo>
                    <a:lnTo>
                      <a:pt x="168985" y="53564"/>
                    </a:lnTo>
                    <a:lnTo>
                      <a:pt x="170385" y="39333"/>
                    </a:lnTo>
                    <a:lnTo>
                      <a:pt x="174252" y="0"/>
                    </a:lnTo>
                    <a:cubicBezTo>
                      <a:pt x="198288" y="16921"/>
                      <a:pt x="215433" y="40229"/>
                      <a:pt x="215433" y="75640"/>
                    </a:cubicBezTo>
                  </a:path>
                </a:pathLst>
              </a:custGeom>
              <a:solidFill>
                <a:srgbClr val="0F3759"/>
              </a:solidFill>
              <a:ln w="5603" cap="flat">
                <a:noFill/>
                <a:prstDash val="solid"/>
                <a:miter/>
              </a:ln>
            </p:spPr>
            <p:txBody>
              <a:bodyPr rtlCol="0" anchor="ctr"/>
              <a:lstStyle/>
              <a:p>
                <a:endParaRPr lang="en-ID"/>
              </a:p>
            </p:txBody>
          </p:sp>
          <p:sp>
            <p:nvSpPr>
              <p:cNvPr id="12" name="Freeform: Shape 11">
                <a:extLst>
                  <a:ext uri="{FF2B5EF4-FFF2-40B4-BE49-F238E27FC236}">
                    <a16:creationId xmlns:a16="http://schemas.microsoft.com/office/drawing/2014/main" id="{724D1FEB-A7D9-83FA-A4DD-D5F45E4656BE}"/>
                  </a:ext>
                </a:extLst>
              </p:cNvPr>
              <p:cNvSpPr/>
              <p:nvPr/>
            </p:nvSpPr>
            <p:spPr>
              <a:xfrm>
                <a:off x="1839389" y="3637709"/>
                <a:ext cx="287262" cy="546902"/>
              </a:xfrm>
              <a:custGeom>
                <a:avLst/>
                <a:gdLst>
                  <a:gd name="connsiteX0" fmla="*/ 241095 w 287262"/>
                  <a:gd name="connsiteY0" fmla="*/ 48914 h 546902"/>
                  <a:gd name="connsiteX1" fmla="*/ 250283 w 287262"/>
                  <a:gd name="connsiteY1" fmla="*/ 40621 h 546902"/>
                  <a:gd name="connsiteX2" fmla="*/ 261657 w 287262"/>
                  <a:gd name="connsiteY2" fmla="*/ 34346 h 546902"/>
                  <a:gd name="connsiteX3" fmla="*/ 279026 w 287262"/>
                  <a:gd name="connsiteY3" fmla="*/ 30592 h 546902"/>
                  <a:gd name="connsiteX4" fmla="*/ 279026 w 287262"/>
                  <a:gd name="connsiteY4" fmla="*/ 0 h 546902"/>
                  <a:gd name="connsiteX5" fmla="*/ 0 w 287262"/>
                  <a:gd name="connsiteY5" fmla="*/ 0 h 546902"/>
                  <a:gd name="connsiteX6" fmla="*/ 0 w 287262"/>
                  <a:gd name="connsiteY6" fmla="*/ 30592 h 546902"/>
                  <a:gd name="connsiteX7" fmla="*/ 67235 w 287262"/>
                  <a:gd name="connsiteY7" fmla="*/ 134807 h 546902"/>
                  <a:gd name="connsiteX8" fmla="*/ 73567 w 287262"/>
                  <a:gd name="connsiteY8" fmla="*/ 198624 h 546902"/>
                  <a:gd name="connsiteX9" fmla="*/ 116933 w 287262"/>
                  <a:gd name="connsiteY9" fmla="*/ 182600 h 546902"/>
                  <a:gd name="connsiteX10" fmla="*/ 128531 w 287262"/>
                  <a:gd name="connsiteY10" fmla="*/ 179126 h 546902"/>
                  <a:gd name="connsiteX11" fmla="*/ 203499 w 287262"/>
                  <a:gd name="connsiteY11" fmla="*/ 151952 h 546902"/>
                  <a:gd name="connsiteX12" fmla="*/ 210558 w 287262"/>
                  <a:gd name="connsiteY12" fmla="*/ 147301 h 546902"/>
                  <a:gd name="connsiteX13" fmla="*/ 211791 w 287262"/>
                  <a:gd name="connsiteY13" fmla="*/ 134807 h 546902"/>
                  <a:gd name="connsiteX14" fmla="*/ 214929 w 287262"/>
                  <a:gd name="connsiteY14" fmla="*/ 112003 h 546902"/>
                  <a:gd name="connsiteX15" fmla="*/ 218122 w 287262"/>
                  <a:gd name="connsiteY15" fmla="*/ 97043 h 546902"/>
                  <a:gd name="connsiteX16" fmla="*/ 221989 w 287262"/>
                  <a:gd name="connsiteY16" fmla="*/ 83708 h 546902"/>
                  <a:gd name="connsiteX17" fmla="*/ 246081 w 287262"/>
                  <a:gd name="connsiteY17" fmla="*/ 126514 h 546902"/>
                  <a:gd name="connsiteX18" fmla="*/ 229889 w 287262"/>
                  <a:gd name="connsiteY18" fmla="*/ 162821 h 546902"/>
                  <a:gd name="connsiteX19" fmla="*/ 218627 w 287262"/>
                  <a:gd name="connsiteY19" fmla="*/ 171170 h 546902"/>
                  <a:gd name="connsiteX20" fmla="*/ 207589 w 287262"/>
                  <a:gd name="connsiteY20" fmla="*/ 177221 h 546902"/>
                  <a:gd name="connsiteX21" fmla="*/ 123881 w 287262"/>
                  <a:gd name="connsiteY21" fmla="*/ 205908 h 546902"/>
                  <a:gd name="connsiteX22" fmla="*/ 76088 w 287262"/>
                  <a:gd name="connsiteY22" fmla="*/ 224230 h 546902"/>
                  <a:gd name="connsiteX23" fmla="*/ 66171 w 287262"/>
                  <a:gd name="connsiteY23" fmla="*/ 229384 h 546902"/>
                  <a:gd name="connsiteX24" fmla="*/ 56309 w 287262"/>
                  <a:gd name="connsiteY24" fmla="*/ 235155 h 546902"/>
                  <a:gd name="connsiteX25" fmla="*/ 952 w 287262"/>
                  <a:gd name="connsiteY25" fmla="*/ 323962 h 546902"/>
                  <a:gd name="connsiteX26" fmla="*/ 75416 w 287262"/>
                  <a:gd name="connsiteY26" fmla="*/ 427728 h 546902"/>
                  <a:gd name="connsiteX27" fmla="*/ 71381 w 287262"/>
                  <a:gd name="connsiteY27" fmla="*/ 386715 h 546902"/>
                  <a:gd name="connsiteX28" fmla="*/ 69925 w 287262"/>
                  <a:gd name="connsiteY28" fmla="*/ 371867 h 546902"/>
                  <a:gd name="connsiteX29" fmla="*/ 69757 w 287262"/>
                  <a:gd name="connsiteY29" fmla="*/ 370298 h 546902"/>
                  <a:gd name="connsiteX30" fmla="*/ 46560 w 287262"/>
                  <a:gd name="connsiteY30" fmla="*/ 323962 h 546902"/>
                  <a:gd name="connsiteX31" fmla="*/ 61744 w 287262"/>
                  <a:gd name="connsiteY31" fmla="*/ 289728 h 546902"/>
                  <a:gd name="connsiteX32" fmla="*/ 71269 w 287262"/>
                  <a:gd name="connsiteY32" fmla="*/ 280595 h 546902"/>
                  <a:gd name="connsiteX33" fmla="*/ 80962 w 287262"/>
                  <a:gd name="connsiteY33" fmla="*/ 273143 h 546902"/>
                  <a:gd name="connsiteX34" fmla="*/ 82363 w 287262"/>
                  <a:gd name="connsiteY34" fmla="*/ 287151 h 546902"/>
                  <a:gd name="connsiteX35" fmla="*/ 83820 w 287262"/>
                  <a:gd name="connsiteY35" fmla="*/ 301998 h 546902"/>
                  <a:gd name="connsiteX36" fmla="*/ 89031 w 287262"/>
                  <a:gd name="connsiteY36" fmla="*/ 354498 h 546902"/>
                  <a:gd name="connsiteX37" fmla="*/ 90544 w 287262"/>
                  <a:gd name="connsiteY37" fmla="*/ 369794 h 546902"/>
                  <a:gd name="connsiteX38" fmla="*/ 92000 w 287262"/>
                  <a:gd name="connsiteY38" fmla="*/ 384642 h 546902"/>
                  <a:gd name="connsiteX39" fmla="*/ 97099 w 287262"/>
                  <a:gd name="connsiteY39" fmla="*/ 436245 h 546902"/>
                  <a:gd name="connsiteX40" fmla="*/ 98444 w 287262"/>
                  <a:gd name="connsiteY40" fmla="*/ 449692 h 546902"/>
                  <a:gd name="connsiteX41" fmla="*/ 99788 w 287262"/>
                  <a:gd name="connsiteY41" fmla="*/ 463139 h 546902"/>
                  <a:gd name="connsiteX42" fmla="*/ 108081 w 287262"/>
                  <a:gd name="connsiteY42" fmla="*/ 546903 h 546902"/>
                  <a:gd name="connsiteX43" fmla="*/ 172851 w 287262"/>
                  <a:gd name="connsiteY43" fmla="*/ 527181 h 546902"/>
                  <a:gd name="connsiteX44" fmla="*/ 175316 w 287262"/>
                  <a:gd name="connsiteY44" fmla="*/ 502304 h 546902"/>
                  <a:gd name="connsiteX45" fmla="*/ 176885 w 287262"/>
                  <a:gd name="connsiteY45" fmla="*/ 486447 h 546902"/>
                  <a:gd name="connsiteX46" fmla="*/ 178285 w 287262"/>
                  <a:gd name="connsiteY46" fmla="*/ 472216 h 546902"/>
                  <a:gd name="connsiteX47" fmla="*/ 183160 w 287262"/>
                  <a:gd name="connsiteY47" fmla="*/ 423190 h 546902"/>
                  <a:gd name="connsiteX48" fmla="*/ 184449 w 287262"/>
                  <a:gd name="connsiteY48" fmla="*/ 410191 h 546902"/>
                  <a:gd name="connsiteX49" fmla="*/ 185737 w 287262"/>
                  <a:gd name="connsiteY49" fmla="*/ 397305 h 546902"/>
                  <a:gd name="connsiteX50" fmla="*/ 200305 w 287262"/>
                  <a:gd name="connsiteY50" fmla="*/ 250283 h 546902"/>
                  <a:gd name="connsiteX51" fmla="*/ 201594 w 287262"/>
                  <a:gd name="connsiteY51" fmla="*/ 237116 h 546902"/>
                  <a:gd name="connsiteX52" fmla="*/ 202939 w 287262"/>
                  <a:gd name="connsiteY52" fmla="*/ 223781 h 546902"/>
                  <a:gd name="connsiteX53" fmla="*/ 213752 w 287262"/>
                  <a:gd name="connsiteY53" fmla="*/ 219747 h 546902"/>
                  <a:gd name="connsiteX54" fmla="*/ 224678 w 287262"/>
                  <a:gd name="connsiteY54" fmla="*/ 215041 h 546902"/>
                  <a:gd name="connsiteX55" fmla="*/ 287263 w 287262"/>
                  <a:gd name="connsiteY55" fmla="*/ 126458 h 546902"/>
                  <a:gd name="connsiteX56" fmla="*/ 241095 w 287262"/>
                  <a:gd name="connsiteY56" fmla="*/ 48914 h 5469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287262" h="546902">
                    <a:moveTo>
                      <a:pt x="241095" y="48914"/>
                    </a:moveTo>
                    <a:cubicBezTo>
                      <a:pt x="243952" y="45720"/>
                      <a:pt x="247034" y="42975"/>
                      <a:pt x="250283" y="40621"/>
                    </a:cubicBezTo>
                    <a:cubicBezTo>
                      <a:pt x="253813" y="38044"/>
                      <a:pt x="257623" y="35971"/>
                      <a:pt x="261657" y="34346"/>
                    </a:cubicBezTo>
                    <a:cubicBezTo>
                      <a:pt x="267036" y="32217"/>
                      <a:pt x="272807" y="30928"/>
                      <a:pt x="279026" y="30592"/>
                    </a:cubicBezTo>
                    <a:lnTo>
                      <a:pt x="279026" y="0"/>
                    </a:lnTo>
                    <a:lnTo>
                      <a:pt x="0" y="0"/>
                    </a:lnTo>
                    <a:lnTo>
                      <a:pt x="0" y="30592"/>
                    </a:lnTo>
                    <a:cubicBezTo>
                      <a:pt x="38324" y="32777"/>
                      <a:pt x="60736" y="69196"/>
                      <a:pt x="67235" y="134807"/>
                    </a:cubicBezTo>
                    <a:lnTo>
                      <a:pt x="73567" y="198624"/>
                    </a:lnTo>
                    <a:cubicBezTo>
                      <a:pt x="86733" y="192685"/>
                      <a:pt x="101189" y="187362"/>
                      <a:pt x="116933" y="182600"/>
                    </a:cubicBezTo>
                    <a:cubicBezTo>
                      <a:pt x="120855" y="181423"/>
                      <a:pt x="124721" y="180247"/>
                      <a:pt x="128531" y="179126"/>
                    </a:cubicBezTo>
                    <a:cubicBezTo>
                      <a:pt x="159628" y="169769"/>
                      <a:pt x="186522" y="161701"/>
                      <a:pt x="203499" y="151952"/>
                    </a:cubicBezTo>
                    <a:cubicBezTo>
                      <a:pt x="206244" y="150383"/>
                      <a:pt x="208597" y="148814"/>
                      <a:pt x="210558" y="147301"/>
                    </a:cubicBezTo>
                    <a:lnTo>
                      <a:pt x="211791" y="134807"/>
                    </a:lnTo>
                    <a:cubicBezTo>
                      <a:pt x="212576" y="126795"/>
                      <a:pt x="213640" y="119175"/>
                      <a:pt x="214929" y="112003"/>
                    </a:cubicBezTo>
                    <a:cubicBezTo>
                      <a:pt x="215881" y="106792"/>
                      <a:pt x="216890" y="101805"/>
                      <a:pt x="218122" y="97043"/>
                    </a:cubicBezTo>
                    <a:cubicBezTo>
                      <a:pt x="219299" y="92336"/>
                      <a:pt x="220588" y="87910"/>
                      <a:pt x="221989" y="83708"/>
                    </a:cubicBezTo>
                    <a:cubicBezTo>
                      <a:pt x="234931" y="96090"/>
                      <a:pt x="246081" y="111106"/>
                      <a:pt x="246081" y="126514"/>
                    </a:cubicBezTo>
                    <a:cubicBezTo>
                      <a:pt x="246081" y="141867"/>
                      <a:pt x="240310" y="153409"/>
                      <a:pt x="229889" y="162821"/>
                    </a:cubicBezTo>
                    <a:cubicBezTo>
                      <a:pt x="226583" y="165791"/>
                      <a:pt x="222829" y="168592"/>
                      <a:pt x="218627" y="171170"/>
                    </a:cubicBezTo>
                    <a:cubicBezTo>
                      <a:pt x="215209" y="173299"/>
                      <a:pt x="211567" y="175316"/>
                      <a:pt x="207589" y="177221"/>
                    </a:cubicBezTo>
                    <a:cubicBezTo>
                      <a:pt x="186410" y="187587"/>
                      <a:pt x="157555" y="195711"/>
                      <a:pt x="123881" y="205908"/>
                    </a:cubicBezTo>
                    <a:cubicBezTo>
                      <a:pt x="106400" y="211175"/>
                      <a:pt x="90375" y="217282"/>
                      <a:pt x="76088" y="224230"/>
                    </a:cubicBezTo>
                    <a:cubicBezTo>
                      <a:pt x="72670" y="225911"/>
                      <a:pt x="69364" y="227591"/>
                      <a:pt x="66171" y="229384"/>
                    </a:cubicBezTo>
                    <a:cubicBezTo>
                      <a:pt x="62753" y="231233"/>
                      <a:pt x="59447" y="233194"/>
                      <a:pt x="56309" y="235155"/>
                    </a:cubicBezTo>
                    <a:cubicBezTo>
                      <a:pt x="21291" y="257175"/>
                      <a:pt x="952" y="286366"/>
                      <a:pt x="952" y="323962"/>
                    </a:cubicBezTo>
                    <a:cubicBezTo>
                      <a:pt x="952" y="383745"/>
                      <a:pt x="36139" y="410695"/>
                      <a:pt x="75416" y="427728"/>
                    </a:cubicBezTo>
                    <a:lnTo>
                      <a:pt x="71381" y="386715"/>
                    </a:lnTo>
                    <a:lnTo>
                      <a:pt x="69925" y="371867"/>
                    </a:lnTo>
                    <a:lnTo>
                      <a:pt x="69757" y="370298"/>
                    </a:lnTo>
                    <a:cubicBezTo>
                      <a:pt x="55301" y="358476"/>
                      <a:pt x="46560" y="343909"/>
                      <a:pt x="46560" y="323962"/>
                    </a:cubicBezTo>
                    <a:cubicBezTo>
                      <a:pt x="46560" y="311748"/>
                      <a:pt x="52107" y="300262"/>
                      <a:pt x="61744" y="289728"/>
                    </a:cubicBezTo>
                    <a:cubicBezTo>
                      <a:pt x="64602" y="286590"/>
                      <a:pt x="67740" y="283565"/>
                      <a:pt x="71269" y="280595"/>
                    </a:cubicBezTo>
                    <a:cubicBezTo>
                      <a:pt x="74295" y="278074"/>
                      <a:pt x="77489" y="275553"/>
                      <a:pt x="80962" y="273143"/>
                    </a:cubicBezTo>
                    <a:lnTo>
                      <a:pt x="82363" y="287151"/>
                    </a:lnTo>
                    <a:lnTo>
                      <a:pt x="83820" y="301998"/>
                    </a:lnTo>
                    <a:lnTo>
                      <a:pt x="89031" y="354498"/>
                    </a:lnTo>
                    <a:lnTo>
                      <a:pt x="90544" y="369794"/>
                    </a:lnTo>
                    <a:lnTo>
                      <a:pt x="92000" y="384642"/>
                    </a:lnTo>
                    <a:lnTo>
                      <a:pt x="97099" y="436245"/>
                    </a:lnTo>
                    <a:lnTo>
                      <a:pt x="98444" y="449692"/>
                    </a:lnTo>
                    <a:lnTo>
                      <a:pt x="99788" y="463139"/>
                    </a:lnTo>
                    <a:lnTo>
                      <a:pt x="108081" y="546903"/>
                    </a:lnTo>
                    <a:cubicBezTo>
                      <a:pt x="147862" y="541412"/>
                      <a:pt x="165287" y="534689"/>
                      <a:pt x="172851" y="527181"/>
                    </a:cubicBezTo>
                    <a:lnTo>
                      <a:pt x="175316" y="502304"/>
                    </a:lnTo>
                    <a:lnTo>
                      <a:pt x="176885" y="486447"/>
                    </a:lnTo>
                    <a:lnTo>
                      <a:pt x="178285" y="472216"/>
                    </a:lnTo>
                    <a:lnTo>
                      <a:pt x="183160" y="423190"/>
                    </a:lnTo>
                    <a:lnTo>
                      <a:pt x="184449" y="410191"/>
                    </a:lnTo>
                    <a:lnTo>
                      <a:pt x="185737" y="397305"/>
                    </a:lnTo>
                    <a:lnTo>
                      <a:pt x="200305" y="250283"/>
                    </a:lnTo>
                    <a:lnTo>
                      <a:pt x="201594" y="237116"/>
                    </a:lnTo>
                    <a:lnTo>
                      <a:pt x="202939" y="223781"/>
                    </a:lnTo>
                    <a:cubicBezTo>
                      <a:pt x="206637" y="222493"/>
                      <a:pt x="210222" y="221148"/>
                      <a:pt x="213752" y="219747"/>
                    </a:cubicBezTo>
                    <a:cubicBezTo>
                      <a:pt x="217506" y="218291"/>
                      <a:pt x="221148" y="216722"/>
                      <a:pt x="224678" y="215041"/>
                    </a:cubicBezTo>
                    <a:cubicBezTo>
                      <a:pt x="262666" y="197392"/>
                      <a:pt x="287263" y="170722"/>
                      <a:pt x="287263" y="126458"/>
                    </a:cubicBezTo>
                    <a:cubicBezTo>
                      <a:pt x="287263" y="93289"/>
                      <a:pt x="265187" y="68300"/>
                      <a:pt x="241095" y="48914"/>
                    </a:cubicBezTo>
                  </a:path>
                </a:pathLst>
              </a:custGeom>
              <a:solidFill>
                <a:srgbClr val="0F3759"/>
              </a:solidFill>
              <a:ln w="5603" cap="flat">
                <a:noFill/>
                <a:prstDash val="solid"/>
                <a:miter/>
              </a:ln>
            </p:spPr>
            <p:txBody>
              <a:bodyPr rtlCol="0" anchor="ctr"/>
              <a:lstStyle/>
              <a:p>
                <a:endParaRPr lang="en-ID"/>
              </a:p>
            </p:txBody>
          </p:sp>
          <p:sp>
            <p:nvSpPr>
              <p:cNvPr id="13" name="Freeform: Shape 12">
                <a:extLst>
                  <a:ext uri="{FF2B5EF4-FFF2-40B4-BE49-F238E27FC236}">
                    <a16:creationId xmlns:a16="http://schemas.microsoft.com/office/drawing/2014/main" id="{5BDD78E2-1498-8D38-3F11-F8F2BC9F77ED}"/>
                  </a:ext>
                </a:extLst>
              </p:cNvPr>
              <p:cNvSpPr/>
              <p:nvPr/>
            </p:nvSpPr>
            <p:spPr>
              <a:xfrm>
                <a:off x="1883372" y="3365910"/>
                <a:ext cx="199576" cy="246485"/>
              </a:xfrm>
              <a:custGeom>
                <a:avLst/>
                <a:gdLst>
                  <a:gd name="connsiteX0" fmla="*/ 79562 w 199576"/>
                  <a:gd name="connsiteY0" fmla="*/ 246417 h 246485"/>
                  <a:gd name="connsiteX1" fmla="*/ 79562 w 199576"/>
                  <a:gd name="connsiteY1" fmla="*/ 234035 h 246485"/>
                  <a:gd name="connsiteX2" fmla="*/ 49922 w 199576"/>
                  <a:gd name="connsiteY2" fmla="*/ 180079 h 246485"/>
                  <a:gd name="connsiteX3" fmla="*/ 78105 w 199576"/>
                  <a:gd name="connsiteY3" fmla="*/ 123937 h 246485"/>
                  <a:gd name="connsiteX4" fmla="*/ 98332 w 199576"/>
                  <a:gd name="connsiteY4" fmla="*/ 71493 h 246485"/>
                  <a:gd name="connsiteX5" fmla="*/ 115701 w 199576"/>
                  <a:gd name="connsiteY5" fmla="*/ 112283 h 246485"/>
                  <a:gd name="connsiteX6" fmla="*/ 91832 w 199576"/>
                  <a:gd name="connsiteY6" fmla="*/ 182264 h 246485"/>
                  <a:gd name="connsiteX7" fmla="*/ 146797 w 199576"/>
                  <a:gd name="connsiteY7" fmla="*/ 228936 h 246485"/>
                  <a:gd name="connsiteX8" fmla="*/ 199577 w 199576"/>
                  <a:gd name="connsiteY8" fmla="*/ 176437 h 246485"/>
                  <a:gd name="connsiteX9" fmla="*/ 170666 w 199576"/>
                  <a:gd name="connsiteY9" fmla="*/ 113011 h 246485"/>
                  <a:gd name="connsiteX10" fmla="*/ 137440 w 199576"/>
                  <a:gd name="connsiteY10" fmla="*/ 161085 h 246485"/>
                  <a:gd name="connsiteX11" fmla="*/ 156938 w 199576"/>
                  <a:gd name="connsiteY11" fmla="*/ 102758 h 246485"/>
                  <a:gd name="connsiteX12" fmla="*/ 80290 w 199576"/>
                  <a:gd name="connsiteY12" fmla="*/ 0 h 246485"/>
                  <a:gd name="connsiteX13" fmla="*/ 47737 w 199576"/>
                  <a:gd name="connsiteY13" fmla="*/ 87462 h 246485"/>
                  <a:gd name="connsiteX14" fmla="*/ 0 w 199576"/>
                  <a:gd name="connsiteY14" fmla="*/ 176381 h 246485"/>
                  <a:gd name="connsiteX15" fmla="*/ 79562 w 199576"/>
                  <a:gd name="connsiteY15" fmla="*/ 246417 h 2464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99576" h="246485">
                    <a:moveTo>
                      <a:pt x="79562" y="246417"/>
                    </a:moveTo>
                    <a:lnTo>
                      <a:pt x="79562" y="234035"/>
                    </a:lnTo>
                    <a:cubicBezTo>
                      <a:pt x="68020" y="228936"/>
                      <a:pt x="49922" y="209998"/>
                      <a:pt x="49922" y="180079"/>
                    </a:cubicBezTo>
                    <a:cubicBezTo>
                      <a:pt x="49922" y="157499"/>
                      <a:pt x="61464" y="144388"/>
                      <a:pt x="78105" y="123937"/>
                    </a:cubicBezTo>
                    <a:cubicBezTo>
                      <a:pt x="91832" y="107184"/>
                      <a:pt x="99788" y="87518"/>
                      <a:pt x="98332" y="71493"/>
                    </a:cubicBezTo>
                    <a:cubicBezTo>
                      <a:pt x="109874" y="82419"/>
                      <a:pt x="115701" y="92617"/>
                      <a:pt x="115701" y="112283"/>
                    </a:cubicBezTo>
                    <a:cubicBezTo>
                      <a:pt x="115701" y="139233"/>
                      <a:pt x="91832" y="153072"/>
                      <a:pt x="91832" y="182264"/>
                    </a:cubicBezTo>
                    <a:cubicBezTo>
                      <a:pt x="91832" y="208485"/>
                      <a:pt x="112787" y="228936"/>
                      <a:pt x="146797" y="228936"/>
                    </a:cubicBezTo>
                    <a:cubicBezTo>
                      <a:pt x="182936" y="228936"/>
                      <a:pt x="199577" y="204900"/>
                      <a:pt x="199577" y="176437"/>
                    </a:cubicBezTo>
                    <a:cubicBezTo>
                      <a:pt x="199577" y="152400"/>
                      <a:pt x="187306" y="126907"/>
                      <a:pt x="170666" y="113011"/>
                    </a:cubicBezTo>
                    <a:cubicBezTo>
                      <a:pt x="170666" y="134134"/>
                      <a:pt x="161253" y="157443"/>
                      <a:pt x="137440" y="161085"/>
                    </a:cubicBezTo>
                    <a:cubicBezTo>
                      <a:pt x="146853" y="146517"/>
                      <a:pt x="156938" y="134134"/>
                      <a:pt x="156938" y="102758"/>
                    </a:cubicBezTo>
                    <a:cubicBezTo>
                      <a:pt x="156938" y="64882"/>
                      <a:pt x="115028" y="18210"/>
                      <a:pt x="80290" y="0"/>
                    </a:cubicBezTo>
                    <a:cubicBezTo>
                      <a:pt x="83204" y="32777"/>
                      <a:pt x="66563" y="63425"/>
                      <a:pt x="47737" y="87462"/>
                    </a:cubicBezTo>
                    <a:cubicBezTo>
                      <a:pt x="27510" y="112955"/>
                      <a:pt x="0" y="135535"/>
                      <a:pt x="0" y="176381"/>
                    </a:cubicBezTo>
                    <a:cubicBezTo>
                      <a:pt x="0" y="225967"/>
                      <a:pt x="36867" y="247874"/>
                      <a:pt x="79562" y="246417"/>
                    </a:cubicBezTo>
                  </a:path>
                </a:pathLst>
              </a:custGeom>
              <a:solidFill>
                <a:srgbClr val="EA6725"/>
              </a:solidFill>
              <a:ln w="5603" cap="flat">
                <a:noFill/>
                <a:prstDash val="solid"/>
                <a:miter/>
              </a:ln>
            </p:spPr>
            <p:txBody>
              <a:bodyPr rtlCol="0" anchor="ctr"/>
              <a:lstStyle/>
              <a:p>
                <a:endParaRPr lang="en-ID"/>
              </a:p>
            </p:txBody>
          </p:sp>
        </p:grpSp>
      </p:grpSp>
      <p:sp>
        <p:nvSpPr>
          <p:cNvPr id="14" name="Rectangle 13">
            <a:extLst>
              <a:ext uri="{FF2B5EF4-FFF2-40B4-BE49-F238E27FC236}">
                <a16:creationId xmlns:a16="http://schemas.microsoft.com/office/drawing/2014/main" id="{074F0804-8CE5-910C-2153-322630330F54}"/>
              </a:ext>
            </a:extLst>
          </p:cNvPr>
          <p:cNvSpPr/>
          <p:nvPr/>
        </p:nvSpPr>
        <p:spPr>
          <a:xfrm>
            <a:off x="4553553" y="279849"/>
            <a:ext cx="54970" cy="786714"/>
          </a:xfrm>
          <a:prstGeom prst="rect">
            <a:avLst/>
          </a:prstGeom>
          <a:solidFill>
            <a:srgbClr val="EA672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15" name="Isosceles Triangle 14">
            <a:extLst>
              <a:ext uri="{FF2B5EF4-FFF2-40B4-BE49-F238E27FC236}">
                <a16:creationId xmlns:a16="http://schemas.microsoft.com/office/drawing/2014/main" id="{9D912D35-3140-5887-0ACF-CE876BCE6EE6}"/>
              </a:ext>
            </a:extLst>
          </p:cNvPr>
          <p:cNvSpPr/>
          <p:nvPr/>
        </p:nvSpPr>
        <p:spPr>
          <a:xfrm flipV="1">
            <a:off x="371476" y="1066564"/>
            <a:ext cx="272414" cy="198356"/>
          </a:xfrm>
          <a:prstGeom prst="triangle">
            <a:avLst>
              <a:gd name="adj" fmla="val 0"/>
            </a:avLst>
          </a:prstGeom>
          <a:solidFill>
            <a:srgbClr val="0F375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16" name="TextBox 15">
            <a:extLst>
              <a:ext uri="{FF2B5EF4-FFF2-40B4-BE49-F238E27FC236}">
                <a16:creationId xmlns:a16="http://schemas.microsoft.com/office/drawing/2014/main" id="{5D80EF0C-5A76-0BB8-BC24-E927FFBC3D29}"/>
              </a:ext>
            </a:extLst>
          </p:cNvPr>
          <p:cNvSpPr txBox="1"/>
          <p:nvPr/>
        </p:nvSpPr>
        <p:spPr>
          <a:xfrm>
            <a:off x="371476" y="1930740"/>
            <a:ext cx="6118224" cy="2359620"/>
          </a:xfrm>
          <a:prstGeom prst="rect">
            <a:avLst/>
          </a:prstGeom>
          <a:noFill/>
        </p:spPr>
        <p:txBody>
          <a:bodyPr wrap="square" lIns="0" tIns="0" rIns="0" bIns="0" rtlCol="0">
            <a:spAutoFit/>
          </a:bodyPr>
          <a:lstStyle/>
          <a:p>
            <a:pPr>
              <a:lnSpc>
                <a:spcPts val="1200"/>
              </a:lnSpc>
              <a:spcAft>
                <a:spcPts val="400"/>
              </a:spcAft>
            </a:pPr>
            <a:r>
              <a:rPr lang="en-US" sz="1000" dirty="0">
                <a:solidFill>
                  <a:srgbClr val="0F3759"/>
                </a:solidFill>
                <a:latin typeface="+mn-lt"/>
              </a:rPr>
              <a:t>Respiratory Syncytial Virus (RSV) is a common respiratory virus that usually causes mild, cold-like symptoms but can be serious, especially for high-risk groups such as premature infants, elderly individuals, and those with underlying respiratory or cardiac conditions. RSV poses a significant threat to older adults with Chronic Obstructive Pulmonary Disease (COPD), who may require more aggressive treatment or monitoring. While pharmacists are skilled in medication management, they may not be trained to fully evaluate a patient’s risk factors or diagnose complications like bacterial pneumonia, necessitating different treatments. </a:t>
            </a:r>
            <a:endParaRPr lang="en-ID" sz="1000" dirty="0">
              <a:solidFill>
                <a:srgbClr val="0F3759"/>
              </a:solidFill>
              <a:latin typeface="+mn-lt"/>
            </a:endParaRPr>
          </a:p>
          <a:p>
            <a:pPr>
              <a:lnSpc>
                <a:spcPts val="1200"/>
              </a:lnSpc>
              <a:spcAft>
                <a:spcPts val="400"/>
              </a:spcAft>
            </a:pPr>
            <a:r>
              <a:rPr lang="en-US" sz="1000" dirty="0">
                <a:solidFill>
                  <a:srgbClr val="0F3759"/>
                </a:solidFill>
                <a:latin typeface="+mn-lt"/>
              </a:rPr>
              <a:t>Unlike pharmacists, family physicians can perform comprehensive evaluations, including medical history reviews and physical examinations, and determine appropriate treatment settings, including hospital admissions. Rapid antigen tests, although reliable, may miss infections in older kids, teens, and adults due to lower viral loads. Severe RSV can lead to complications such as heart failure, COPD, asthma, and respiratory distress. Treatments such as oxygen therapy, IV fluids, mechanical ventilation, and hospital admission are beyond a pharmacist’s capabilities, highlighting the importance of a physician’s comprehensive clinical assessment and care.</a:t>
            </a:r>
            <a:endParaRPr lang="en-ID" sz="1000" dirty="0">
              <a:solidFill>
                <a:srgbClr val="0F3759"/>
              </a:solidFill>
              <a:latin typeface="+mn-lt"/>
            </a:endParaRPr>
          </a:p>
        </p:txBody>
      </p:sp>
      <p:sp>
        <p:nvSpPr>
          <p:cNvPr id="19" name="TextBox 18">
            <a:extLst>
              <a:ext uri="{FF2B5EF4-FFF2-40B4-BE49-F238E27FC236}">
                <a16:creationId xmlns:a16="http://schemas.microsoft.com/office/drawing/2014/main" id="{A505A811-A0D2-914B-EF49-2C692260C5B2}"/>
              </a:ext>
            </a:extLst>
          </p:cNvPr>
          <p:cNvSpPr txBox="1"/>
          <p:nvPr/>
        </p:nvSpPr>
        <p:spPr>
          <a:xfrm>
            <a:off x="738676" y="1386886"/>
            <a:ext cx="5751024" cy="366779"/>
          </a:xfrm>
          <a:prstGeom prst="rect">
            <a:avLst/>
          </a:prstGeom>
          <a:solidFill>
            <a:srgbClr val="EA6725">
              <a:alpha val="10000"/>
            </a:srgbClr>
          </a:solidFill>
        </p:spPr>
        <p:txBody>
          <a:bodyPr wrap="square" lIns="144000" tIns="0" rIns="0" bIns="0" rtlCol="0" anchor="ctr">
            <a:noAutofit/>
          </a:bodyPr>
          <a:lstStyle/>
          <a:p>
            <a:pPr>
              <a:spcAft>
                <a:spcPts val="600"/>
              </a:spcAft>
            </a:pPr>
            <a:r>
              <a:rPr lang="en-US" sz="1200" b="1" dirty="0">
                <a:solidFill>
                  <a:srgbClr val="0F3759"/>
                </a:solidFill>
                <a:latin typeface="+mn-lt"/>
              </a:rPr>
              <a:t>Respiratory Syncytial Virus (RSV)</a:t>
            </a:r>
            <a:endParaRPr lang="en-ID" sz="1100" dirty="0">
              <a:solidFill>
                <a:srgbClr val="0F3759"/>
              </a:solidFill>
              <a:latin typeface="+mn-lt"/>
            </a:endParaRPr>
          </a:p>
        </p:txBody>
      </p:sp>
      <p:sp>
        <p:nvSpPr>
          <p:cNvPr id="17" name="TextBox 16">
            <a:extLst>
              <a:ext uri="{FF2B5EF4-FFF2-40B4-BE49-F238E27FC236}">
                <a16:creationId xmlns:a16="http://schemas.microsoft.com/office/drawing/2014/main" id="{5EFBD983-21C0-A1B6-AC51-97E307F43484}"/>
              </a:ext>
            </a:extLst>
          </p:cNvPr>
          <p:cNvSpPr txBox="1"/>
          <p:nvPr/>
        </p:nvSpPr>
        <p:spPr>
          <a:xfrm>
            <a:off x="371476" y="4847591"/>
            <a:ext cx="6118224" cy="1744067"/>
          </a:xfrm>
          <a:prstGeom prst="rect">
            <a:avLst/>
          </a:prstGeom>
          <a:noFill/>
        </p:spPr>
        <p:txBody>
          <a:bodyPr wrap="square" lIns="0" tIns="0" rIns="0" bIns="0" rtlCol="0">
            <a:spAutoFit/>
          </a:bodyPr>
          <a:lstStyle/>
          <a:p>
            <a:pPr>
              <a:lnSpc>
                <a:spcPts val="1200"/>
              </a:lnSpc>
              <a:spcAft>
                <a:spcPts val="400"/>
              </a:spcAft>
              <a:buFont typeface="Arial"/>
              <a:buNone/>
            </a:pPr>
            <a:r>
              <a:rPr lang="en-US" sz="1000" dirty="0">
                <a:solidFill>
                  <a:srgbClr val="0F3759"/>
                </a:solidFill>
                <a:latin typeface="+mn-lt"/>
              </a:rPr>
              <a:t>Influenza, commonly known as the flu, is a contagious respiratory illness caused by influenza viruses. It can cause mild to severe illness, and at times can lead to death. Diagnosing influenza can be challenging due to the possibility of false positives and negatives. Physicians use additional diagnostic methods, such as auscultation and pulse oximetry, to accurately diagnose and monitor the side effects of medications like Tamiflu, </a:t>
            </a:r>
            <a:r>
              <a:rPr lang="en-US" sz="1000" dirty="0" err="1">
                <a:solidFill>
                  <a:srgbClr val="0F3759"/>
                </a:solidFill>
                <a:latin typeface="+mn-lt"/>
              </a:rPr>
              <a:t>Xofluza</a:t>
            </a:r>
            <a:r>
              <a:rPr lang="en-US" sz="1000" dirty="0">
                <a:solidFill>
                  <a:srgbClr val="0F3759"/>
                </a:solidFill>
                <a:latin typeface="+mn-lt"/>
              </a:rPr>
              <a:t>, and Relenza. Zanamivir should not be given to individuals with asthma or lung disease. </a:t>
            </a:r>
            <a:endParaRPr lang="en-ID" sz="1000" dirty="0">
              <a:solidFill>
                <a:srgbClr val="0F3759"/>
              </a:solidFill>
              <a:latin typeface="+mn-lt"/>
            </a:endParaRPr>
          </a:p>
          <a:p>
            <a:pPr>
              <a:lnSpc>
                <a:spcPts val="1200"/>
              </a:lnSpc>
              <a:spcAft>
                <a:spcPts val="400"/>
              </a:spcAft>
            </a:pPr>
            <a:r>
              <a:rPr lang="en-US" sz="1000" dirty="0">
                <a:solidFill>
                  <a:srgbClr val="0F3759"/>
                </a:solidFill>
                <a:latin typeface="+mn-lt"/>
              </a:rPr>
              <a:t>Misdiagnosing influenza can lead to inappropriate management, delayed treatment, and severe complications. Patients receiving test-to-treat prescriptions from pharmacists may miss necessary guidance on when to seek further care, risking complications like secondary infections or dehydration. Pharmacists may also be unaware of high-risk family members needing evaluation and treatment.</a:t>
            </a:r>
            <a:endParaRPr lang="en-ID" sz="1000" dirty="0">
              <a:solidFill>
                <a:srgbClr val="0F3759"/>
              </a:solidFill>
              <a:latin typeface="+mn-lt"/>
            </a:endParaRPr>
          </a:p>
        </p:txBody>
      </p:sp>
      <p:sp>
        <p:nvSpPr>
          <p:cNvPr id="20" name="TextBox 19">
            <a:extLst>
              <a:ext uri="{FF2B5EF4-FFF2-40B4-BE49-F238E27FC236}">
                <a16:creationId xmlns:a16="http://schemas.microsoft.com/office/drawing/2014/main" id="{6315FFCB-E132-34DF-0C1B-03330CAAFD76}"/>
              </a:ext>
            </a:extLst>
          </p:cNvPr>
          <p:cNvSpPr txBox="1"/>
          <p:nvPr/>
        </p:nvSpPr>
        <p:spPr>
          <a:xfrm>
            <a:off x="738676" y="4303948"/>
            <a:ext cx="5751024" cy="366779"/>
          </a:xfrm>
          <a:prstGeom prst="rect">
            <a:avLst/>
          </a:prstGeom>
          <a:solidFill>
            <a:srgbClr val="EA6725">
              <a:alpha val="10000"/>
            </a:srgbClr>
          </a:solidFill>
        </p:spPr>
        <p:txBody>
          <a:bodyPr wrap="square" lIns="144000" tIns="0" rIns="0" bIns="0" rtlCol="0" anchor="ctr">
            <a:noAutofit/>
          </a:bodyPr>
          <a:lstStyle/>
          <a:p>
            <a:pPr>
              <a:spcAft>
                <a:spcPts val="600"/>
              </a:spcAft>
              <a:buFont typeface="Arial"/>
              <a:buNone/>
            </a:pPr>
            <a:r>
              <a:rPr lang="en-US" sz="1200" b="1" dirty="0">
                <a:solidFill>
                  <a:srgbClr val="0F3759"/>
                </a:solidFill>
                <a:latin typeface="+mn-lt"/>
              </a:rPr>
              <a:t>Influenza</a:t>
            </a:r>
            <a:endParaRPr lang="en-ID" sz="1100" dirty="0">
              <a:solidFill>
                <a:srgbClr val="0F3759"/>
              </a:solidFill>
              <a:latin typeface="+mn-lt"/>
            </a:endParaRPr>
          </a:p>
        </p:txBody>
      </p:sp>
      <p:sp>
        <p:nvSpPr>
          <p:cNvPr id="18" name="TextBox 17">
            <a:extLst>
              <a:ext uri="{FF2B5EF4-FFF2-40B4-BE49-F238E27FC236}">
                <a16:creationId xmlns:a16="http://schemas.microsoft.com/office/drawing/2014/main" id="{9B2C0244-BC2D-D499-6881-8D53A2D9C943}"/>
              </a:ext>
            </a:extLst>
          </p:cNvPr>
          <p:cNvSpPr txBox="1"/>
          <p:nvPr/>
        </p:nvSpPr>
        <p:spPr>
          <a:xfrm>
            <a:off x="371476" y="7312589"/>
            <a:ext cx="6118224" cy="1384995"/>
          </a:xfrm>
          <a:prstGeom prst="rect">
            <a:avLst/>
          </a:prstGeom>
          <a:noFill/>
        </p:spPr>
        <p:txBody>
          <a:bodyPr wrap="square" lIns="0" tIns="0" rIns="0" bIns="0" rtlCol="0">
            <a:spAutoFit/>
          </a:bodyPr>
          <a:lstStyle>
            <a:defPPr marR="0" lvl="0" algn="l" rtl="0">
              <a:lnSpc>
                <a:spcPct val="100000"/>
              </a:lnSpc>
              <a:spcBef>
                <a:spcPts val="0"/>
              </a:spcBef>
              <a:spcAft>
                <a:spcPts val="0"/>
              </a:spcAft>
            </a:defPPr>
            <a:lvl1pPr>
              <a:lnSpc>
                <a:spcPts val="1200"/>
              </a:lnSpc>
              <a:spcAft>
                <a:spcPts val="400"/>
              </a:spcAft>
              <a:buNone/>
              <a:defRPr sz="1000">
                <a:solidFill>
                  <a:srgbClr val="0F3759"/>
                </a:solidFill>
                <a:latin typeface="+mn-lt"/>
              </a:defRPr>
            </a:lvl1pPr>
          </a:lstStyle>
          <a:p>
            <a:r>
              <a:rPr lang="en-US" dirty="0"/>
              <a:t>COVID-19 is a highly contagious respiratory illness caused by SARS-CoV-2, with symptoms ranging from mild to severe, including fever, cough, and shortness of breath. Physicians can effectively diagnose and treat COVID-19, monitoring for complications and underlying conditions like liver or kidney disease, COPD, asthma, and more. For instance, a pharmacist might prescribe antiviral treatments for a COVID-19-positive patient but miss signs of bacterial pneumonia, requiring antibiotics. Pharmacists might overlook underlying health conditions or subtle symptoms in children, delaying necessary treatment. Physicians provide comprehensive care, including hospital admissions and detailed evaluations, ensuring timely and appropriate management of the disease.</a:t>
            </a:r>
            <a:endParaRPr lang="en-ID" dirty="0"/>
          </a:p>
        </p:txBody>
      </p:sp>
      <p:sp>
        <p:nvSpPr>
          <p:cNvPr id="21" name="TextBox 20">
            <a:extLst>
              <a:ext uri="{FF2B5EF4-FFF2-40B4-BE49-F238E27FC236}">
                <a16:creationId xmlns:a16="http://schemas.microsoft.com/office/drawing/2014/main" id="{B1FC28AB-70EE-52B0-869E-8B0F7DADC29A}"/>
              </a:ext>
            </a:extLst>
          </p:cNvPr>
          <p:cNvSpPr txBox="1"/>
          <p:nvPr/>
        </p:nvSpPr>
        <p:spPr>
          <a:xfrm>
            <a:off x="738676" y="6768944"/>
            <a:ext cx="5751024" cy="366779"/>
          </a:xfrm>
          <a:prstGeom prst="rect">
            <a:avLst/>
          </a:prstGeom>
          <a:solidFill>
            <a:srgbClr val="EA6725">
              <a:alpha val="10000"/>
            </a:srgbClr>
          </a:solidFill>
        </p:spPr>
        <p:txBody>
          <a:bodyPr wrap="square" lIns="144000" tIns="0" rIns="0" bIns="0" rtlCol="0" anchor="ctr">
            <a:noAutofit/>
          </a:bodyPr>
          <a:lstStyle/>
          <a:p>
            <a:pPr>
              <a:spcAft>
                <a:spcPts val="600"/>
              </a:spcAft>
              <a:buFont typeface="Arial"/>
              <a:buNone/>
            </a:pPr>
            <a:r>
              <a:rPr lang="en-US" sz="1200" b="1" dirty="0">
                <a:solidFill>
                  <a:srgbClr val="0F3759"/>
                </a:solidFill>
                <a:latin typeface="+mn-lt"/>
              </a:rPr>
              <a:t>COVID-19</a:t>
            </a:r>
            <a:endParaRPr lang="en-ID" sz="1100" dirty="0">
              <a:solidFill>
                <a:srgbClr val="0F3759"/>
              </a:solidFill>
              <a:latin typeface="+mn-lt"/>
            </a:endParaRPr>
          </a:p>
        </p:txBody>
      </p:sp>
      <p:sp>
        <p:nvSpPr>
          <p:cNvPr id="33" name="Rectangle 32">
            <a:extLst>
              <a:ext uri="{FF2B5EF4-FFF2-40B4-BE49-F238E27FC236}">
                <a16:creationId xmlns:a16="http://schemas.microsoft.com/office/drawing/2014/main" id="{96735394-BBEF-63C3-4511-1D5AD6207796}"/>
              </a:ext>
            </a:extLst>
          </p:cNvPr>
          <p:cNvSpPr/>
          <p:nvPr/>
        </p:nvSpPr>
        <p:spPr>
          <a:xfrm>
            <a:off x="371476" y="1386886"/>
            <a:ext cx="367200" cy="367200"/>
          </a:xfrm>
          <a:prstGeom prst="rect">
            <a:avLst/>
          </a:prstGeom>
          <a:solidFill>
            <a:srgbClr val="EA672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34" name="Rectangle 33">
            <a:extLst>
              <a:ext uri="{FF2B5EF4-FFF2-40B4-BE49-F238E27FC236}">
                <a16:creationId xmlns:a16="http://schemas.microsoft.com/office/drawing/2014/main" id="{36450FC7-7A28-B8A6-484B-3A85167F2C9C}"/>
              </a:ext>
            </a:extLst>
          </p:cNvPr>
          <p:cNvSpPr/>
          <p:nvPr/>
        </p:nvSpPr>
        <p:spPr>
          <a:xfrm>
            <a:off x="371476" y="4303737"/>
            <a:ext cx="367200" cy="367200"/>
          </a:xfrm>
          <a:prstGeom prst="rect">
            <a:avLst/>
          </a:prstGeom>
          <a:solidFill>
            <a:srgbClr val="EA672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35" name="Rectangle 34">
            <a:extLst>
              <a:ext uri="{FF2B5EF4-FFF2-40B4-BE49-F238E27FC236}">
                <a16:creationId xmlns:a16="http://schemas.microsoft.com/office/drawing/2014/main" id="{842687F5-4F54-3BB7-880F-0868EF8107D7}"/>
              </a:ext>
            </a:extLst>
          </p:cNvPr>
          <p:cNvSpPr/>
          <p:nvPr/>
        </p:nvSpPr>
        <p:spPr>
          <a:xfrm>
            <a:off x="371476" y="6768733"/>
            <a:ext cx="367200" cy="367200"/>
          </a:xfrm>
          <a:prstGeom prst="rect">
            <a:avLst/>
          </a:prstGeom>
          <a:solidFill>
            <a:srgbClr val="EA672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36" name="Rectangle 35">
            <a:extLst>
              <a:ext uri="{FF2B5EF4-FFF2-40B4-BE49-F238E27FC236}">
                <a16:creationId xmlns:a16="http://schemas.microsoft.com/office/drawing/2014/main" id="{F00F273E-1D31-F6B8-386D-9383812F1A04}"/>
              </a:ext>
            </a:extLst>
          </p:cNvPr>
          <p:cNvSpPr/>
          <p:nvPr/>
        </p:nvSpPr>
        <p:spPr>
          <a:xfrm>
            <a:off x="6453700" y="1386886"/>
            <a:ext cx="36000" cy="367200"/>
          </a:xfrm>
          <a:prstGeom prst="rect">
            <a:avLst/>
          </a:prstGeom>
          <a:solidFill>
            <a:srgbClr val="EA6725"/>
          </a:solidFill>
          <a:ln>
            <a:noFill/>
          </a:ln>
        </p:spPr>
        <p:style>
          <a:lnRef idx="2">
            <a:schemeClr val="accent1">
              <a:shade val="15000"/>
            </a:schemeClr>
          </a:lnRef>
          <a:fillRef idx="1">
            <a:schemeClr val="accent1"/>
          </a:fillRef>
          <a:effectRef idx="0">
            <a:schemeClr val="accent1"/>
          </a:effectRef>
          <a:fontRef idx="minor">
            <a:schemeClr val="lt1"/>
          </a:fontRef>
        </p:style>
        <p:txBody>
          <a:bodyPr lIns="36000" rIns="36000" rtlCol="0" anchor="ctr"/>
          <a:lstStyle/>
          <a:p>
            <a:pPr algn="ctr"/>
            <a:endParaRPr lang="en-ID"/>
          </a:p>
        </p:txBody>
      </p:sp>
      <p:sp>
        <p:nvSpPr>
          <p:cNvPr id="37" name="Rectangle 36">
            <a:extLst>
              <a:ext uri="{FF2B5EF4-FFF2-40B4-BE49-F238E27FC236}">
                <a16:creationId xmlns:a16="http://schemas.microsoft.com/office/drawing/2014/main" id="{184CE935-CD9E-2981-FE7A-338298308047}"/>
              </a:ext>
            </a:extLst>
          </p:cNvPr>
          <p:cNvSpPr/>
          <p:nvPr/>
        </p:nvSpPr>
        <p:spPr>
          <a:xfrm>
            <a:off x="6453700" y="4303737"/>
            <a:ext cx="36000" cy="367200"/>
          </a:xfrm>
          <a:prstGeom prst="rect">
            <a:avLst/>
          </a:prstGeom>
          <a:solidFill>
            <a:srgbClr val="EA6725"/>
          </a:solidFill>
          <a:ln>
            <a:noFill/>
          </a:ln>
        </p:spPr>
        <p:style>
          <a:lnRef idx="2">
            <a:schemeClr val="accent1">
              <a:shade val="15000"/>
            </a:schemeClr>
          </a:lnRef>
          <a:fillRef idx="1">
            <a:schemeClr val="accent1"/>
          </a:fillRef>
          <a:effectRef idx="0">
            <a:schemeClr val="accent1"/>
          </a:effectRef>
          <a:fontRef idx="minor">
            <a:schemeClr val="lt1"/>
          </a:fontRef>
        </p:style>
        <p:txBody>
          <a:bodyPr lIns="36000" rIns="36000" rtlCol="0" anchor="ctr"/>
          <a:lstStyle/>
          <a:p>
            <a:pPr algn="ctr"/>
            <a:endParaRPr lang="en-ID"/>
          </a:p>
        </p:txBody>
      </p:sp>
      <p:sp>
        <p:nvSpPr>
          <p:cNvPr id="38" name="Rectangle 37">
            <a:extLst>
              <a:ext uri="{FF2B5EF4-FFF2-40B4-BE49-F238E27FC236}">
                <a16:creationId xmlns:a16="http://schemas.microsoft.com/office/drawing/2014/main" id="{3A1E7D31-64FD-7951-F8E1-85F53D597CB6}"/>
              </a:ext>
            </a:extLst>
          </p:cNvPr>
          <p:cNvSpPr/>
          <p:nvPr/>
        </p:nvSpPr>
        <p:spPr>
          <a:xfrm>
            <a:off x="6453700" y="6768733"/>
            <a:ext cx="36000" cy="367200"/>
          </a:xfrm>
          <a:prstGeom prst="rect">
            <a:avLst/>
          </a:prstGeom>
          <a:solidFill>
            <a:srgbClr val="EA6725"/>
          </a:solidFill>
          <a:ln>
            <a:noFill/>
          </a:ln>
        </p:spPr>
        <p:style>
          <a:lnRef idx="2">
            <a:schemeClr val="accent1">
              <a:shade val="15000"/>
            </a:schemeClr>
          </a:lnRef>
          <a:fillRef idx="1">
            <a:schemeClr val="accent1"/>
          </a:fillRef>
          <a:effectRef idx="0">
            <a:schemeClr val="accent1"/>
          </a:effectRef>
          <a:fontRef idx="minor">
            <a:schemeClr val="lt1"/>
          </a:fontRef>
        </p:style>
        <p:txBody>
          <a:bodyPr lIns="36000" rIns="36000" rtlCol="0" anchor="ctr"/>
          <a:lstStyle/>
          <a:p>
            <a:pPr algn="ctr"/>
            <a:endParaRPr lang="en-ID"/>
          </a:p>
        </p:txBody>
      </p:sp>
      <p:pic>
        <p:nvPicPr>
          <p:cNvPr id="41" name="Graphic 40">
            <a:extLst>
              <a:ext uri="{FF2B5EF4-FFF2-40B4-BE49-F238E27FC236}">
                <a16:creationId xmlns:a16="http://schemas.microsoft.com/office/drawing/2014/main" id="{121B487D-5437-2F66-0168-35834899FBFA}"/>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40776" y="1456186"/>
            <a:ext cx="228600" cy="228600"/>
          </a:xfrm>
          <a:prstGeom prst="rect">
            <a:avLst/>
          </a:prstGeom>
        </p:spPr>
      </p:pic>
      <p:pic>
        <p:nvPicPr>
          <p:cNvPr id="43" name="Graphic 42">
            <a:extLst>
              <a:ext uri="{FF2B5EF4-FFF2-40B4-BE49-F238E27FC236}">
                <a16:creationId xmlns:a16="http://schemas.microsoft.com/office/drawing/2014/main" id="{009462DA-B0AA-5DF0-D9F9-30D8E5472DB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440776" y="4373037"/>
            <a:ext cx="228600" cy="228600"/>
          </a:xfrm>
          <a:prstGeom prst="rect">
            <a:avLst/>
          </a:prstGeom>
        </p:spPr>
      </p:pic>
      <p:pic>
        <p:nvPicPr>
          <p:cNvPr id="45" name="Graphic 44">
            <a:extLst>
              <a:ext uri="{FF2B5EF4-FFF2-40B4-BE49-F238E27FC236}">
                <a16:creationId xmlns:a16="http://schemas.microsoft.com/office/drawing/2014/main" id="{27D8D289-B325-1B5F-955E-C38DE009ADFF}"/>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440776" y="6838033"/>
            <a:ext cx="228600" cy="228600"/>
          </a:xfrm>
          <a:prstGeom prst="rect">
            <a:avLst/>
          </a:prstGeom>
        </p:spPr>
      </p:pic>
    </p:spTree>
    <p:extLst>
      <p:ext uri="{BB962C8B-B14F-4D97-AF65-F5344CB8AC3E}">
        <p14:creationId xmlns:p14="http://schemas.microsoft.com/office/powerpoint/2010/main" val="38698419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534013-5546-B412-03BA-ED604834B30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D29DDB0-8595-840E-8A7E-43FA9F9ED42B}"/>
              </a:ext>
            </a:extLst>
          </p:cNvPr>
          <p:cNvSpPr/>
          <p:nvPr/>
        </p:nvSpPr>
        <p:spPr>
          <a:xfrm>
            <a:off x="0" y="279850"/>
            <a:ext cx="4608523" cy="786713"/>
          </a:xfrm>
          <a:prstGeom prst="rect">
            <a:avLst/>
          </a:prstGeom>
          <a:solidFill>
            <a:srgbClr val="0F375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5" name="TextBox 4">
            <a:extLst>
              <a:ext uri="{FF2B5EF4-FFF2-40B4-BE49-F238E27FC236}">
                <a16:creationId xmlns:a16="http://schemas.microsoft.com/office/drawing/2014/main" id="{751102A0-456E-0A0A-3E74-80364A382529}"/>
              </a:ext>
            </a:extLst>
          </p:cNvPr>
          <p:cNvSpPr txBox="1"/>
          <p:nvPr/>
        </p:nvSpPr>
        <p:spPr>
          <a:xfrm>
            <a:off x="371476" y="396207"/>
            <a:ext cx="3598136" cy="553998"/>
          </a:xfrm>
          <a:prstGeom prst="rect">
            <a:avLst/>
          </a:prstGeom>
          <a:noFill/>
        </p:spPr>
        <p:txBody>
          <a:bodyPr wrap="square" lIns="0" tIns="0" rIns="0" bIns="0" rtlCol="0">
            <a:spAutoFit/>
          </a:bodyPr>
          <a:lstStyle/>
          <a:p>
            <a:r>
              <a:rPr lang="en-US" sz="1800" b="1" dirty="0">
                <a:solidFill>
                  <a:schemeClr val="bg1"/>
                </a:solidFill>
                <a:latin typeface="+mn-lt"/>
              </a:rPr>
              <a:t>Example Cases When Test-and-Treat Fails the Patient</a:t>
            </a:r>
            <a:endParaRPr lang="en-ID" sz="1800" b="1" dirty="0">
              <a:solidFill>
                <a:schemeClr val="bg1"/>
              </a:solidFill>
              <a:latin typeface="+mn-lt"/>
            </a:endParaRPr>
          </a:p>
        </p:txBody>
      </p:sp>
      <p:grpSp>
        <p:nvGrpSpPr>
          <p:cNvPr id="6" name="Group 5">
            <a:extLst>
              <a:ext uri="{FF2B5EF4-FFF2-40B4-BE49-F238E27FC236}">
                <a16:creationId xmlns:a16="http://schemas.microsoft.com/office/drawing/2014/main" id="{7CDE6E2B-2118-83B7-2DFA-48C3FD02AF42}"/>
              </a:ext>
            </a:extLst>
          </p:cNvPr>
          <p:cNvGrpSpPr/>
          <p:nvPr/>
        </p:nvGrpSpPr>
        <p:grpSpPr>
          <a:xfrm>
            <a:off x="5006786" y="384314"/>
            <a:ext cx="1482914" cy="579616"/>
            <a:chOff x="2471886" y="1197290"/>
            <a:chExt cx="2516617" cy="983652"/>
          </a:xfrm>
        </p:grpSpPr>
        <p:sp>
          <p:nvSpPr>
            <p:cNvPr id="7" name="Freeform: Shape 6">
              <a:extLst>
                <a:ext uri="{FF2B5EF4-FFF2-40B4-BE49-F238E27FC236}">
                  <a16:creationId xmlns:a16="http://schemas.microsoft.com/office/drawing/2014/main" id="{E5094231-173D-C38A-098D-35A1CEE17861}"/>
                </a:ext>
              </a:extLst>
            </p:cNvPr>
            <p:cNvSpPr/>
            <p:nvPr/>
          </p:nvSpPr>
          <p:spPr>
            <a:xfrm>
              <a:off x="2890258" y="1461693"/>
              <a:ext cx="691010" cy="604781"/>
            </a:xfrm>
            <a:custGeom>
              <a:avLst/>
              <a:gdLst>
                <a:gd name="connsiteX0" fmla="*/ 220812 w 691010"/>
                <a:gd name="connsiteY0" fmla="*/ 374108 h 604781"/>
                <a:gd name="connsiteX1" fmla="*/ 328949 w 691010"/>
                <a:gd name="connsiteY1" fmla="*/ 119006 h 604781"/>
                <a:gd name="connsiteX2" fmla="*/ 423919 w 691010"/>
                <a:gd name="connsiteY2" fmla="*/ 374108 h 604781"/>
                <a:gd name="connsiteX3" fmla="*/ 220812 w 691010"/>
                <a:gd name="connsiteY3" fmla="*/ 374108 h 604781"/>
                <a:gd name="connsiteX4" fmla="*/ 388844 w 691010"/>
                <a:gd name="connsiteY4" fmla="*/ 0 h 604781"/>
                <a:gd name="connsiteX5" fmla="*/ 315502 w 691010"/>
                <a:gd name="connsiteY5" fmla="*/ 0 h 604781"/>
                <a:gd name="connsiteX6" fmla="*/ 74967 w 691010"/>
                <a:gd name="connsiteY6" fmla="*/ 544326 h 604781"/>
                <a:gd name="connsiteX7" fmla="*/ 0 w 691010"/>
                <a:gd name="connsiteY7" fmla="*/ 544326 h 604781"/>
                <a:gd name="connsiteX8" fmla="*/ 0 w 691010"/>
                <a:gd name="connsiteY8" fmla="*/ 604781 h 604781"/>
                <a:gd name="connsiteX9" fmla="*/ 239246 w 691010"/>
                <a:gd name="connsiteY9" fmla="*/ 604781 h 604781"/>
                <a:gd name="connsiteX10" fmla="*/ 239246 w 691010"/>
                <a:gd name="connsiteY10" fmla="*/ 544326 h 604781"/>
                <a:gd name="connsiteX11" fmla="*/ 148646 w 691010"/>
                <a:gd name="connsiteY11" fmla="*/ 544326 h 604781"/>
                <a:gd name="connsiteX12" fmla="*/ 196775 w 691010"/>
                <a:gd name="connsiteY12" fmla="*/ 430810 h 604781"/>
                <a:gd name="connsiteX13" fmla="*/ 445098 w 691010"/>
                <a:gd name="connsiteY13" fmla="*/ 430810 h 604781"/>
                <a:gd name="connsiteX14" fmla="*/ 487344 w 691010"/>
                <a:gd name="connsiteY14" fmla="*/ 544326 h 604781"/>
                <a:gd name="connsiteX15" fmla="*/ 401395 w 691010"/>
                <a:gd name="connsiteY15" fmla="*/ 544326 h 604781"/>
                <a:gd name="connsiteX16" fmla="*/ 401395 w 691010"/>
                <a:gd name="connsiteY16" fmla="*/ 604781 h 604781"/>
                <a:gd name="connsiteX17" fmla="*/ 691011 w 691010"/>
                <a:gd name="connsiteY17" fmla="*/ 604781 h 604781"/>
                <a:gd name="connsiteX18" fmla="*/ 691011 w 691010"/>
                <a:gd name="connsiteY18" fmla="*/ 544326 h 604781"/>
                <a:gd name="connsiteX19" fmla="*/ 604501 w 691010"/>
                <a:gd name="connsiteY19" fmla="*/ 544326 h 604781"/>
                <a:gd name="connsiteX20" fmla="*/ 388844 w 691010"/>
                <a:gd name="connsiteY20" fmla="*/ 0 h 6047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691010" h="604781">
                  <a:moveTo>
                    <a:pt x="220812" y="374108"/>
                  </a:moveTo>
                  <a:lnTo>
                    <a:pt x="328949" y="119006"/>
                  </a:lnTo>
                  <a:lnTo>
                    <a:pt x="423919" y="374108"/>
                  </a:lnTo>
                  <a:lnTo>
                    <a:pt x="220812" y="374108"/>
                  </a:lnTo>
                  <a:close/>
                  <a:moveTo>
                    <a:pt x="388844" y="0"/>
                  </a:moveTo>
                  <a:lnTo>
                    <a:pt x="315502" y="0"/>
                  </a:lnTo>
                  <a:lnTo>
                    <a:pt x="74967" y="544326"/>
                  </a:lnTo>
                  <a:lnTo>
                    <a:pt x="0" y="544326"/>
                  </a:lnTo>
                  <a:lnTo>
                    <a:pt x="0" y="604781"/>
                  </a:lnTo>
                  <a:lnTo>
                    <a:pt x="239246" y="604781"/>
                  </a:lnTo>
                  <a:lnTo>
                    <a:pt x="239246" y="544326"/>
                  </a:lnTo>
                  <a:lnTo>
                    <a:pt x="148646" y="544326"/>
                  </a:lnTo>
                  <a:lnTo>
                    <a:pt x="196775" y="430810"/>
                  </a:lnTo>
                  <a:lnTo>
                    <a:pt x="445098" y="430810"/>
                  </a:lnTo>
                  <a:lnTo>
                    <a:pt x="487344" y="544326"/>
                  </a:lnTo>
                  <a:lnTo>
                    <a:pt x="401395" y="544326"/>
                  </a:lnTo>
                  <a:lnTo>
                    <a:pt x="401395" y="604781"/>
                  </a:lnTo>
                  <a:lnTo>
                    <a:pt x="691011" y="604781"/>
                  </a:lnTo>
                  <a:lnTo>
                    <a:pt x="691011" y="544326"/>
                  </a:lnTo>
                  <a:lnTo>
                    <a:pt x="604501" y="544326"/>
                  </a:lnTo>
                  <a:lnTo>
                    <a:pt x="388844" y="0"/>
                  </a:lnTo>
                  <a:close/>
                </a:path>
              </a:pathLst>
            </a:custGeom>
            <a:solidFill>
              <a:srgbClr val="0F3759"/>
            </a:solidFill>
            <a:ln w="5603" cap="flat">
              <a:noFill/>
              <a:prstDash val="solid"/>
              <a:miter/>
            </a:ln>
          </p:spPr>
          <p:txBody>
            <a:bodyPr rtlCol="0" anchor="ctr"/>
            <a:lstStyle/>
            <a:p>
              <a:endParaRPr lang="en-ID"/>
            </a:p>
          </p:txBody>
        </p:sp>
        <p:grpSp>
          <p:nvGrpSpPr>
            <p:cNvPr id="8" name="Graphic 4">
              <a:extLst>
                <a:ext uri="{FF2B5EF4-FFF2-40B4-BE49-F238E27FC236}">
                  <a16:creationId xmlns:a16="http://schemas.microsoft.com/office/drawing/2014/main" id="{C37913D9-9402-D838-C4C2-45CEC2219FD0}"/>
                </a:ext>
              </a:extLst>
            </p:cNvPr>
            <p:cNvGrpSpPr/>
            <p:nvPr/>
          </p:nvGrpSpPr>
          <p:grpSpPr>
            <a:xfrm>
              <a:off x="2471886" y="1197290"/>
              <a:ext cx="2516617" cy="983652"/>
              <a:chOff x="1839389" y="3365910"/>
              <a:chExt cx="2516617" cy="983652"/>
            </a:xfrm>
          </p:grpSpPr>
          <p:sp>
            <p:nvSpPr>
              <p:cNvPr id="9" name="Freeform: Shape 8">
                <a:extLst>
                  <a:ext uri="{FF2B5EF4-FFF2-40B4-BE49-F238E27FC236}">
                    <a16:creationId xmlns:a16="http://schemas.microsoft.com/office/drawing/2014/main" id="{C7BBB259-EB50-DA38-FAA2-088035C92106}"/>
                  </a:ext>
                </a:extLst>
              </p:cNvPr>
              <p:cNvSpPr/>
              <p:nvPr/>
            </p:nvSpPr>
            <p:spPr>
              <a:xfrm>
                <a:off x="3843449" y="3637765"/>
                <a:ext cx="512557" cy="597385"/>
              </a:xfrm>
              <a:custGeom>
                <a:avLst/>
                <a:gdLst>
                  <a:gd name="connsiteX0" fmla="*/ 268157 w 512557"/>
                  <a:gd name="connsiteY0" fmla="*/ 283005 h 597385"/>
                  <a:gd name="connsiteX1" fmla="*/ 190388 w 512557"/>
                  <a:gd name="connsiteY1" fmla="*/ 283005 h 597385"/>
                  <a:gd name="connsiteX2" fmla="*/ 190388 w 512557"/>
                  <a:gd name="connsiteY2" fmla="*/ 61969 h 597385"/>
                  <a:gd name="connsiteX3" fmla="*/ 268157 w 512557"/>
                  <a:gd name="connsiteY3" fmla="*/ 61969 h 597385"/>
                  <a:gd name="connsiteX4" fmla="*/ 394055 w 512557"/>
                  <a:gd name="connsiteY4" fmla="*/ 168761 h 597385"/>
                  <a:gd name="connsiteX5" fmla="*/ 268157 w 512557"/>
                  <a:gd name="connsiteY5" fmla="*/ 283005 h 597385"/>
                  <a:gd name="connsiteX6" fmla="*/ 280035 w 512557"/>
                  <a:gd name="connsiteY6" fmla="*/ 0 h 597385"/>
                  <a:gd name="connsiteX7" fmla="*/ 31153 w 512557"/>
                  <a:gd name="connsiteY7" fmla="*/ 0 h 597385"/>
                  <a:gd name="connsiteX8" fmla="*/ 31153 w 512557"/>
                  <a:gd name="connsiteY8" fmla="*/ 61969 h 597385"/>
                  <a:gd name="connsiteX9" fmla="*/ 86678 w 512557"/>
                  <a:gd name="connsiteY9" fmla="*/ 61969 h 597385"/>
                  <a:gd name="connsiteX10" fmla="*/ 86678 w 512557"/>
                  <a:gd name="connsiteY10" fmla="*/ 536874 h 597385"/>
                  <a:gd name="connsiteX11" fmla="*/ 0 w 512557"/>
                  <a:gd name="connsiteY11" fmla="*/ 536874 h 597385"/>
                  <a:gd name="connsiteX12" fmla="*/ 0 w 512557"/>
                  <a:gd name="connsiteY12" fmla="*/ 597386 h 597385"/>
                  <a:gd name="connsiteX13" fmla="*/ 279979 w 512557"/>
                  <a:gd name="connsiteY13" fmla="*/ 597386 h 597385"/>
                  <a:gd name="connsiteX14" fmla="*/ 279979 w 512557"/>
                  <a:gd name="connsiteY14" fmla="*/ 536874 h 597385"/>
                  <a:gd name="connsiteX15" fmla="*/ 190332 w 512557"/>
                  <a:gd name="connsiteY15" fmla="*/ 536874 h 597385"/>
                  <a:gd name="connsiteX16" fmla="*/ 190332 w 512557"/>
                  <a:gd name="connsiteY16" fmla="*/ 343460 h 597385"/>
                  <a:gd name="connsiteX17" fmla="*/ 280708 w 512557"/>
                  <a:gd name="connsiteY17" fmla="*/ 343460 h 597385"/>
                  <a:gd name="connsiteX18" fmla="*/ 512557 w 512557"/>
                  <a:gd name="connsiteY18" fmla="*/ 168761 h 597385"/>
                  <a:gd name="connsiteX19" fmla="*/ 280035 w 512557"/>
                  <a:gd name="connsiteY19" fmla="*/ 0 h 5973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512557" h="597385">
                    <a:moveTo>
                      <a:pt x="268157" y="283005"/>
                    </a:moveTo>
                    <a:lnTo>
                      <a:pt x="190388" y="283005"/>
                    </a:lnTo>
                    <a:lnTo>
                      <a:pt x="190388" y="61969"/>
                    </a:lnTo>
                    <a:lnTo>
                      <a:pt x="268157" y="61969"/>
                    </a:lnTo>
                    <a:cubicBezTo>
                      <a:pt x="354050" y="61969"/>
                      <a:pt x="394055" y="109033"/>
                      <a:pt x="394055" y="168761"/>
                    </a:cubicBezTo>
                    <a:cubicBezTo>
                      <a:pt x="394055" y="242719"/>
                      <a:pt x="354050" y="283005"/>
                      <a:pt x="268157" y="283005"/>
                    </a:cubicBezTo>
                    <a:moveTo>
                      <a:pt x="280035" y="0"/>
                    </a:moveTo>
                    <a:lnTo>
                      <a:pt x="31153" y="0"/>
                    </a:lnTo>
                    <a:lnTo>
                      <a:pt x="31153" y="61969"/>
                    </a:lnTo>
                    <a:lnTo>
                      <a:pt x="86678" y="61969"/>
                    </a:lnTo>
                    <a:lnTo>
                      <a:pt x="86678" y="536874"/>
                    </a:lnTo>
                    <a:lnTo>
                      <a:pt x="0" y="536874"/>
                    </a:lnTo>
                    <a:lnTo>
                      <a:pt x="0" y="597386"/>
                    </a:lnTo>
                    <a:lnTo>
                      <a:pt x="279979" y="597386"/>
                    </a:lnTo>
                    <a:lnTo>
                      <a:pt x="279979" y="536874"/>
                    </a:lnTo>
                    <a:lnTo>
                      <a:pt x="190332" y="536874"/>
                    </a:lnTo>
                    <a:lnTo>
                      <a:pt x="190332" y="343460"/>
                    </a:lnTo>
                    <a:lnTo>
                      <a:pt x="280708" y="343460"/>
                    </a:lnTo>
                    <a:cubicBezTo>
                      <a:pt x="447339" y="343460"/>
                      <a:pt x="512557" y="275497"/>
                      <a:pt x="512557" y="168761"/>
                    </a:cubicBezTo>
                    <a:cubicBezTo>
                      <a:pt x="512557" y="64266"/>
                      <a:pt x="439999" y="0"/>
                      <a:pt x="280035" y="0"/>
                    </a:cubicBezTo>
                  </a:path>
                </a:pathLst>
              </a:custGeom>
              <a:solidFill>
                <a:srgbClr val="0F3759"/>
              </a:solidFill>
              <a:ln w="5603" cap="flat">
                <a:noFill/>
                <a:prstDash val="solid"/>
                <a:miter/>
              </a:ln>
            </p:spPr>
            <p:txBody>
              <a:bodyPr rtlCol="0" anchor="ctr"/>
              <a:lstStyle/>
              <a:p>
                <a:endParaRPr lang="en-ID"/>
              </a:p>
            </p:txBody>
          </p:sp>
          <p:sp>
            <p:nvSpPr>
              <p:cNvPr id="10" name="Freeform: Shape 9">
                <a:extLst>
                  <a:ext uri="{FF2B5EF4-FFF2-40B4-BE49-F238E27FC236}">
                    <a16:creationId xmlns:a16="http://schemas.microsoft.com/office/drawing/2014/main" id="{6077CA42-7C12-DE8C-7BEB-33AEBE3F8627}"/>
                  </a:ext>
                </a:extLst>
              </p:cNvPr>
              <p:cNvSpPr/>
              <p:nvPr/>
            </p:nvSpPr>
            <p:spPr>
              <a:xfrm>
                <a:off x="2852457" y="3630369"/>
                <a:ext cx="985052" cy="604837"/>
              </a:xfrm>
              <a:custGeom>
                <a:avLst/>
                <a:gdLst>
                  <a:gd name="connsiteX0" fmla="*/ 94017 w 985052"/>
                  <a:gd name="connsiteY0" fmla="*/ 374052 h 604837"/>
                  <a:gd name="connsiteX1" fmla="*/ 202322 w 985052"/>
                  <a:gd name="connsiteY1" fmla="*/ 118950 h 604837"/>
                  <a:gd name="connsiteX2" fmla="*/ 297292 w 985052"/>
                  <a:gd name="connsiteY2" fmla="*/ 374052 h 604837"/>
                  <a:gd name="connsiteX3" fmla="*/ 94017 w 985052"/>
                  <a:gd name="connsiteY3" fmla="*/ 374052 h 604837"/>
                  <a:gd name="connsiteX4" fmla="*/ 481461 w 985052"/>
                  <a:gd name="connsiteY4" fmla="*/ 67908 h 604837"/>
                  <a:gd name="connsiteX5" fmla="*/ 566625 w 985052"/>
                  <a:gd name="connsiteY5" fmla="*/ 67908 h 604837"/>
                  <a:gd name="connsiteX6" fmla="*/ 566625 w 985052"/>
                  <a:gd name="connsiteY6" fmla="*/ 544326 h 604837"/>
                  <a:gd name="connsiteX7" fmla="*/ 477931 w 985052"/>
                  <a:gd name="connsiteY7" fmla="*/ 544326 h 604837"/>
                  <a:gd name="connsiteX8" fmla="*/ 262218 w 985052"/>
                  <a:gd name="connsiteY8" fmla="*/ 0 h 604837"/>
                  <a:gd name="connsiteX9" fmla="*/ 188875 w 985052"/>
                  <a:gd name="connsiteY9" fmla="*/ 0 h 604837"/>
                  <a:gd name="connsiteX10" fmla="*/ 0 w 985052"/>
                  <a:gd name="connsiteY10" fmla="*/ 428625 h 604837"/>
                  <a:gd name="connsiteX11" fmla="*/ 34066 w 985052"/>
                  <a:gd name="connsiteY11" fmla="*/ 515246 h 604837"/>
                  <a:gd name="connsiteX12" fmla="*/ 69925 w 985052"/>
                  <a:gd name="connsiteY12" fmla="*/ 430866 h 604837"/>
                  <a:gd name="connsiteX13" fmla="*/ 318471 w 985052"/>
                  <a:gd name="connsiteY13" fmla="*/ 430866 h 604837"/>
                  <a:gd name="connsiteX14" fmla="*/ 360717 w 985052"/>
                  <a:gd name="connsiteY14" fmla="*/ 544382 h 604837"/>
                  <a:gd name="connsiteX15" fmla="*/ 274824 w 985052"/>
                  <a:gd name="connsiteY15" fmla="*/ 544382 h 604837"/>
                  <a:gd name="connsiteX16" fmla="*/ 274824 w 985052"/>
                  <a:gd name="connsiteY16" fmla="*/ 604838 h 604837"/>
                  <a:gd name="connsiteX17" fmla="*/ 771077 w 985052"/>
                  <a:gd name="connsiteY17" fmla="*/ 604838 h 604837"/>
                  <a:gd name="connsiteX18" fmla="*/ 771077 w 985052"/>
                  <a:gd name="connsiteY18" fmla="*/ 544382 h 604837"/>
                  <a:gd name="connsiteX19" fmla="*/ 670336 w 985052"/>
                  <a:gd name="connsiteY19" fmla="*/ 544382 h 604837"/>
                  <a:gd name="connsiteX20" fmla="*/ 670336 w 985052"/>
                  <a:gd name="connsiteY20" fmla="*/ 339762 h 604837"/>
                  <a:gd name="connsiteX21" fmla="*/ 710341 w 985052"/>
                  <a:gd name="connsiteY21" fmla="*/ 339762 h 604837"/>
                  <a:gd name="connsiteX22" fmla="*/ 800716 w 985052"/>
                  <a:gd name="connsiteY22" fmla="*/ 427897 h 604837"/>
                  <a:gd name="connsiteX23" fmla="*/ 848117 w 985052"/>
                  <a:gd name="connsiteY23" fmla="*/ 427897 h 604837"/>
                  <a:gd name="connsiteX24" fmla="*/ 848117 w 985052"/>
                  <a:gd name="connsiteY24" fmla="*/ 200137 h 604837"/>
                  <a:gd name="connsiteX25" fmla="*/ 800660 w 985052"/>
                  <a:gd name="connsiteY25" fmla="*/ 200137 h 604837"/>
                  <a:gd name="connsiteX26" fmla="*/ 699920 w 985052"/>
                  <a:gd name="connsiteY26" fmla="*/ 285974 h 604837"/>
                  <a:gd name="connsiteX27" fmla="*/ 670280 w 985052"/>
                  <a:gd name="connsiteY27" fmla="*/ 285974 h 604837"/>
                  <a:gd name="connsiteX28" fmla="*/ 670280 w 985052"/>
                  <a:gd name="connsiteY28" fmla="*/ 67964 h 604837"/>
                  <a:gd name="connsiteX29" fmla="*/ 827274 w 985052"/>
                  <a:gd name="connsiteY29" fmla="*/ 67964 h 604837"/>
                  <a:gd name="connsiteX30" fmla="*/ 928743 w 985052"/>
                  <a:gd name="connsiteY30" fmla="*/ 204619 h 604837"/>
                  <a:gd name="connsiteX31" fmla="*/ 985053 w 985052"/>
                  <a:gd name="connsiteY31" fmla="*/ 204619 h 604837"/>
                  <a:gd name="connsiteX32" fmla="*/ 985053 w 985052"/>
                  <a:gd name="connsiteY32" fmla="*/ 67964 h 604837"/>
                  <a:gd name="connsiteX33" fmla="*/ 985053 w 985052"/>
                  <a:gd name="connsiteY33" fmla="*/ 7508 h 604837"/>
                  <a:gd name="connsiteX34" fmla="*/ 481405 w 985052"/>
                  <a:gd name="connsiteY34" fmla="*/ 7508 h 604837"/>
                  <a:gd name="connsiteX35" fmla="*/ 481405 w 985052"/>
                  <a:gd name="connsiteY35" fmla="*/ 67908 h 6048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985052" h="604837">
                    <a:moveTo>
                      <a:pt x="94017" y="374052"/>
                    </a:moveTo>
                    <a:lnTo>
                      <a:pt x="202322" y="118950"/>
                    </a:lnTo>
                    <a:lnTo>
                      <a:pt x="297292" y="374052"/>
                    </a:lnTo>
                    <a:lnTo>
                      <a:pt x="94017" y="374052"/>
                    </a:lnTo>
                    <a:close/>
                    <a:moveTo>
                      <a:pt x="481461" y="67908"/>
                    </a:moveTo>
                    <a:lnTo>
                      <a:pt x="566625" y="67908"/>
                    </a:lnTo>
                    <a:lnTo>
                      <a:pt x="566625" y="544326"/>
                    </a:lnTo>
                    <a:lnTo>
                      <a:pt x="477931" y="544326"/>
                    </a:lnTo>
                    <a:lnTo>
                      <a:pt x="262218" y="0"/>
                    </a:lnTo>
                    <a:lnTo>
                      <a:pt x="188875" y="0"/>
                    </a:lnTo>
                    <a:lnTo>
                      <a:pt x="0" y="428625"/>
                    </a:lnTo>
                    <a:lnTo>
                      <a:pt x="34066" y="515246"/>
                    </a:lnTo>
                    <a:lnTo>
                      <a:pt x="69925" y="430866"/>
                    </a:lnTo>
                    <a:lnTo>
                      <a:pt x="318471" y="430866"/>
                    </a:lnTo>
                    <a:lnTo>
                      <a:pt x="360717" y="544382"/>
                    </a:lnTo>
                    <a:lnTo>
                      <a:pt x="274824" y="544382"/>
                    </a:lnTo>
                    <a:lnTo>
                      <a:pt x="274824" y="604838"/>
                    </a:lnTo>
                    <a:lnTo>
                      <a:pt x="771077" y="604838"/>
                    </a:lnTo>
                    <a:lnTo>
                      <a:pt x="771077" y="544382"/>
                    </a:lnTo>
                    <a:lnTo>
                      <a:pt x="670336" y="544382"/>
                    </a:lnTo>
                    <a:lnTo>
                      <a:pt x="670336" y="339762"/>
                    </a:lnTo>
                    <a:lnTo>
                      <a:pt x="710341" y="339762"/>
                    </a:lnTo>
                    <a:cubicBezTo>
                      <a:pt x="771805" y="339762"/>
                      <a:pt x="800716" y="369626"/>
                      <a:pt x="800716" y="427897"/>
                    </a:cubicBezTo>
                    <a:lnTo>
                      <a:pt x="848117" y="427897"/>
                    </a:lnTo>
                    <a:lnTo>
                      <a:pt x="848117" y="200137"/>
                    </a:lnTo>
                    <a:lnTo>
                      <a:pt x="800660" y="200137"/>
                    </a:lnTo>
                    <a:cubicBezTo>
                      <a:pt x="800660" y="256110"/>
                      <a:pt x="773262" y="285974"/>
                      <a:pt x="699920" y="285974"/>
                    </a:cubicBezTo>
                    <a:lnTo>
                      <a:pt x="670280" y="285974"/>
                    </a:lnTo>
                    <a:lnTo>
                      <a:pt x="670280" y="67964"/>
                    </a:lnTo>
                    <a:lnTo>
                      <a:pt x="827274" y="67964"/>
                    </a:lnTo>
                    <a:cubicBezTo>
                      <a:pt x="909469" y="67964"/>
                      <a:pt x="928743" y="112787"/>
                      <a:pt x="928743" y="204619"/>
                    </a:cubicBezTo>
                    <a:lnTo>
                      <a:pt x="985053" y="204619"/>
                    </a:lnTo>
                    <a:lnTo>
                      <a:pt x="985053" y="67964"/>
                    </a:lnTo>
                    <a:lnTo>
                      <a:pt x="985053" y="7508"/>
                    </a:lnTo>
                    <a:lnTo>
                      <a:pt x="481405" y="7508"/>
                    </a:lnTo>
                    <a:lnTo>
                      <a:pt x="481405" y="67908"/>
                    </a:lnTo>
                    <a:close/>
                  </a:path>
                </a:pathLst>
              </a:custGeom>
              <a:solidFill>
                <a:srgbClr val="0F3759"/>
              </a:solidFill>
              <a:ln w="5603" cap="flat">
                <a:noFill/>
                <a:prstDash val="solid"/>
                <a:miter/>
              </a:ln>
            </p:spPr>
            <p:txBody>
              <a:bodyPr rtlCol="0" anchor="ctr"/>
              <a:lstStyle/>
              <a:p>
                <a:endParaRPr lang="en-ID"/>
              </a:p>
            </p:txBody>
          </p:sp>
          <p:sp>
            <p:nvSpPr>
              <p:cNvPr id="11" name="Freeform: Shape 10">
                <a:extLst>
                  <a:ext uri="{FF2B5EF4-FFF2-40B4-BE49-F238E27FC236}">
                    <a16:creationId xmlns:a16="http://schemas.microsoft.com/office/drawing/2014/main" id="{0E615F90-3CBE-852D-0D70-7383EBC44595}"/>
                  </a:ext>
                </a:extLst>
              </p:cNvPr>
              <p:cNvSpPr/>
              <p:nvPr/>
            </p:nvSpPr>
            <p:spPr>
              <a:xfrm>
                <a:off x="1867852" y="4072721"/>
                <a:ext cx="215433" cy="276841"/>
              </a:xfrm>
              <a:custGeom>
                <a:avLst/>
                <a:gdLst>
                  <a:gd name="connsiteX0" fmla="*/ 215433 w 215433"/>
                  <a:gd name="connsiteY0" fmla="*/ 75640 h 276841"/>
                  <a:gd name="connsiteX1" fmla="*/ 137216 w 215433"/>
                  <a:gd name="connsiteY1" fmla="*/ 164950 h 276841"/>
                  <a:gd name="connsiteX2" fmla="*/ 126346 w 215433"/>
                  <a:gd name="connsiteY2" fmla="*/ 276841 h 276841"/>
                  <a:gd name="connsiteX3" fmla="*/ 95418 w 215433"/>
                  <a:gd name="connsiteY3" fmla="*/ 276841 h 276841"/>
                  <a:gd name="connsiteX4" fmla="*/ 85445 w 215433"/>
                  <a:gd name="connsiteY4" fmla="*/ 172963 h 276841"/>
                  <a:gd name="connsiteX5" fmla="*/ 0 w 215433"/>
                  <a:gd name="connsiteY5" fmla="*/ 176156 h 276841"/>
                  <a:gd name="connsiteX6" fmla="*/ 72278 w 215433"/>
                  <a:gd name="connsiteY6" fmla="*/ 137552 h 276841"/>
                  <a:gd name="connsiteX7" fmla="*/ 82027 w 215433"/>
                  <a:gd name="connsiteY7" fmla="*/ 136319 h 276841"/>
                  <a:gd name="connsiteX8" fmla="*/ 141362 w 215433"/>
                  <a:gd name="connsiteY8" fmla="*/ 122424 h 276841"/>
                  <a:gd name="connsiteX9" fmla="*/ 174140 w 215433"/>
                  <a:gd name="connsiteY9" fmla="*/ 77040 h 276841"/>
                  <a:gd name="connsiteX10" fmla="*/ 168705 w 215433"/>
                  <a:gd name="connsiteY10" fmla="*/ 56646 h 276841"/>
                  <a:gd name="connsiteX11" fmla="*/ 168985 w 215433"/>
                  <a:gd name="connsiteY11" fmla="*/ 53564 h 276841"/>
                  <a:gd name="connsiteX12" fmla="*/ 170385 w 215433"/>
                  <a:gd name="connsiteY12" fmla="*/ 39333 h 276841"/>
                  <a:gd name="connsiteX13" fmla="*/ 174252 w 215433"/>
                  <a:gd name="connsiteY13" fmla="*/ 0 h 276841"/>
                  <a:gd name="connsiteX14" fmla="*/ 215433 w 215433"/>
                  <a:gd name="connsiteY14" fmla="*/ 75640 h 2768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15433" h="276841">
                    <a:moveTo>
                      <a:pt x="215433" y="75640"/>
                    </a:moveTo>
                    <a:cubicBezTo>
                      <a:pt x="215433" y="124161"/>
                      <a:pt x="193189" y="151391"/>
                      <a:pt x="137216" y="164950"/>
                    </a:cubicBezTo>
                    <a:lnTo>
                      <a:pt x="126346" y="276841"/>
                    </a:lnTo>
                    <a:lnTo>
                      <a:pt x="95418" y="276841"/>
                    </a:lnTo>
                    <a:lnTo>
                      <a:pt x="85445" y="172963"/>
                    </a:lnTo>
                    <a:cubicBezTo>
                      <a:pt x="61016" y="175204"/>
                      <a:pt x="32665" y="176156"/>
                      <a:pt x="0" y="176156"/>
                    </a:cubicBezTo>
                    <a:cubicBezTo>
                      <a:pt x="0" y="151391"/>
                      <a:pt x="21683" y="143379"/>
                      <a:pt x="72278" y="137552"/>
                    </a:cubicBezTo>
                    <a:cubicBezTo>
                      <a:pt x="75584" y="137104"/>
                      <a:pt x="78833" y="136712"/>
                      <a:pt x="82027" y="136319"/>
                    </a:cubicBezTo>
                    <a:cubicBezTo>
                      <a:pt x="105559" y="133182"/>
                      <a:pt x="125842" y="129148"/>
                      <a:pt x="141362" y="122424"/>
                    </a:cubicBezTo>
                    <a:cubicBezTo>
                      <a:pt x="161981" y="113515"/>
                      <a:pt x="174140" y="99844"/>
                      <a:pt x="174140" y="77040"/>
                    </a:cubicBezTo>
                    <a:cubicBezTo>
                      <a:pt x="174140" y="69476"/>
                      <a:pt x="172234" y="62753"/>
                      <a:pt x="168705" y="56646"/>
                    </a:cubicBezTo>
                    <a:lnTo>
                      <a:pt x="168985" y="53564"/>
                    </a:lnTo>
                    <a:lnTo>
                      <a:pt x="170385" y="39333"/>
                    </a:lnTo>
                    <a:lnTo>
                      <a:pt x="174252" y="0"/>
                    </a:lnTo>
                    <a:cubicBezTo>
                      <a:pt x="198288" y="16921"/>
                      <a:pt x="215433" y="40229"/>
                      <a:pt x="215433" y="75640"/>
                    </a:cubicBezTo>
                  </a:path>
                </a:pathLst>
              </a:custGeom>
              <a:solidFill>
                <a:srgbClr val="0F3759"/>
              </a:solidFill>
              <a:ln w="5603" cap="flat">
                <a:noFill/>
                <a:prstDash val="solid"/>
                <a:miter/>
              </a:ln>
            </p:spPr>
            <p:txBody>
              <a:bodyPr rtlCol="0" anchor="ctr"/>
              <a:lstStyle/>
              <a:p>
                <a:endParaRPr lang="en-ID"/>
              </a:p>
            </p:txBody>
          </p:sp>
          <p:sp>
            <p:nvSpPr>
              <p:cNvPr id="12" name="Freeform: Shape 11">
                <a:extLst>
                  <a:ext uri="{FF2B5EF4-FFF2-40B4-BE49-F238E27FC236}">
                    <a16:creationId xmlns:a16="http://schemas.microsoft.com/office/drawing/2014/main" id="{FC36A832-E283-F91C-F0A3-3F3356BF528A}"/>
                  </a:ext>
                </a:extLst>
              </p:cNvPr>
              <p:cNvSpPr/>
              <p:nvPr/>
            </p:nvSpPr>
            <p:spPr>
              <a:xfrm>
                <a:off x="1839389" y="3637709"/>
                <a:ext cx="287262" cy="546902"/>
              </a:xfrm>
              <a:custGeom>
                <a:avLst/>
                <a:gdLst>
                  <a:gd name="connsiteX0" fmla="*/ 241095 w 287262"/>
                  <a:gd name="connsiteY0" fmla="*/ 48914 h 546902"/>
                  <a:gd name="connsiteX1" fmla="*/ 250283 w 287262"/>
                  <a:gd name="connsiteY1" fmla="*/ 40621 h 546902"/>
                  <a:gd name="connsiteX2" fmla="*/ 261657 w 287262"/>
                  <a:gd name="connsiteY2" fmla="*/ 34346 h 546902"/>
                  <a:gd name="connsiteX3" fmla="*/ 279026 w 287262"/>
                  <a:gd name="connsiteY3" fmla="*/ 30592 h 546902"/>
                  <a:gd name="connsiteX4" fmla="*/ 279026 w 287262"/>
                  <a:gd name="connsiteY4" fmla="*/ 0 h 546902"/>
                  <a:gd name="connsiteX5" fmla="*/ 0 w 287262"/>
                  <a:gd name="connsiteY5" fmla="*/ 0 h 546902"/>
                  <a:gd name="connsiteX6" fmla="*/ 0 w 287262"/>
                  <a:gd name="connsiteY6" fmla="*/ 30592 h 546902"/>
                  <a:gd name="connsiteX7" fmla="*/ 67235 w 287262"/>
                  <a:gd name="connsiteY7" fmla="*/ 134807 h 546902"/>
                  <a:gd name="connsiteX8" fmla="*/ 73567 w 287262"/>
                  <a:gd name="connsiteY8" fmla="*/ 198624 h 546902"/>
                  <a:gd name="connsiteX9" fmla="*/ 116933 w 287262"/>
                  <a:gd name="connsiteY9" fmla="*/ 182600 h 546902"/>
                  <a:gd name="connsiteX10" fmla="*/ 128531 w 287262"/>
                  <a:gd name="connsiteY10" fmla="*/ 179126 h 546902"/>
                  <a:gd name="connsiteX11" fmla="*/ 203499 w 287262"/>
                  <a:gd name="connsiteY11" fmla="*/ 151952 h 546902"/>
                  <a:gd name="connsiteX12" fmla="*/ 210558 w 287262"/>
                  <a:gd name="connsiteY12" fmla="*/ 147301 h 546902"/>
                  <a:gd name="connsiteX13" fmla="*/ 211791 w 287262"/>
                  <a:gd name="connsiteY13" fmla="*/ 134807 h 546902"/>
                  <a:gd name="connsiteX14" fmla="*/ 214929 w 287262"/>
                  <a:gd name="connsiteY14" fmla="*/ 112003 h 546902"/>
                  <a:gd name="connsiteX15" fmla="*/ 218122 w 287262"/>
                  <a:gd name="connsiteY15" fmla="*/ 97043 h 546902"/>
                  <a:gd name="connsiteX16" fmla="*/ 221989 w 287262"/>
                  <a:gd name="connsiteY16" fmla="*/ 83708 h 546902"/>
                  <a:gd name="connsiteX17" fmla="*/ 246081 w 287262"/>
                  <a:gd name="connsiteY17" fmla="*/ 126514 h 546902"/>
                  <a:gd name="connsiteX18" fmla="*/ 229889 w 287262"/>
                  <a:gd name="connsiteY18" fmla="*/ 162821 h 546902"/>
                  <a:gd name="connsiteX19" fmla="*/ 218627 w 287262"/>
                  <a:gd name="connsiteY19" fmla="*/ 171170 h 546902"/>
                  <a:gd name="connsiteX20" fmla="*/ 207589 w 287262"/>
                  <a:gd name="connsiteY20" fmla="*/ 177221 h 546902"/>
                  <a:gd name="connsiteX21" fmla="*/ 123881 w 287262"/>
                  <a:gd name="connsiteY21" fmla="*/ 205908 h 546902"/>
                  <a:gd name="connsiteX22" fmla="*/ 76088 w 287262"/>
                  <a:gd name="connsiteY22" fmla="*/ 224230 h 546902"/>
                  <a:gd name="connsiteX23" fmla="*/ 66171 w 287262"/>
                  <a:gd name="connsiteY23" fmla="*/ 229384 h 546902"/>
                  <a:gd name="connsiteX24" fmla="*/ 56309 w 287262"/>
                  <a:gd name="connsiteY24" fmla="*/ 235155 h 546902"/>
                  <a:gd name="connsiteX25" fmla="*/ 952 w 287262"/>
                  <a:gd name="connsiteY25" fmla="*/ 323962 h 546902"/>
                  <a:gd name="connsiteX26" fmla="*/ 75416 w 287262"/>
                  <a:gd name="connsiteY26" fmla="*/ 427728 h 546902"/>
                  <a:gd name="connsiteX27" fmla="*/ 71381 w 287262"/>
                  <a:gd name="connsiteY27" fmla="*/ 386715 h 546902"/>
                  <a:gd name="connsiteX28" fmla="*/ 69925 w 287262"/>
                  <a:gd name="connsiteY28" fmla="*/ 371867 h 546902"/>
                  <a:gd name="connsiteX29" fmla="*/ 69757 w 287262"/>
                  <a:gd name="connsiteY29" fmla="*/ 370298 h 546902"/>
                  <a:gd name="connsiteX30" fmla="*/ 46560 w 287262"/>
                  <a:gd name="connsiteY30" fmla="*/ 323962 h 546902"/>
                  <a:gd name="connsiteX31" fmla="*/ 61744 w 287262"/>
                  <a:gd name="connsiteY31" fmla="*/ 289728 h 546902"/>
                  <a:gd name="connsiteX32" fmla="*/ 71269 w 287262"/>
                  <a:gd name="connsiteY32" fmla="*/ 280595 h 546902"/>
                  <a:gd name="connsiteX33" fmla="*/ 80962 w 287262"/>
                  <a:gd name="connsiteY33" fmla="*/ 273143 h 546902"/>
                  <a:gd name="connsiteX34" fmla="*/ 82363 w 287262"/>
                  <a:gd name="connsiteY34" fmla="*/ 287151 h 546902"/>
                  <a:gd name="connsiteX35" fmla="*/ 83820 w 287262"/>
                  <a:gd name="connsiteY35" fmla="*/ 301998 h 546902"/>
                  <a:gd name="connsiteX36" fmla="*/ 89031 w 287262"/>
                  <a:gd name="connsiteY36" fmla="*/ 354498 h 546902"/>
                  <a:gd name="connsiteX37" fmla="*/ 90544 w 287262"/>
                  <a:gd name="connsiteY37" fmla="*/ 369794 h 546902"/>
                  <a:gd name="connsiteX38" fmla="*/ 92000 w 287262"/>
                  <a:gd name="connsiteY38" fmla="*/ 384642 h 546902"/>
                  <a:gd name="connsiteX39" fmla="*/ 97099 w 287262"/>
                  <a:gd name="connsiteY39" fmla="*/ 436245 h 546902"/>
                  <a:gd name="connsiteX40" fmla="*/ 98444 w 287262"/>
                  <a:gd name="connsiteY40" fmla="*/ 449692 h 546902"/>
                  <a:gd name="connsiteX41" fmla="*/ 99788 w 287262"/>
                  <a:gd name="connsiteY41" fmla="*/ 463139 h 546902"/>
                  <a:gd name="connsiteX42" fmla="*/ 108081 w 287262"/>
                  <a:gd name="connsiteY42" fmla="*/ 546903 h 546902"/>
                  <a:gd name="connsiteX43" fmla="*/ 172851 w 287262"/>
                  <a:gd name="connsiteY43" fmla="*/ 527181 h 546902"/>
                  <a:gd name="connsiteX44" fmla="*/ 175316 w 287262"/>
                  <a:gd name="connsiteY44" fmla="*/ 502304 h 546902"/>
                  <a:gd name="connsiteX45" fmla="*/ 176885 w 287262"/>
                  <a:gd name="connsiteY45" fmla="*/ 486447 h 546902"/>
                  <a:gd name="connsiteX46" fmla="*/ 178285 w 287262"/>
                  <a:gd name="connsiteY46" fmla="*/ 472216 h 546902"/>
                  <a:gd name="connsiteX47" fmla="*/ 183160 w 287262"/>
                  <a:gd name="connsiteY47" fmla="*/ 423190 h 546902"/>
                  <a:gd name="connsiteX48" fmla="*/ 184449 w 287262"/>
                  <a:gd name="connsiteY48" fmla="*/ 410191 h 546902"/>
                  <a:gd name="connsiteX49" fmla="*/ 185737 w 287262"/>
                  <a:gd name="connsiteY49" fmla="*/ 397305 h 546902"/>
                  <a:gd name="connsiteX50" fmla="*/ 200305 w 287262"/>
                  <a:gd name="connsiteY50" fmla="*/ 250283 h 546902"/>
                  <a:gd name="connsiteX51" fmla="*/ 201594 w 287262"/>
                  <a:gd name="connsiteY51" fmla="*/ 237116 h 546902"/>
                  <a:gd name="connsiteX52" fmla="*/ 202939 w 287262"/>
                  <a:gd name="connsiteY52" fmla="*/ 223781 h 546902"/>
                  <a:gd name="connsiteX53" fmla="*/ 213752 w 287262"/>
                  <a:gd name="connsiteY53" fmla="*/ 219747 h 546902"/>
                  <a:gd name="connsiteX54" fmla="*/ 224678 w 287262"/>
                  <a:gd name="connsiteY54" fmla="*/ 215041 h 546902"/>
                  <a:gd name="connsiteX55" fmla="*/ 287263 w 287262"/>
                  <a:gd name="connsiteY55" fmla="*/ 126458 h 546902"/>
                  <a:gd name="connsiteX56" fmla="*/ 241095 w 287262"/>
                  <a:gd name="connsiteY56" fmla="*/ 48914 h 5469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287262" h="546902">
                    <a:moveTo>
                      <a:pt x="241095" y="48914"/>
                    </a:moveTo>
                    <a:cubicBezTo>
                      <a:pt x="243952" y="45720"/>
                      <a:pt x="247034" y="42975"/>
                      <a:pt x="250283" y="40621"/>
                    </a:cubicBezTo>
                    <a:cubicBezTo>
                      <a:pt x="253813" y="38044"/>
                      <a:pt x="257623" y="35971"/>
                      <a:pt x="261657" y="34346"/>
                    </a:cubicBezTo>
                    <a:cubicBezTo>
                      <a:pt x="267036" y="32217"/>
                      <a:pt x="272807" y="30928"/>
                      <a:pt x="279026" y="30592"/>
                    </a:cubicBezTo>
                    <a:lnTo>
                      <a:pt x="279026" y="0"/>
                    </a:lnTo>
                    <a:lnTo>
                      <a:pt x="0" y="0"/>
                    </a:lnTo>
                    <a:lnTo>
                      <a:pt x="0" y="30592"/>
                    </a:lnTo>
                    <a:cubicBezTo>
                      <a:pt x="38324" y="32777"/>
                      <a:pt x="60736" y="69196"/>
                      <a:pt x="67235" y="134807"/>
                    </a:cubicBezTo>
                    <a:lnTo>
                      <a:pt x="73567" y="198624"/>
                    </a:lnTo>
                    <a:cubicBezTo>
                      <a:pt x="86733" y="192685"/>
                      <a:pt x="101189" y="187362"/>
                      <a:pt x="116933" y="182600"/>
                    </a:cubicBezTo>
                    <a:cubicBezTo>
                      <a:pt x="120855" y="181423"/>
                      <a:pt x="124721" y="180247"/>
                      <a:pt x="128531" y="179126"/>
                    </a:cubicBezTo>
                    <a:cubicBezTo>
                      <a:pt x="159628" y="169769"/>
                      <a:pt x="186522" y="161701"/>
                      <a:pt x="203499" y="151952"/>
                    </a:cubicBezTo>
                    <a:cubicBezTo>
                      <a:pt x="206244" y="150383"/>
                      <a:pt x="208597" y="148814"/>
                      <a:pt x="210558" y="147301"/>
                    </a:cubicBezTo>
                    <a:lnTo>
                      <a:pt x="211791" y="134807"/>
                    </a:lnTo>
                    <a:cubicBezTo>
                      <a:pt x="212576" y="126795"/>
                      <a:pt x="213640" y="119175"/>
                      <a:pt x="214929" y="112003"/>
                    </a:cubicBezTo>
                    <a:cubicBezTo>
                      <a:pt x="215881" y="106792"/>
                      <a:pt x="216890" y="101805"/>
                      <a:pt x="218122" y="97043"/>
                    </a:cubicBezTo>
                    <a:cubicBezTo>
                      <a:pt x="219299" y="92336"/>
                      <a:pt x="220588" y="87910"/>
                      <a:pt x="221989" y="83708"/>
                    </a:cubicBezTo>
                    <a:cubicBezTo>
                      <a:pt x="234931" y="96090"/>
                      <a:pt x="246081" y="111106"/>
                      <a:pt x="246081" y="126514"/>
                    </a:cubicBezTo>
                    <a:cubicBezTo>
                      <a:pt x="246081" y="141867"/>
                      <a:pt x="240310" y="153409"/>
                      <a:pt x="229889" y="162821"/>
                    </a:cubicBezTo>
                    <a:cubicBezTo>
                      <a:pt x="226583" y="165791"/>
                      <a:pt x="222829" y="168592"/>
                      <a:pt x="218627" y="171170"/>
                    </a:cubicBezTo>
                    <a:cubicBezTo>
                      <a:pt x="215209" y="173299"/>
                      <a:pt x="211567" y="175316"/>
                      <a:pt x="207589" y="177221"/>
                    </a:cubicBezTo>
                    <a:cubicBezTo>
                      <a:pt x="186410" y="187587"/>
                      <a:pt x="157555" y="195711"/>
                      <a:pt x="123881" y="205908"/>
                    </a:cubicBezTo>
                    <a:cubicBezTo>
                      <a:pt x="106400" y="211175"/>
                      <a:pt x="90375" y="217282"/>
                      <a:pt x="76088" y="224230"/>
                    </a:cubicBezTo>
                    <a:cubicBezTo>
                      <a:pt x="72670" y="225911"/>
                      <a:pt x="69364" y="227591"/>
                      <a:pt x="66171" y="229384"/>
                    </a:cubicBezTo>
                    <a:cubicBezTo>
                      <a:pt x="62753" y="231233"/>
                      <a:pt x="59447" y="233194"/>
                      <a:pt x="56309" y="235155"/>
                    </a:cubicBezTo>
                    <a:cubicBezTo>
                      <a:pt x="21291" y="257175"/>
                      <a:pt x="952" y="286366"/>
                      <a:pt x="952" y="323962"/>
                    </a:cubicBezTo>
                    <a:cubicBezTo>
                      <a:pt x="952" y="383745"/>
                      <a:pt x="36139" y="410695"/>
                      <a:pt x="75416" y="427728"/>
                    </a:cubicBezTo>
                    <a:lnTo>
                      <a:pt x="71381" y="386715"/>
                    </a:lnTo>
                    <a:lnTo>
                      <a:pt x="69925" y="371867"/>
                    </a:lnTo>
                    <a:lnTo>
                      <a:pt x="69757" y="370298"/>
                    </a:lnTo>
                    <a:cubicBezTo>
                      <a:pt x="55301" y="358476"/>
                      <a:pt x="46560" y="343909"/>
                      <a:pt x="46560" y="323962"/>
                    </a:cubicBezTo>
                    <a:cubicBezTo>
                      <a:pt x="46560" y="311748"/>
                      <a:pt x="52107" y="300262"/>
                      <a:pt x="61744" y="289728"/>
                    </a:cubicBezTo>
                    <a:cubicBezTo>
                      <a:pt x="64602" y="286590"/>
                      <a:pt x="67740" y="283565"/>
                      <a:pt x="71269" y="280595"/>
                    </a:cubicBezTo>
                    <a:cubicBezTo>
                      <a:pt x="74295" y="278074"/>
                      <a:pt x="77489" y="275553"/>
                      <a:pt x="80962" y="273143"/>
                    </a:cubicBezTo>
                    <a:lnTo>
                      <a:pt x="82363" y="287151"/>
                    </a:lnTo>
                    <a:lnTo>
                      <a:pt x="83820" y="301998"/>
                    </a:lnTo>
                    <a:lnTo>
                      <a:pt x="89031" y="354498"/>
                    </a:lnTo>
                    <a:lnTo>
                      <a:pt x="90544" y="369794"/>
                    </a:lnTo>
                    <a:lnTo>
                      <a:pt x="92000" y="384642"/>
                    </a:lnTo>
                    <a:lnTo>
                      <a:pt x="97099" y="436245"/>
                    </a:lnTo>
                    <a:lnTo>
                      <a:pt x="98444" y="449692"/>
                    </a:lnTo>
                    <a:lnTo>
                      <a:pt x="99788" y="463139"/>
                    </a:lnTo>
                    <a:lnTo>
                      <a:pt x="108081" y="546903"/>
                    </a:lnTo>
                    <a:cubicBezTo>
                      <a:pt x="147862" y="541412"/>
                      <a:pt x="165287" y="534689"/>
                      <a:pt x="172851" y="527181"/>
                    </a:cubicBezTo>
                    <a:lnTo>
                      <a:pt x="175316" y="502304"/>
                    </a:lnTo>
                    <a:lnTo>
                      <a:pt x="176885" y="486447"/>
                    </a:lnTo>
                    <a:lnTo>
                      <a:pt x="178285" y="472216"/>
                    </a:lnTo>
                    <a:lnTo>
                      <a:pt x="183160" y="423190"/>
                    </a:lnTo>
                    <a:lnTo>
                      <a:pt x="184449" y="410191"/>
                    </a:lnTo>
                    <a:lnTo>
                      <a:pt x="185737" y="397305"/>
                    </a:lnTo>
                    <a:lnTo>
                      <a:pt x="200305" y="250283"/>
                    </a:lnTo>
                    <a:lnTo>
                      <a:pt x="201594" y="237116"/>
                    </a:lnTo>
                    <a:lnTo>
                      <a:pt x="202939" y="223781"/>
                    </a:lnTo>
                    <a:cubicBezTo>
                      <a:pt x="206637" y="222493"/>
                      <a:pt x="210222" y="221148"/>
                      <a:pt x="213752" y="219747"/>
                    </a:cubicBezTo>
                    <a:cubicBezTo>
                      <a:pt x="217506" y="218291"/>
                      <a:pt x="221148" y="216722"/>
                      <a:pt x="224678" y="215041"/>
                    </a:cubicBezTo>
                    <a:cubicBezTo>
                      <a:pt x="262666" y="197392"/>
                      <a:pt x="287263" y="170722"/>
                      <a:pt x="287263" y="126458"/>
                    </a:cubicBezTo>
                    <a:cubicBezTo>
                      <a:pt x="287263" y="93289"/>
                      <a:pt x="265187" y="68300"/>
                      <a:pt x="241095" y="48914"/>
                    </a:cubicBezTo>
                  </a:path>
                </a:pathLst>
              </a:custGeom>
              <a:solidFill>
                <a:srgbClr val="0F3759"/>
              </a:solidFill>
              <a:ln w="5603" cap="flat">
                <a:noFill/>
                <a:prstDash val="solid"/>
                <a:miter/>
              </a:ln>
            </p:spPr>
            <p:txBody>
              <a:bodyPr rtlCol="0" anchor="ctr"/>
              <a:lstStyle/>
              <a:p>
                <a:endParaRPr lang="en-ID"/>
              </a:p>
            </p:txBody>
          </p:sp>
          <p:sp>
            <p:nvSpPr>
              <p:cNvPr id="13" name="Freeform: Shape 12">
                <a:extLst>
                  <a:ext uri="{FF2B5EF4-FFF2-40B4-BE49-F238E27FC236}">
                    <a16:creationId xmlns:a16="http://schemas.microsoft.com/office/drawing/2014/main" id="{A69A6215-15EF-F1EA-F965-0C27CCE9C917}"/>
                  </a:ext>
                </a:extLst>
              </p:cNvPr>
              <p:cNvSpPr/>
              <p:nvPr/>
            </p:nvSpPr>
            <p:spPr>
              <a:xfrm>
                <a:off x="1883372" y="3365910"/>
                <a:ext cx="199576" cy="246485"/>
              </a:xfrm>
              <a:custGeom>
                <a:avLst/>
                <a:gdLst>
                  <a:gd name="connsiteX0" fmla="*/ 79562 w 199576"/>
                  <a:gd name="connsiteY0" fmla="*/ 246417 h 246485"/>
                  <a:gd name="connsiteX1" fmla="*/ 79562 w 199576"/>
                  <a:gd name="connsiteY1" fmla="*/ 234035 h 246485"/>
                  <a:gd name="connsiteX2" fmla="*/ 49922 w 199576"/>
                  <a:gd name="connsiteY2" fmla="*/ 180079 h 246485"/>
                  <a:gd name="connsiteX3" fmla="*/ 78105 w 199576"/>
                  <a:gd name="connsiteY3" fmla="*/ 123937 h 246485"/>
                  <a:gd name="connsiteX4" fmla="*/ 98332 w 199576"/>
                  <a:gd name="connsiteY4" fmla="*/ 71493 h 246485"/>
                  <a:gd name="connsiteX5" fmla="*/ 115701 w 199576"/>
                  <a:gd name="connsiteY5" fmla="*/ 112283 h 246485"/>
                  <a:gd name="connsiteX6" fmla="*/ 91832 w 199576"/>
                  <a:gd name="connsiteY6" fmla="*/ 182264 h 246485"/>
                  <a:gd name="connsiteX7" fmla="*/ 146797 w 199576"/>
                  <a:gd name="connsiteY7" fmla="*/ 228936 h 246485"/>
                  <a:gd name="connsiteX8" fmla="*/ 199577 w 199576"/>
                  <a:gd name="connsiteY8" fmla="*/ 176437 h 246485"/>
                  <a:gd name="connsiteX9" fmla="*/ 170666 w 199576"/>
                  <a:gd name="connsiteY9" fmla="*/ 113011 h 246485"/>
                  <a:gd name="connsiteX10" fmla="*/ 137440 w 199576"/>
                  <a:gd name="connsiteY10" fmla="*/ 161085 h 246485"/>
                  <a:gd name="connsiteX11" fmla="*/ 156938 w 199576"/>
                  <a:gd name="connsiteY11" fmla="*/ 102758 h 246485"/>
                  <a:gd name="connsiteX12" fmla="*/ 80290 w 199576"/>
                  <a:gd name="connsiteY12" fmla="*/ 0 h 246485"/>
                  <a:gd name="connsiteX13" fmla="*/ 47737 w 199576"/>
                  <a:gd name="connsiteY13" fmla="*/ 87462 h 246485"/>
                  <a:gd name="connsiteX14" fmla="*/ 0 w 199576"/>
                  <a:gd name="connsiteY14" fmla="*/ 176381 h 246485"/>
                  <a:gd name="connsiteX15" fmla="*/ 79562 w 199576"/>
                  <a:gd name="connsiteY15" fmla="*/ 246417 h 2464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99576" h="246485">
                    <a:moveTo>
                      <a:pt x="79562" y="246417"/>
                    </a:moveTo>
                    <a:lnTo>
                      <a:pt x="79562" y="234035"/>
                    </a:lnTo>
                    <a:cubicBezTo>
                      <a:pt x="68020" y="228936"/>
                      <a:pt x="49922" y="209998"/>
                      <a:pt x="49922" y="180079"/>
                    </a:cubicBezTo>
                    <a:cubicBezTo>
                      <a:pt x="49922" y="157499"/>
                      <a:pt x="61464" y="144388"/>
                      <a:pt x="78105" y="123937"/>
                    </a:cubicBezTo>
                    <a:cubicBezTo>
                      <a:pt x="91832" y="107184"/>
                      <a:pt x="99788" y="87518"/>
                      <a:pt x="98332" y="71493"/>
                    </a:cubicBezTo>
                    <a:cubicBezTo>
                      <a:pt x="109874" y="82419"/>
                      <a:pt x="115701" y="92617"/>
                      <a:pt x="115701" y="112283"/>
                    </a:cubicBezTo>
                    <a:cubicBezTo>
                      <a:pt x="115701" y="139233"/>
                      <a:pt x="91832" y="153072"/>
                      <a:pt x="91832" y="182264"/>
                    </a:cubicBezTo>
                    <a:cubicBezTo>
                      <a:pt x="91832" y="208485"/>
                      <a:pt x="112787" y="228936"/>
                      <a:pt x="146797" y="228936"/>
                    </a:cubicBezTo>
                    <a:cubicBezTo>
                      <a:pt x="182936" y="228936"/>
                      <a:pt x="199577" y="204900"/>
                      <a:pt x="199577" y="176437"/>
                    </a:cubicBezTo>
                    <a:cubicBezTo>
                      <a:pt x="199577" y="152400"/>
                      <a:pt x="187306" y="126907"/>
                      <a:pt x="170666" y="113011"/>
                    </a:cubicBezTo>
                    <a:cubicBezTo>
                      <a:pt x="170666" y="134134"/>
                      <a:pt x="161253" y="157443"/>
                      <a:pt x="137440" y="161085"/>
                    </a:cubicBezTo>
                    <a:cubicBezTo>
                      <a:pt x="146853" y="146517"/>
                      <a:pt x="156938" y="134134"/>
                      <a:pt x="156938" y="102758"/>
                    </a:cubicBezTo>
                    <a:cubicBezTo>
                      <a:pt x="156938" y="64882"/>
                      <a:pt x="115028" y="18210"/>
                      <a:pt x="80290" y="0"/>
                    </a:cubicBezTo>
                    <a:cubicBezTo>
                      <a:pt x="83204" y="32777"/>
                      <a:pt x="66563" y="63425"/>
                      <a:pt x="47737" y="87462"/>
                    </a:cubicBezTo>
                    <a:cubicBezTo>
                      <a:pt x="27510" y="112955"/>
                      <a:pt x="0" y="135535"/>
                      <a:pt x="0" y="176381"/>
                    </a:cubicBezTo>
                    <a:cubicBezTo>
                      <a:pt x="0" y="225967"/>
                      <a:pt x="36867" y="247874"/>
                      <a:pt x="79562" y="246417"/>
                    </a:cubicBezTo>
                  </a:path>
                </a:pathLst>
              </a:custGeom>
              <a:solidFill>
                <a:srgbClr val="EA6725"/>
              </a:solidFill>
              <a:ln w="5603" cap="flat">
                <a:noFill/>
                <a:prstDash val="solid"/>
                <a:miter/>
              </a:ln>
            </p:spPr>
            <p:txBody>
              <a:bodyPr rtlCol="0" anchor="ctr"/>
              <a:lstStyle/>
              <a:p>
                <a:endParaRPr lang="en-ID"/>
              </a:p>
            </p:txBody>
          </p:sp>
        </p:grpSp>
      </p:grpSp>
      <p:sp>
        <p:nvSpPr>
          <p:cNvPr id="14" name="Rectangle 13">
            <a:extLst>
              <a:ext uri="{FF2B5EF4-FFF2-40B4-BE49-F238E27FC236}">
                <a16:creationId xmlns:a16="http://schemas.microsoft.com/office/drawing/2014/main" id="{6CD60BA7-6AB8-D804-0745-BB18921DB47D}"/>
              </a:ext>
            </a:extLst>
          </p:cNvPr>
          <p:cNvSpPr/>
          <p:nvPr/>
        </p:nvSpPr>
        <p:spPr>
          <a:xfrm>
            <a:off x="4553553" y="279849"/>
            <a:ext cx="54970" cy="786714"/>
          </a:xfrm>
          <a:prstGeom prst="rect">
            <a:avLst/>
          </a:prstGeom>
          <a:solidFill>
            <a:srgbClr val="EA672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15" name="Isosceles Triangle 14">
            <a:extLst>
              <a:ext uri="{FF2B5EF4-FFF2-40B4-BE49-F238E27FC236}">
                <a16:creationId xmlns:a16="http://schemas.microsoft.com/office/drawing/2014/main" id="{77BA771C-A7EB-0EB6-9EA0-4E06259E4366}"/>
              </a:ext>
            </a:extLst>
          </p:cNvPr>
          <p:cNvSpPr/>
          <p:nvPr/>
        </p:nvSpPr>
        <p:spPr>
          <a:xfrm flipV="1">
            <a:off x="371476" y="1066564"/>
            <a:ext cx="272414" cy="198356"/>
          </a:xfrm>
          <a:prstGeom prst="triangle">
            <a:avLst>
              <a:gd name="adj" fmla="val 0"/>
            </a:avLst>
          </a:prstGeom>
          <a:solidFill>
            <a:srgbClr val="0F375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16" name="TextBox 15">
            <a:extLst>
              <a:ext uri="{FF2B5EF4-FFF2-40B4-BE49-F238E27FC236}">
                <a16:creationId xmlns:a16="http://schemas.microsoft.com/office/drawing/2014/main" id="{8FCE5D99-AE4C-59DC-3D03-2A0956619520}"/>
              </a:ext>
            </a:extLst>
          </p:cNvPr>
          <p:cNvSpPr txBox="1"/>
          <p:nvPr/>
        </p:nvSpPr>
        <p:spPr>
          <a:xfrm>
            <a:off x="371476" y="1930740"/>
            <a:ext cx="6118224" cy="1897955"/>
          </a:xfrm>
          <a:prstGeom prst="rect">
            <a:avLst/>
          </a:prstGeom>
          <a:noFill/>
        </p:spPr>
        <p:txBody>
          <a:bodyPr wrap="square" lIns="0" tIns="0" rIns="0" bIns="0" rtlCol="0">
            <a:spAutoFit/>
          </a:bodyPr>
          <a:lstStyle/>
          <a:p>
            <a:pPr>
              <a:lnSpc>
                <a:spcPts val="1200"/>
              </a:lnSpc>
              <a:spcAft>
                <a:spcPts val="400"/>
              </a:spcAft>
              <a:buFont typeface="Arial"/>
              <a:buNone/>
            </a:pPr>
            <a:r>
              <a:rPr lang="en-US" sz="1000" dirty="0">
                <a:solidFill>
                  <a:srgbClr val="0F3759"/>
                </a:solidFill>
                <a:latin typeface="+mn-lt"/>
              </a:rPr>
              <a:t>Streptococcal pharyngitis, commonly known as strep throat, is a bacterial infection caused by group A Streptococcus bacteria. It leads to symptoms such as sore throat, fever, and swollen lymph nodes. While rapid strep tests administered by pharmacists can provide quick results, they also carry the risk of false positives, leading to the potential over-prescription of antibiotics. This not only exposes patients to unnecessary side effects like allergic reactions or gastrointestinal issues but also fails to address the true cause of symptoms if the patient is merely a carrier. </a:t>
            </a:r>
            <a:endParaRPr lang="en-ID" sz="1000" dirty="0">
              <a:solidFill>
                <a:srgbClr val="0F3759"/>
              </a:solidFill>
              <a:latin typeface="+mn-lt"/>
            </a:endParaRPr>
          </a:p>
          <a:p>
            <a:pPr>
              <a:lnSpc>
                <a:spcPts val="1200"/>
              </a:lnSpc>
              <a:spcAft>
                <a:spcPts val="400"/>
              </a:spcAft>
            </a:pPr>
            <a:r>
              <a:rPr lang="en-US" sz="1000" dirty="0">
                <a:solidFill>
                  <a:srgbClr val="0F3759"/>
                </a:solidFill>
                <a:latin typeface="+mn-lt"/>
              </a:rPr>
              <a:t>Pharmacists may miss critical signs of more severe conditions, such as epiglottitis, indicated by difficulty swallowing, drooling, or respiratory distress. Furthermore, patients presenting with signs of strep throat might have mononucleosis, which requires different treatment and management. Thus, relying solely on a positive rapid strep test without a comprehensive clinical assessment can lead to misdiagnosis and inappropriate treatment.</a:t>
            </a:r>
            <a:endParaRPr lang="en-ID" sz="1000" dirty="0">
              <a:solidFill>
                <a:srgbClr val="0F3759"/>
              </a:solidFill>
              <a:latin typeface="+mn-lt"/>
            </a:endParaRPr>
          </a:p>
        </p:txBody>
      </p:sp>
      <p:sp>
        <p:nvSpPr>
          <p:cNvPr id="19" name="TextBox 18">
            <a:extLst>
              <a:ext uri="{FF2B5EF4-FFF2-40B4-BE49-F238E27FC236}">
                <a16:creationId xmlns:a16="http://schemas.microsoft.com/office/drawing/2014/main" id="{6EDFE11C-9970-574C-71B8-5B22EBCD5A47}"/>
              </a:ext>
            </a:extLst>
          </p:cNvPr>
          <p:cNvSpPr txBox="1"/>
          <p:nvPr/>
        </p:nvSpPr>
        <p:spPr>
          <a:xfrm>
            <a:off x="738676" y="1386886"/>
            <a:ext cx="5751024" cy="366779"/>
          </a:xfrm>
          <a:prstGeom prst="rect">
            <a:avLst/>
          </a:prstGeom>
          <a:solidFill>
            <a:srgbClr val="EA6725">
              <a:alpha val="10000"/>
            </a:srgbClr>
          </a:solidFill>
        </p:spPr>
        <p:txBody>
          <a:bodyPr wrap="square" lIns="144000" tIns="0" rIns="0" bIns="0" rtlCol="0" anchor="ctr">
            <a:noAutofit/>
          </a:bodyPr>
          <a:lstStyle/>
          <a:p>
            <a:pPr>
              <a:spcAft>
                <a:spcPts val="600"/>
              </a:spcAft>
            </a:pPr>
            <a:r>
              <a:rPr lang="en-US" sz="1200" b="1" dirty="0">
                <a:solidFill>
                  <a:srgbClr val="0F3759"/>
                </a:solidFill>
                <a:latin typeface="+mn-lt"/>
              </a:rPr>
              <a:t>Streptococcal Pharyngitis</a:t>
            </a:r>
            <a:endParaRPr lang="en-ID" sz="1200" b="1" dirty="0">
              <a:solidFill>
                <a:srgbClr val="0F3759"/>
              </a:solidFill>
              <a:latin typeface="+mn-lt"/>
            </a:endParaRPr>
          </a:p>
        </p:txBody>
      </p:sp>
      <p:sp>
        <p:nvSpPr>
          <p:cNvPr id="33" name="Rectangle 32">
            <a:extLst>
              <a:ext uri="{FF2B5EF4-FFF2-40B4-BE49-F238E27FC236}">
                <a16:creationId xmlns:a16="http://schemas.microsoft.com/office/drawing/2014/main" id="{C2EF71EB-9424-9E8E-4CAF-1BFC9506361A}"/>
              </a:ext>
            </a:extLst>
          </p:cNvPr>
          <p:cNvSpPr/>
          <p:nvPr/>
        </p:nvSpPr>
        <p:spPr>
          <a:xfrm>
            <a:off x="371476" y="1386886"/>
            <a:ext cx="367200" cy="367200"/>
          </a:xfrm>
          <a:prstGeom prst="rect">
            <a:avLst/>
          </a:prstGeom>
          <a:solidFill>
            <a:srgbClr val="EA672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36" name="Rectangle 35">
            <a:extLst>
              <a:ext uri="{FF2B5EF4-FFF2-40B4-BE49-F238E27FC236}">
                <a16:creationId xmlns:a16="http://schemas.microsoft.com/office/drawing/2014/main" id="{96F351F5-7FC6-6DBC-79FF-89BACCBC7B30}"/>
              </a:ext>
            </a:extLst>
          </p:cNvPr>
          <p:cNvSpPr/>
          <p:nvPr/>
        </p:nvSpPr>
        <p:spPr>
          <a:xfrm>
            <a:off x="6453700" y="1386886"/>
            <a:ext cx="36000" cy="367200"/>
          </a:xfrm>
          <a:prstGeom prst="rect">
            <a:avLst/>
          </a:prstGeom>
          <a:solidFill>
            <a:srgbClr val="EA6725"/>
          </a:solidFill>
          <a:ln>
            <a:noFill/>
          </a:ln>
        </p:spPr>
        <p:style>
          <a:lnRef idx="2">
            <a:schemeClr val="accent1">
              <a:shade val="15000"/>
            </a:schemeClr>
          </a:lnRef>
          <a:fillRef idx="1">
            <a:schemeClr val="accent1"/>
          </a:fillRef>
          <a:effectRef idx="0">
            <a:schemeClr val="accent1"/>
          </a:effectRef>
          <a:fontRef idx="minor">
            <a:schemeClr val="lt1"/>
          </a:fontRef>
        </p:style>
        <p:txBody>
          <a:bodyPr lIns="36000" rIns="36000" rtlCol="0" anchor="ctr"/>
          <a:lstStyle/>
          <a:p>
            <a:pPr algn="ctr"/>
            <a:endParaRPr lang="en-ID"/>
          </a:p>
        </p:txBody>
      </p:sp>
      <p:sp>
        <p:nvSpPr>
          <p:cNvPr id="17" name="TextBox 16">
            <a:extLst>
              <a:ext uri="{FF2B5EF4-FFF2-40B4-BE49-F238E27FC236}">
                <a16:creationId xmlns:a16="http://schemas.microsoft.com/office/drawing/2014/main" id="{8F9A8727-AAAC-E093-AC3B-7266A39A32CB}"/>
              </a:ext>
            </a:extLst>
          </p:cNvPr>
          <p:cNvSpPr txBox="1"/>
          <p:nvPr/>
        </p:nvSpPr>
        <p:spPr>
          <a:xfrm>
            <a:off x="371476" y="4621663"/>
            <a:ext cx="6118224" cy="1231106"/>
          </a:xfrm>
          <a:prstGeom prst="rect">
            <a:avLst/>
          </a:prstGeom>
          <a:noFill/>
        </p:spPr>
        <p:txBody>
          <a:bodyPr wrap="square" lIns="0" tIns="0" rIns="0" bIns="0" rtlCol="0">
            <a:spAutoFit/>
          </a:bodyPr>
          <a:lstStyle/>
          <a:p>
            <a:pPr>
              <a:lnSpc>
                <a:spcPts val="1200"/>
              </a:lnSpc>
              <a:spcAft>
                <a:spcPts val="400"/>
              </a:spcAft>
            </a:pPr>
            <a:r>
              <a:rPr lang="en-US" sz="1000" dirty="0">
                <a:solidFill>
                  <a:srgbClr val="0F3759"/>
                </a:solidFill>
                <a:latin typeface="+mn-lt"/>
              </a:rPr>
              <a:t>Lice are small, parasitic insects that infest the hair and scalp, causing itching and discomfort. A test-to-treat approach for lice by a pharmacist presents several risks, including misdiagnosis, overuse of treatments, failure to consider special populations (e.g., pregnant individuals), and lack of follow-up care. While lice treatments are generally safe and effective, incorrect usage can cause harm, particularly without proper patient education or the pharmacist’s ability to evaluate the full context of a patient’s condition and health history. Without these safeguards, patients might experience unnecessary side effects, missed diagnoses, or inadequate treatment, potentially prolonging or worsening the infestation.</a:t>
            </a:r>
            <a:endParaRPr lang="en-ID" sz="1000" dirty="0">
              <a:solidFill>
                <a:srgbClr val="0F3759"/>
              </a:solidFill>
              <a:latin typeface="+mn-lt"/>
            </a:endParaRPr>
          </a:p>
        </p:txBody>
      </p:sp>
      <p:sp>
        <p:nvSpPr>
          <p:cNvPr id="20" name="TextBox 19">
            <a:extLst>
              <a:ext uri="{FF2B5EF4-FFF2-40B4-BE49-F238E27FC236}">
                <a16:creationId xmlns:a16="http://schemas.microsoft.com/office/drawing/2014/main" id="{871A3F10-ECB0-3041-4219-4451528DA62F}"/>
              </a:ext>
            </a:extLst>
          </p:cNvPr>
          <p:cNvSpPr txBox="1"/>
          <p:nvPr/>
        </p:nvSpPr>
        <p:spPr>
          <a:xfrm>
            <a:off x="738676" y="4078020"/>
            <a:ext cx="5751024" cy="366779"/>
          </a:xfrm>
          <a:prstGeom prst="rect">
            <a:avLst/>
          </a:prstGeom>
          <a:solidFill>
            <a:srgbClr val="EA6725">
              <a:alpha val="10000"/>
            </a:srgbClr>
          </a:solidFill>
        </p:spPr>
        <p:txBody>
          <a:bodyPr wrap="square" lIns="144000" tIns="0" rIns="0" bIns="0" rtlCol="0" anchor="ctr">
            <a:noAutofit/>
          </a:bodyPr>
          <a:lstStyle/>
          <a:p>
            <a:pPr>
              <a:spcAft>
                <a:spcPts val="600"/>
              </a:spcAft>
            </a:pPr>
            <a:r>
              <a:rPr lang="en-US" sz="1200" b="1" dirty="0">
                <a:solidFill>
                  <a:srgbClr val="0F3759"/>
                </a:solidFill>
                <a:latin typeface="+mn-lt"/>
              </a:rPr>
              <a:t>Lice</a:t>
            </a:r>
            <a:endParaRPr lang="en-ID" sz="1200" b="1" dirty="0">
              <a:solidFill>
                <a:srgbClr val="0F3759"/>
              </a:solidFill>
              <a:latin typeface="+mn-lt"/>
            </a:endParaRPr>
          </a:p>
        </p:txBody>
      </p:sp>
      <p:sp>
        <p:nvSpPr>
          <p:cNvPr id="34" name="Rectangle 33">
            <a:extLst>
              <a:ext uri="{FF2B5EF4-FFF2-40B4-BE49-F238E27FC236}">
                <a16:creationId xmlns:a16="http://schemas.microsoft.com/office/drawing/2014/main" id="{86426EF1-5F7E-A9D0-778D-E2BEF1FB525A}"/>
              </a:ext>
            </a:extLst>
          </p:cNvPr>
          <p:cNvSpPr/>
          <p:nvPr/>
        </p:nvSpPr>
        <p:spPr>
          <a:xfrm>
            <a:off x="371476" y="4077809"/>
            <a:ext cx="367200" cy="367200"/>
          </a:xfrm>
          <a:prstGeom prst="rect">
            <a:avLst/>
          </a:prstGeom>
          <a:solidFill>
            <a:srgbClr val="EA672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37" name="Rectangle 36">
            <a:extLst>
              <a:ext uri="{FF2B5EF4-FFF2-40B4-BE49-F238E27FC236}">
                <a16:creationId xmlns:a16="http://schemas.microsoft.com/office/drawing/2014/main" id="{B20E41C8-A743-B80E-6D4E-8784951829C7}"/>
              </a:ext>
            </a:extLst>
          </p:cNvPr>
          <p:cNvSpPr/>
          <p:nvPr/>
        </p:nvSpPr>
        <p:spPr>
          <a:xfrm>
            <a:off x="6453700" y="4077809"/>
            <a:ext cx="36000" cy="367200"/>
          </a:xfrm>
          <a:prstGeom prst="rect">
            <a:avLst/>
          </a:prstGeom>
          <a:solidFill>
            <a:srgbClr val="EA6725"/>
          </a:solidFill>
          <a:ln>
            <a:noFill/>
          </a:ln>
        </p:spPr>
        <p:style>
          <a:lnRef idx="2">
            <a:schemeClr val="accent1">
              <a:shade val="15000"/>
            </a:schemeClr>
          </a:lnRef>
          <a:fillRef idx="1">
            <a:schemeClr val="accent1"/>
          </a:fillRef>
          <a:effectRef idx="0">
            <a:schemeClr val="accent1"/>
          </a:effectRef>
          <a:fontRef idx="minor">
            <a:schemeClr val="lt1"/>
          </a:fontRef>
        </p:style>
        <p:txBody>
          <a:bodyPr lIns="36000" rIns="36000" rtlCol="0" anchor="ctr"/>
          <a:lstStyle/>
          <a:p>
            <a:pPr algn="ctr"/>
            <a:endParaRPr lang="en-ID"/>
          </a:p>
        </p:txBody>
      </p:sp>
      <p:sp>
        <p:nvSpPr>
          <p:cNvPr id="18" name="TextBox 17">
            <a:extLst>
              <a:ext uri="{FF2B5EF4-FFF2-40B4-BE49-F238E27FC236}">
                <a16:creationId xmlns:a16="http://schemas.microsoft.com/office/drawing/2014/main" id="{A5F4BF1C-EA3F-EF62-A59E-F489254A9B41}"/>
              </a:ext>
            </a:extLst>
          </p:cNvPr>
          <p:cNvSpPr txBox="1"/>
          <p:nvPr/>
        </p:nvSpPr>
        <p:spPr>
          <a:xfrm>
            <a:off x="371476" y="6645740"/>
            <a:ext cx="6118224" cy="2051844"/>
          </a:xfrm>
          <a:prstGeom prst="rect">
            <a:avLst/>
          </a:prstGeom>
          <a:noFill/>
        </p:spPr>
        <p:txBody>
          <a:bodyPr wrap="square" lIns="0" tIns="0" rIns="0" bIns="0" rtlCol="0">
            <a:spAutoFit/>
          </a:bodyPr>
          <a:lstStyle>
            <a:defPPr marR="0" lvl="0" algn="l" rtl="0">
              <a:lnSpc>
                <a:spcPct val="100000"/>
              </a:lnSpc>
              <a:spcBef>
                <a:spcPts val="0"/>
              </a:spcBef>
              <a:spcAft>
                <a:spcPts val="0"/>
              </a:spcAft>
            </a:defPPr>
            <a:lvl1pPr>
              <a:lnSpc>
                <a:spcPts val="1200"/>
              </a:lnSpc>
              <a:spcAft>
                <a:spcPts val="400"/>
              </a:spcAft>
              <a:defRPr sz="1000">
                <a:solidFill>
                  <a:srgbClr val="0F3759"/>
                </a:solidFill>
                <a:latin typeface="+mn-lt"/>
              </a:defRPr>
            </a:lvl1pPr>
          </a:lstStyle>
          <a:p>
            <a:r>
              <a:rPr lang="en-US" dirty="0"/>
              <a:t>A urinary tract infection (UTI) is an infection in any part of the urinary system, often causing symptoms like a persistent urge to urinate, burning during urination, and cloudy urine. If a pharmacist only considers a positive test result without a full understanding of a patient’s history or underlying conditions, they might miss critical diagnoses or complications, such as kidney disease or diabetes. Without comprehensive evaluation, patients could receive incorrect treatments, like inappropriate antibiotic dosing. </a:t>
            </a:r>
            <a:endParaRPr lang="en-ID" dirty="0"/>
          </a:p>
          <a:p>
            <a:r>
              <a:rPr lang="en-US" dirty="0"/>
              <a:t>Pharmacists may also miss signs of more serious conditions like pyelonephritis or sepsis, especially in patients with complex health issues like those on immunosuppressants. Additionally, pharmacists might not be aware of a patient’s antibiotic resistance history or the need for imaging follow-ups in children and younger men to rule out underlying diseases. They may also miss other causes of urinary symptoms, such as STIs, vaginal atrophy, or yeast infections, which require different treatments. Incorrect antibiotic use could also lead to unnecessary yeast infections in postmenopausal women with atrophic vaginitis.</a:t>
            </a:r>
            <a:endParaRPr lang="en-ID" dirty="0"/>
          </a:p>
        </p:txBody>
      </p:sp>
      <p:sp>
        <p:nvSpPr>
          <p:cNvPr id="21" name="TextBox 20">
            <a:extLst>
              <a:ext uri="{FF2B5EF4-FFF2-40B4-BE49-F238E27FC236}">
                <a16:creationId xmlns:a16="http://schemas.microsoft.com/office/drawing/2014/main" id="{CD9C6EBF-A7A0-83DB-180D-5426CE1E9ABE}"/>
              </a:ext>
            </a:extLst>
          </p:cNvPr>
          <p:cNvSpPr txBox="1"/>
          <p:nvPr/>
        </p:nvSpPr>
        <p:spPr>
          <a:xfrm>
            <a:off x="738676" y="6102095"/>
            <a:ext cx="5751024" cy="366779"/>
          </a:xfrm>
          <a:prstGeom prst="rect">
            <a:avLst/>
          </a:prstGeom>
          <a:solidFill>
            <a:srgbClr val="EA6725">
              <a:alpha val="10000"/>
            </a:srgbClr>
          </a:solidFill>
        </p:spPr>
        <p:txBody>
          <a:bodyPr wrap="square" lIns="144000" tIns="0" rIns="0" bIns="0" rtlCol="0" anchor="ctr">
            <a:noAutofit/>
          </a:bodyPr>
          <a:lstStyle/>
          <a:p>
            <a:pPr>
              <a:spcAft>
                <a:spcPts val="600"/>
              </a:spcAft>
            </a:pPr>
            <a:r>
              <a:rPr lang="en-US" sz="1200" b="1" dirty="0">
                <a:solidFill>
                  <a:srgbClr val="0F3759"/>
                </a:solidFill>
                <a:latin typeface="+mn-lt"/>
              </a:rPr>
              <a:t>Urinary Tract Infection (UTI)</a:t>
            </a:r>
            <a:endParaRPr lang="en-ID" sz="1200" b="1" dirty="0">
              <a:solidFill>
                <a:srgbClr val="0F3759"/>
              </a:solidFill>
              <a:latin typeface="+mn-lt"/>
            </a:endParaRPr>
          </a:p>
        </p:txBody>
      </p:sp>
      <p:sp>
        <p:nvSpPr>
          <p:cNvPr id="35" name="Rectangle 34">
            <a:extLst>
              <a:ext uri="{FF2B5EF4-FFF2-40B4-BE49-F238E27FC236}">
                <a16:creationId xmlns:a16="http://schemas.microsoft.com/office/drawing/2014/main" id="{6E1011DF-6A91-7422-2C5E-C06FD5408C0E}"/>
              </a:ext>
            </a:extLst>
          </p:cNvPr>
          <p:cNvSpPr/>
          <p:nvPr/>
        </p:nvSpPr>
        <p:spPr>
          <a:xfrm>
            <a:off x="371476" y="6101884"/>
            <a:ext cx="367200" cy="367200"/>
          </a:xfrm>
          <a:prstGeom prst="rect">
            <a:avLst/>
          </a:prstGeom>
          <a:solidFill>
            <a:srgbClr val="EA672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38" name="Rectangle 37">
            <a:extLst>
              <a:ext uri="{FF2B5EF4-FFF2-40B4-BE49-F238E27FC236}">
                <a16:creationId xmlns:a16="http://schemas.microsoft.com/office/drawing/2014/main" id="{36FEEB40-93CA-59E2-0F4D-1BAC7FED5534}"/>
              </a:ext>
            </a:extLst>
          </p:cNvPr>
          <p:cNvSpPr/>
          <p:nvPr/>
        </p:nvSpPr>
        <p:spPr>
          <a:xfrm>
            <a:off x="6453700" y="6101884"/>
            <a:ext cx="36000" cy="367200"/>
          </a:xfrm>
          <a:prstGeom prst="rect">
            <a:avLst/>
          </a:prstGeom>
          <a:solidFill>
            <a:srgbClr val="EA6725"/>
          </a:solidFill>
          <a:ln>
            <a:noFill/>
          </a:ln>
        </p:spPr>
        <p:style>
          <a:lnRef idx="2">
            <a:schemeClr val="accent1">
              <a:shade val="15000"/>
            </a:schemeClr>
          </a:lnRef>
          <a:fillRef idx="1">
            <a:schemeClr val="accent1"/>
          </a:fillRef>
          <a:effectRef idx="0">
            <a:schemeClr val="accent1"/>
          </a:effectRef>
          <a:fontRef idx="minor">
            <a:schemeClr val="lt1"/>
          </a:fontRef>
        </p:style>
        <p:txBody>
          <a:bodyPr lIns="36000" rIns="36000" rtlCol="0" anchor="ctr"/>
          <a:lstStyle/>
          <a:p>
            <a:pPr algn="ctr"/>
            <a:endParaRPr lang="en-ID"/>
          </a:p>
        </p:txBody>
      </p:sp>
      <p:pic>
        <p:nvPicPr>
          <p:cNvPr id="24" name="Graphic 23">
            <a:extLst>
              <a:ext uri="{FF2B5EF4-FFF2-40B4-BE49-F238E27FC236}">
                <a16:creationId xmlns:a16="http://schemas.microsoft.com/office/drawing/2014/main" id="{C2DD39DB-7FE5-33E5-6B8D-67EDF8132DB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40776" y="1456186"/>
            <a:ext cx="228600" cy="228600"/>
          </a:xfrm>
          <a:prstGeom prst="rect">
            <a:avLst/>
          </a:prstGeom>
        </p:spPr>
      </p:pic>
      <p:pic>
        <p:nvPicPr>
          <p:cNvPr id="26" name="Graphic 25">
            <a:extLst>
              <a:ext uri="{FF2B5EF4-FFF2-40B4-BE49-F238E27FC236}">
                <a16:creationId xmlns:a16="http://schemas.microsoft.com/office/drawing/2014/main" id="{BE0D3774-04B7-60EC-2A42-312E58CF045D}"/>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440776" y="4147109"/>
            <a:ext cx="228600" cy="228600"/>
          </a:xfrm>
          <a:prstGeom prst="rect">
            <a:avLst/>
          </a:prstGeom>
        </p:spPr>
      </p:pic>
      <p:pic>
        <p:nvPicPr>
          <p:cNvPr id="28" name="Graphic 27">
            <a:extLst>
              <a:ext uri="{FF2B5EF4-FFF2-40B4-BE49-F238E27FC236}">
                <a16:creationId xmlns:a16="http://schemas.microsoft.com/office/drawing/2014/main" id="{AEF3ABCC-635B-14BF-958D-6A24FBE5F7CD}"/>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440776" y="6171184"/>
            <a:ext cx="228600" cy="228600"/>
          </a:xfrm>
          <a:prstGeom prst="rect">
            <a:avLst/>
          </a:prstGeom>
        </p:spPr>
      </p:pic>
    </p:spTree>
    <p:extLst>
      <p:ext uri="{BB962C8B-B14F-4D97-AF65-F5344CB8AC3E}">
        <p14:creationId xmlns:p14="http://schemas.microsoft.com/office/powerpoint/2010/main" val="21178022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3089A5-9A4A-E68C-51CC-38962D31C307}"/>
            </a:ext>
          </a:extLst>
        </p:cNvPr>
        <p:cNvGrpSpPr/>
        <p:nvPr/>
      </p:nvGrpSpPr>
      <p:grpSpPr>
        <a:xfrm>
          <a:off x="0" y="0"/>
          <a:ext cx="0" cy="0"/>
          <a:chOff x="0" y="0"/>
          <a:chExt cx="0" cy="0"/>
        </a:xfrm>
      </p:grpSpPr>
      <p:sp>
        <p:nvSpPr>
          <p:cNvPr id="295" name="Rectangle 294">
            <a:extLst>
              <a:ext uri="{FF2B5EF4-FFF2-40B4-BE49-F238E27FC236}">
                <a16:creationId xmlns:a16="http://schemas.microsoft.com/office/drawing/2014/main" id="{283B7545-BC91-D580-974A-046F513313BC}"/>
              </a:ext>
            </a:extLst>
          </p:cNvPr>
          <p:cNvSpPr/>
          <p:nvPr/>
        </p:nvSpPr>
        <p:spPr>
          <a:xfrm>
            <a:off x="0" y="4158365"/>
            <a:ext cx="6858000" cy="2199870"/>
          </a:xfrm>
          <a:prstGeom prst="rect">
            <a:avLst/>
          </a:prstGeom>
          <a:solidFill>
            <a:srgbClr val="00B2CA">
              <a:alpha val="15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D" dirty="0"/>
          </a:p>
        </p:txBody>
      </p:sp>
      <p:pic>
        <p:nvPicPr>
          <p:cNvPr id="189" name="Picture 188">
            <a:extLst>
              <a:ext uri="{FF2B5EF4-FFF2-40B4-BE49-F238E27FC236}">
                <a16:creationId xmlns:a16="http://schemas.microsoft.com/office/drawing/2014/main" id="{A42DE1CF-0544-40AA-54E0-AC9F8EBFA935}"/>
              </a:ext>
            </a:extLst>
          </p:cNvPr>
          <p:cNvPicPr>
            <a:picLocks noChangeAspect="1"/>
          </p:cNvPicPr>
          <p:nvPr/>
        </p:nvPicPr>
        <p:blipFill>
          <a:blip r:embed="rId2">
            <a:alphaModFix amt="50000"/>
          </a:blip>
          <a:srcRect l="-1" t="11933" r="564" b="3434"/>
          <a:stretch/>
        </p:blipFill>
        <p:spPr>
          <a:xfrm>
            <a:off x="0" y="-1"/>
            <a:ext cx="6858000" cy="4177555"/>
          </a:xfrm>
          <a:custGeom>
            <a:avLst/>
            <a:gdLst>
              <a:gd name="connsiteX0" fmla="*/ 793 w 1337701"/>
              <a:gd name="connsiteY0" fmla="*/ 372 h 962804"/>
              <a:gd name="connsiteX1" fmla="*/ 1338494 w 1337701"/>
              <a:gd name="connsiteY1" fmla="*/ 372 h 962804"/>
              <a:gd name="connsiteX2" fmla="*/ 1338494 w 1337701"/>
              <a:gd name="connsiteY2" fmla="*/ 963176 h 962804"/>
              <a:gd name="connsiteX3" fmla="*/ 793 w 1337701"/>
              <a:gd name="connsiteY3" fmla="*/ 963176 h 962804"/>
            </a:gdLst>
            <a:ahLst/>
            <a:cxnLst>
              <a:cxn ang="0">
                <a:pos x="connsiteX0" y="connsiteY0"/>
              </a:cxn>
              <a:cxn ang="0">
                <a:pos x="connsiteX1" y="connsiteY1"/>
              </a:cxn>
              <a:cxn ang="0">
                <a:pos x="connsiteX2" y="connsiteY2"/>
              </a:cxn>
              <a:cxn ang="0">
                <a:pos x="connsiteX3" y="connsiteY3"/>
              </a:cxn>
            </a:cxnLst>
            <a:rect l="l" t="t" r="r" b="b"/>
            <a:pathLst>
              <a:path w="1337701" h="962804">
                <a:moveTo>
                  <a:pt x="793" y="372"/>
                </a:moveTo>
                <a:lnTo>
                  <a:pt x="1338494" y="372"/>
                </a:lnTo>
                <a:lnTo>
                  <a:pt x="1338494" y="963176"/>
                </a:lnTo>
                <a:lnTo>
                  <a:pt x="793" y="963176"/>
                </a:lnTo>
                <a:close/>
              </a:path>
            </a:pathLst>
          </a:custGeom>
        </p:spPr>
      </p:pic>
      <p:sp>
        <p:nvSpPr>
          <p:cNvPr id="277" name="Rectangle 276">
            <a:extLst>
              <a:ext uri="{FF2B5EF4-FFF2-40B4-BE49-F238E27FC236}">
                <a16:creationId xmlns:a16="http://schemas.microsoft.com/office/drawing/2014/main" id="{09B58762-699C-9706-6EE2-8E3737C0AF29}"/>
              </a:ext>
            </a:extLst>
          </p:cNvPr>
          <p:cNvSpPr/>
          <p:nvPr/>
        </p:nvSpPr>
        <p:spPr>
          <a:xfrm>
            <a:off x="0" y="0"/>
            <a:ext cx="6867526" cy="4184412"/>
          </a:xfrm>
          <a:prstGeom prst="rect">
            <a:avLst/>
          </a:prstGeom>
          <a:solidFill>
            <a:srgbClr val="0F3759">
              <a:alpha val="9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50" name="Oval 49">
            <a:extLst>
              <a:ext uri="{FF2B5EF4-FFF2-40B4-BE49-F238E27FC236}">
                <a16:creationId xmlns:a16="http://schemas.microsoft.com/office/drawing/2014/main" id="{54AF9810-19A9-2809-CF7A-B99C7493EA19}"/>
              </a:ext>
            </a:extLst>
          </p:cNvPr>
          <p:cNvSpPr/>
          <p:nvPr/>
        </p:nvSpPr>
        <p:spPr>
          <a:xfrm>
            <a:off x="-579120" y="0"/>
            <a:ext cx="536152" cy="535940"/>
          </a:xfrm>
          <a:prstGeom prst="ellipse">
            <a:avLst/>
          </a:prstGeom>
          <a:solidFill>
            <a:srgbClr val="0F3759"/>
          </a:solidFill>
          <a:ln w="5603" cap="flat">
            <a:noFill/>
            <a:prstDash val="solid"/>
            <a:miter/>
          </a:ln>
        </p:spPr>
        <p:txBody>
          <a:bodyPr rtlCol="0" anchor="ctr"/>
          <a:lstStyle/>
          <a:p>
            <a:endParaRPr lang="en-ID"/>
          </a:p>
        </p:txBody>
      </p:sp>
      <p:sp>
        <p:nvSpPr>
          <p:cNvPr id="145" name="Oval 144">
            <a:extLst>
              <a:ext uri="{FF2B5EF4-FFF2-40B4-BE49-F238E27FC236}">
                <a16:creationId xmlns:a16="http://schemas.microsoft.com/office/drawing/2014/main" id="{94B52EC6-F504-C2C1-6D2C-CDE907CDAB0C}"/>
              </a:ext>
            </a:extLst>
          </p:cNvPr>
          <p:cNvSpPr/>
          <p:nvPr/>
        </p:nvSpPr>
        <p:spPr>
          <a:xfrm>
            <a:off x="-579120" y="285453"/>
            <a:ext cx="536152" cy="535940"/>
          </a:xfrm>
          <a:prstGeom prst="ellipse">
            <a:avLst/>
          </a:prstGeom>
          <a:solidFill>
            <a:srgbClr val="EA6725"/>
          </a:solidFill>
          <a:ln w="5603" cap="flat">
            <a:noFill/>
            <a:prstDash val="solid"/>
            <a:miter/>
          </a:ln>
        </p:spPr>
        <p:txBody>
          <a:bodyPr rtlCol="0" anchor="ctr"/>
          <a:lstStyle/>
          <a:p>
            <a:endParaRPr lang="en-ID"/>
          </a:p>
        </p:txBody>
      </p:sp>
      <p:grpSp>
        <p:nvGrpSpPr>
          <p:cNvPr id="3" name="Group 2">
            <a:extLst>
              <a:ext uri="{FF2B5EF4-FFF2-40B4-BE49-F238E27FC236}">
                <a16:creationId xmlns:a16="http://schemas.microsoft.com/office/drawing/2014/main" id="{30678651-0946-E686-8F53-055B2BDA3518}"/>
              </a:ext>
            </a:extLst>
          </p:cNvPr>
          <p:cNvGrpSpPr/>
          <p:nvPr/>
        </p:nvGrpSpPr>
        <p:grpSpPr>
          <a:xfrm>
            <a:off x="5006786" y="384314"/>
            <a:ext cx="1482914" cy="579616"/>
            <a:chOff x="5006786" y="384314"/>
            <a:chExt cx="1482914" cy="579616"/>
          </a:xfrm>
        </p:grpSpPr>
        <p:sp>
          <p:nvSpPr>
            <p:cNvPr id="147" name="Freeform: Shape 146">
              <a:extLst>
                <a:ext uri="{FF2B5EF4-FFF2-40B4-BE49-F238E27FC236}">
                  <a16:creationId xmlns:a16="http://schemas.microsoft.com/office/drawing/2014/main" id="{64831B30-2A35-A0CB-60B8-1C90F3DB7AB2}"/>
                </a:ext>
              </a:extLst>
            </p:cNvPr>
            <p:cNvSpPr/>
            <p:nvPr/>
          </p:nvSpPr>
          <p:spPr>
            <a:xfrm>
              <a:off x="5253311" y="540113"/>
              <a:ext cx="407177" cy="356367"/>
            </a:xfrm>
            <a:custGeom>
              <a:avLst/>
              <a:gdLst>
                <a:gd name="connsiteX0" fmla="*/ 220812 w 691010"/>
                <a:gd name="connsiteY0" fmla="*/ 374108 h 604781"/>
                <a:gd name="connsiteX1" fmla="*/ 328949 w 691010"/>
                <a:gd name="connsiteY1" fmla="*/ 119006 h 604781"/>
                <a:gd name="connsiteX2" fmla="*/ 423919 w 691010"/>
                <a:gd name="connsiteY2" fmla="*/ 374108 h 604781"/>
                <a:gd name="connsiteX3" fmla="*/ 220812 w 691010"/>
                <a:gd name="connsiteY3" fmla="*/ 374108 h 604781"/>
                <a:gd name="connsiteX4" fmla="*/ 388844 w 691010"/>
                <a:gd name="connsiteY4" fmla="*/ 0 h 604781"/>
                <a:gd name="connsiteX5" fmla="*/ 315502 w 691010"/>
                <a:gd name="connsiteY5" fmla="*/ 0 h 604781"/>
                <a:gd name="connsiteX6" fmla="*/ 74967 w 691010"/>
                <a:gd name="connsiteY6" fmla="*/ 544326 h 604781"/>
                <a:gd name="connsiteX7" fmla="*/ 0 w 691010"/>
                <a:gd name="connsiteY7" fmla="*/ 544326 h 604781"/>
                <a:gd name="connsiteX8" fmla="*/ 0 w 691010"/>
                <a:gd name="connsiteY8" fmla="*/ 604781 h 604781"/>
                <a:gd name="connsiteX9" fmla="*/ 239246 w 691010"/>
                <a:gd name="connsiteY9" fmla="*/ 604781 h 604781"/>
                <a:gd name="connsiteX10" fmla="*/ 239246 w 691010"/>
                <a:gd name="connsiteY10" fmla="*/ 544326 h 604781"/>
                <a:gd name="connsiteX11" fmla="*/ 148646 w 691010"/>
                <a:gd name="connsiteY11" fmla="*/ 544326 h 604781"/>
                <a:gd name="connsiteX12" fmla="*/ 196775 w 691010"/>
                <a:gd name="connsiteY12" fmla="*/ 430810 h 604781"/>
                <a:gd name="connsiteX13" fmla="*/ 445098 w 691010"/>
                <a:gd name="connsiteY13" fmla="*/ 430810 h 604781"/>
                <a:gd name="connsiteX14" fmla="*/ 487344 w 691010"/>
                <a:gd name="connsiteY14" fmla="*/ 544326 h 604781"/>
                <a:gd name="connsiteX15" fmla="*/ 401395 w 691010"/>
                <a:gd name="connsiteY15" fmla="*/ 544326 h 604781"/>
                <a:gd name="connsiteX16" fmla="*/ 401395 w 691010"/>
                <a:gd name="connsiteY16" fmla="*/ 604781 h 604781"/>
                <a:gd name="connsiteX17" fmla="*/ 691011 w 691010"/>
                <a:gd name="connsiteY17" fmla="*/ 604781 h 604781"/>
                <a:gd name="connsiteX18" fmla="*/ 691011 w 691010"/>
                <a:gd name="connsiteY18" fmla="*/ 544326 h 604781"/>
                <a:gd name="connsiteX19" fmla="*/ 604501 w 691010"/>
                <a:gd name="connsiteY19" fmla="*/ 544326 h 604781"/>
                <a:gd name="connsiteX20" fmla="*/ 388844 w 691010"/>
                <a:gd name="connsiteY20" fmla="*/ 0 h 6047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691010" h="604781">
                  <a:moveTo>
                    <a:pt x="220812" y="374108"/>
                  </a:moveTo>
                  <a:lnTo>
                    <a:pt x="328949" y="119006"/>
                  </a:lnTo>
                  <a:lnTo>
                    <a:pt x="423919" y="374108"/>
                  </a:lnTo>
                  <a:lnTo>
                    <a:pt x="220812" y="374108"/>
                  </a:lnTo>
                  <a:close/>
                  <a:moveTo>
                    <a:pt x="388844" y="0"/>
                  </a:moveTo>
                  <a:lnTo>
                    <a:pt x="315502" y="0"/>
                  </a:lnTo>
                  <a:lnTo>
                    <a:pt x="74967" y="544326"/>
                  </a:lnTo>
                  <a:lnTo>
                    <a:pt x="0" y="544326"/>
                  </a:lnTo>
                  <a:lnTo>
                    <a:pt x="0" y="604781"/>
                  </a:lnTo>
                  <a:lnTo>
                    <a:pt x="239246" y="604781"/>
                  </a:lnTo>
                  <a:lnTo>
                    <a:pt x="239246" y="544326"/>
                  </a:lnTo>
                  <a:lnTo>
                    <a:pt x="148646" y="544326"/>
                  </a:lnTo>
                  <a:lnTo>
                    <a:pt x="196775" y="430810"/>
                  </a:lnTo>
                  <a:lnTo>
                    <a:pt x="445098" y="430810"/>
                  </a:lnTo>
                  <a:lnTo>
                    <a:pt x="487344" y="544326"/>
                  </a:lnTo>
                  <a:lnTo>
                    <a:pt x="401395" y="544326"/>
                  </a:lnTo>
                  <a:lnTo>
                    <a:pt x="401395" y="604781"/>
                  </a:lnTo>
                  <a:lnTo>
                    <a:pt x="691011" y="604781"/>
                  </a:lnTo>
                  <a:lnTo>
                    <a:pt x="691011" y="544326"/>
                  </a:lnTo>
                  <a:lnTo>
                    <a:pt x="604501" y="544326"/>
                  </a:lnTo>
                  <a:lnTo>
                    <a:pt x="388844" y="0"/>
                  </a:lnTo>
                  <a:close/>
                </a:path>
              </a:pathLst>
            </a:custGeom>
            <a:solidFill>
              <a:schemeClr val="bg1"/>
            </a:solidFill>
            <a:ln w="5603" cap="flat">
              <a:noFill/>
              <a:prstDash val="solid"/>
              <a:miter/>
            </a:ln>
          </p:spPr>
          <p:txBody>
            <a:bodyPr rtlCol="0" anchor="ctr"/>
            <a:lstStyle/>
            <a:p>
              <a:endParaRPr lang="en-ID"/>
            </a:p>
          </p:txBody>
        </p:sp>
        <p:sp>
          <p:nvSpPr>
            <p:cNvPr id="149" name="Freeform: Shape 148">
              <a:extLst>
                <a:ext uri="{FF2B5EF4-FFF2-40B4-BE49-F238E27FC236}">
                  <a16:creationId xmlns:a16="http://schemas.microsoft.com/office/drawing/2014/main" id="{59727B47-9382-A1E7-D102-AC14ECE04027}"/>
                </a:ext>
              </a:extLst>
            </p:cNvPr>
            <p:cNvSpPr/>
            <p:nvPr/>
          </p:nvSpPr>
          <p:spPr>
            <a:xfrm>
              <a:off x="6187676" y="544504"/>
              <a:ext cx="302024" cy="352009"/>
            </a:xfrm>
            <a:custGeom>
              <a:avLst/>
              <a:gdLst>
                <a:gd name="connsiteX0" fmla="*/ 268157 w 512557"/>
                <a:gd name="connsiteY0" fmla="*/ 283005 h 597385"/>
                <a:gd name="connsiteX1" fmla="*/ 190388 w 512557"/>
                <a:gd name="connsiteY1" fmla="*/ 283005 h 597385"/>
                <a:gd name="connsiteX2" fmla="*/ 190388 w 512557"/>
                <a:gd name="connsiteY2" fmla="*/ 61969 h 597385"/>
                <a:gd name="connsiteX3" fmla="*/ 268157 w 512557"/>
                <a:gd name="connsiteY3" fmla="*/ 61969 h 597385"/>
                <a:gd name="connsiteX4" fmla="*/ 394055 w 512557"/>
                <a:gd name="connsiteY4" fmla="*/ 168761 h 597385"/>
                <a:gd name="connsiteX5" fmla="*/ 268157 w 512557"/>
                <a:gd name="connsiteY5" fmla="*/ 283005 h 597385"/>
                <a:gd name="connsiteX6" fmla="*/ 280035 w 512557"/>
                <a:gd name="connsiteY6" fmla="*/ 0 h 597385"/>
                <a:gd name="connsiteX7" fmla="*/ 31153 w 512557"/>
                <a:gd name="connsiteY7" fmla="*/ 0 h 597385"/>
                <a:gd name="connsiteX8" fmla="*/ 31153 w 512557"/>
                <a:gd name="connsiteY8" fmla="*/ 61969 h 597385"/>
                <a:gd name="connsiteX9" fmla="*/ 86678 w 512557"/>
                <a:gd name="connsiteY9" fmla="*/ 61969 h 597385"/>
                <a:gd name="connsiteX10" fmla="*/ 86678 w 512557"/>
                <a:gd name="connsiteY10" fmla="*/ 536874 h 597385"/>
                <a:gd name="connsiteX11" fmla="*/ 0 w 512557"/>
                <a:gd name="connsiteY11" fmla="*/ 536874 h 597385"/>
                <a:gd name="connsiteX12" fmla="*/ 0 w 512557"/>
                <a:gd name="connsiteY12" fmla="*/ 597386 h 597385"/>
                <a:gd name="connsiteX13" fmla="*/ 279979 w 512557"/>
                <a:gd name="connsiteY13" fmla="*/ 597386 h 597385"/>
                <a:gd name="connsiteX14" fmla="*/ 279979 w 512557"/>
                <a:gd name="connsiteY14" fmla="*/ 536874 h 597385"/>
                <a:gd name="connsiteX15" fmla="*/ 190332 w 512557"/>
                <a:gd name="connsiteY15" fmla="*/ 536874 h 597385"/>
                <a:gd name="connsiteX16" fmla="*/ 190332 w 512557"/>
                <a:gd name="connsiteY16" fmla="*/ 343460 h 597385"/>
                <a:gd name="connsiteX17" fmla="*/ 280708 w 512557"/>
                <a:gd name="connsiteY17" fmla="*/ 343460 h 597385"/>
                <a:gd name="connsiteX18" fmla="*/ 512557 w 512557"/>
                <a:gd name="connsiteY18" fmla="*/ 168761 h 597385"/>
                <a:gd name="connsiteX19" fmla="*/ 280035 w 512557"/>
                <a:gd name="connsiteY19" fmla="*/ 0 h 5973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512557" h="597385">
                  <a:moveTo>
                    <a:pt x="268157" y="283005"/>
                  </a:moveTo>
                  <a:lnTo>
                    <a:pt x="190388" y="283005"/>
                  </a:lnTo>
                  <a:lnTo>
                    <a:pt x="190388" y="61969"/>
                  </a:lnTo>
                  <a:lnTo>
                    <a:pt x="268157" y="61969"/>
                  </a:lnTo>
                  <a:cubicBezTo>
                    <a:pt x="354050" y="61969"/>
                    <a:pt x="394055" y="109033"/>
                    <a:pt x="394055" y="168761"/>
                  </a:cubicBezTo>
                  <a:cubicBezTo>
                    <a:pt x="394055" y="242719"/>
                    <a:pt x="354050" y="283005"/>
                    <a:pt x="268157" y="283005"/>
                  </a:cubicBezTo>
                  <a:moveTo>
                    <a:pt x="280035" y="0"/>
                  </a:moveTo>
                  <a:lnTo>
                    <a:pt x="31153" y="0"/>
                  </a:lnTo>
                  <a:lnTo>
                    <a:pt x="31153" y="61969"/>
                  </a:lnTo>
                  <a:lnTo>
                    <a:pt x="86678" y="61969"/>
                  </a:lnTo>
                  <a:lnTo>
                    <a:pt x="86678" y="536874"/>
                  </a:lnTo>
                  <a:lnTo>
                    <a:pt x="0" y="536874"/>
                  </a:lnTo>
                  <a:lnTo>
                    <a:pt x="0" y="597386"/>
                  </a:lnTo>
                  <a:lnTo>
                    <a:pt x="279979" y="597386"/>
                  </a:lnTo>
                  <a:lnTo>
                    <a:pt x="279979" y="536874"/>
                  </a:lnTo>
                  <a:lnTo>
                    <a:pt x="190332" y="536874"/>
                  </a:lnTo>
                  <a:lnTo>
                    <a:pt x="190332" y="343460"/>
                  </a:lnTo>
                  <a:lnTo>
                    <a:pt x="280708" y="343460"/>
                  </a:lnTo>
                  <a:cubicBezTo>
                    <a:pt x="447339" y="343460"/>
                    <a:pt x="512557" y="275497"/>
                    <a:pt x="512557" y="168761"/>
                  </a:cubicBezTo>
                  <a:cubicBezTo>
                    <a:pt x="512557" y="64266"/>
                    <a:pt x="439999" y="0"/>
                    <a:pt x="280035" y="0"/>
                  </a:cubicBezTo>
                </a:path>
              </a:pathLst>
            </a:custGeom>
            <a:solidFill>
              <a:schemeClr val="bg1"/>
            </a:solidFill>
            <a:ln w="5603" cap="flat">
              <a:noFill/>
              <a:prstDash val="solid"/>
              <a:miter/>
            </a:ln>
          </p:spPr>
          <p:txBody>
            <a:bodyPr rtlCol="0" anchor="ctr"/>
            <a:lstStyle/>
            <a:p>
              <a:endParaRPr lang="en-ID"/>
            </a:p>
          </p:txBody>
        </p:sp>
        <p:sp>
          <p:nvSpPr>
            <p:cNvPr id="150" name="Freeform: Shape 149">
              <a:extLst>
                <a:ext uri="{FF2B5EF4-FFF2-40B4-BE49-F238E27FC236}">
                  <a16:creationId xmlns:a16="http://schemas.microsoft.com/office/drawing/2014/main" id="{74BED312-35C7-DED4-75DC-CC3F3BD1A5B0}"/>
                </a:ext>
              </a:extLst>
            </p:cNvPr>
            <p:cNvSpPr/>
            <p:nvPr/>
          </p:nvSpPr>
          <p:spPr>
            <a:xfrm>
              <a:off x="5603735" y="540146"/>
              <a:ext cx="580441" cy="356400"/>
            </a:xfrm>
            <a:custGeom>
              <a:avLst/>
              <a:gdLst>
                <a:gd name="connsiteX0" fmla="*/ 94017 w 985052"/>
                <a:gd name="connsiteY0" fmla="*/ 374052 h 604837"/>
                <a:gd name="connsiteX1" fmla="*/ 202322 w 985052"/>
                <a:gd name="connsiteY1" fmla="*/ 118950 h 604837"/>
                <a:gd name="connsiteX2" fmla="*/ 297292 w 985052"/>
                <a:gd name="connsiteY2" fmla="*/ 374052 h 604837"/>
                <a:gd name="connsiteX3" fmla="*/ 94017 w 985052"/>
                <a:gd name="connsiteY3" fmla="*/ 374052 h 604837"/>
                <a:gd name="connsiteX4" fmla="*/ 481461 w 985052"/>
                <a:gd name="connsiteY4" fmla="*/ 67908 h 604837"/>
                <a:gd name="connsiteX5" fmla="*/ 566625 w 985052"/>
                <a:gd name="connsiteY5" fmla="*/ 67908 h 604837"/>
                <a:gd name="connsiteX6" fmla="*/ 566625 w 985052"/>
                <a:gd name="connsiteY6" fmla="*/ 544326 h 604837"/>
                <a:gd name="connsiteX7" fmla="*/ 477931 w 985052"/>
                <a:gd name="connsiteY7" fmla="*/ 544326 h 604837"/>
                <a:gd name="connsiteX8" fmla="*/ 262218 w 985052"/>
                <a:gd name="connsiteY8" fmla="*/ 0 h 604837"/>
                <a:gd name="connsiteX9" fmla="*/ 188875 w 985052"/>
                <a:gd name="connsiteY9" fmla="*/ 0 h 604837"/>
                <a:gd name="connsiteX10" fmla="*/ 0 w 985052"/>
                <a:gd name="connsiteY10" fmla="*/ 428625 h 604837"/>
                <a:gd name="connsiteX11" fmla="*/ 34066 w 985052"/>
                <a:gd name="connsiteY11" fmla="*/ 515246 h 604837"/>
                <a:gd name="connsiteX12" fmla="*/ 69925 w 985052"/>
                <a:gd name="connsiteY12" fmla="*/ 430866 h 604837"/>
                <a:gd name="connsiteX13" fmla="*/ 318471 w 985052"/>
                <a:gd name="connsiteY13" fmla="*/ 430866 h 604837"/>
                <a:gd name="connsiteX14" fmla="*/ 360717 w 985052"/>
                <a:gd name="connsiteY14" fmla="*/ 544382 h 604837"/>
                <a:gd name="connsiteX15" fmla="*/ 274824 w 985052"/>
                <a:gd name="connsiteY15" fmla="*/ 544382 h 604837"/>
                <a:gd name="connsiteX16" fmla="*/ 274824 w 985052"/>
                <a:gd name="connsiteY16" fmla="*/ 604838 h 604837"/>
                <a:gd name="connsiteX17" fmla="*/ 771077 w 985052"/>
                <a:gd name="connsiteY17" fmla="*/ 604838 h 604837"/>
                <a:gd name="connsiteX18" fmla="*/ 771077 w 985052"/>
                <a:gd name="connsiteY18" fmla="*/ 544382 h 604837"/>
                <a:gd name="connsiteX19" fmla="*/ 670336 w 985052"/>
                <a:gd name="connsiteY19" fmla="*/ 544382 h 604837"/>
                <a:gd name="connsiteX20" fmla="*/ 670336 w 985052"/>
                <a:gd name="connsiteY20" fmla="*/ 339762 h 604837"/>
                <a:gd name="connsiteX21" fmla="*/ 710341 w 985052"/>
                <a:gd name="connsiteY21" fmla="*/ 339762 h 604837"/>
                <a:gd name="connsiteX22" fmla="*/ 800716 w 985052"/>
                <a:gd name="connsiteY22" fmla="*/ 427897 h 604837"/>
                <a:gd name="connsiteX23" fmla="*/ 848117 w 985052"/>
                <a:gd name="connsiteY23" fmla="*/ 427897 h 604837"/>
                <a:gd name="connsiteX24" fmla="*/ 848117 w 985052"/>
                <a:gd name="connsiteY24" fmla="*/ 200137 h 604837"/>
                <a:gd name="connsiteX25" fmla="*/ 800660 w 985052"/>
                <a:gd name="connsiteY25" fmla="*/ 200137 h 604837"/>
                <a:gd name="connsiteX26" fmla="*/ 699920 w 985052"/>
                <a:gd name="connsiteY26" fmla="*/ 285974 h 604837"/>
                <a:gd name="connsiteX27" fmla="*/ 670280 w 985052"/>
                <a:gd name="connsiteY27" fmla="*/ 285974 h 604837"/>
                <a:gd name="connsiteX28" fmla="*/ 670280 w 985052"/>
                <a:gd name="connsiteY28" fmla="*/ 67964 h 604837"/>
                <a:gd name="connsiteX29" fmla="*/ 827274 w 985052"/>
                <a:gd name="connsiteY29" fmla="*/ 67964 h 604837"/>
                <a:gd name="connsiteX30" fmla="*/ 928743 w 985052"/>
                <a:gd name="connsiteY30" fmla="*/ 204619 h 604837"/>
                <a:gd name="connsiteX31" fmla="*/ 985053 w 985052"/>
                <a:gd name="connsiteY31" fmla="*/ 204619 h 604837"/>
                <a:gd name="connsiteX32" fmla="*/ 985053 w 985052"/>
                <a:gd name="connsiteY32" fmla="*/ 67964 h 604837"/>
                <a:gd name="connsiteX33" fmla="*/ 985053 w 985052"/>
                <a:gd name="connsiteY33" fmla="*/ 7508 h 604837"/>
                <a:gd name="connsiteX34" fmla="*/ 481405 w 985052"/>
                <a:gd name="connsiteY34" fmla="*/ 7508 h 604837"/>
                <a:gd name="connsiteX35" fmla="*/ 481405 w 985052"/>
                <a:gd name="connsiteY35" fmla="*/ 67908 h 6048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985052" h="604837">
                  <a:moveTo>
                    <a:pt x="94017" y="374052"/>
                  </a:moveTo>
                  <a:lnTo>
                    <a:pt x="202322" y="118950"/>
                  </a:lnTo>
                  <a:lnTo>
                    <a:pt x="297292" y="374052"/>
                  </a:lnTo>
                  <a:lnTo>
                    <a:pt x="94017" y="374052"/>
                  </a:lnTo>
                  <a:close/>
                  <a:moveTo>
                    <a:pt x="481461" y="67908"/>
                  </a:moveTo>
                  <a:lnTo>
                    <a:pt x="566625" y="67908"/>
                  </a:lnTo>
                  <a:lnTo>
                    <a:pt x="566625" y="544326"/>
                  </a:lnTo>
                  <a:lnTo>
                    <a:pt x="477931" y="544326"/>
                  </a:lnTo>
                  <a:lnTo>
                    <a:pt x="262218" y="0"/>
                  </a:lnTo>
                  <a:lnTo>
                    <a:pt x="188875" y="0"/>
                  </a:lnTo>
                  <a:lnTo>
                    <a:pt x="0" y="428625"/>
                  </a:lnTo>
                  <a:lnTo>
                    <a:pt x="34066" y="515246"/>
                  </a:lnTo>
                  <a:lnTo>
                    <a:pt x="69925" y="430866"/>
                  </a:lnTo>
                  <a:lnTo>
                    <a:pt x="318471" y="430866"/>
                  </a:lnTo>
                  <a:lnTo>
                    <a:pt x="360717" y="544382"/>
                  </a:lnTo>
                  <a:lnTo>
                    <a:pt x="274824" y="544382"/>
                  </a:lnTo>
                  <a:lnTo>
                    <a:pt x="274824" y="604838"/>
                  </a:lnTo>
                  <a:lnTo>
                    <a:pt x="771077" y="604838"/>
                  </a:lnTo>
                  <a:lnTo>
                    <a:pt x="771077" y="544382"/>
                  </a:lnTo>
                  <a:lnTo>
                    <a:pt x="670336" y="544382"/>
                  </a:lnTo>
                  <a:lnTo>
                    <a:pt x="670336" y="339762"/>
                  </a:lnTo>
                  <a:lnTo>
                    <a:pt x="710341" y="339762"/>
                  </a:lnTo>
                  <a:cubicBezTo>
                    <a:pt x="771805" y="339762"/>
                    <a:pt x="800716" y="369626"/>
                    <a:pt x="800716" y="427897"/>
                  </a:cubicBezTo>
                  <a:lnTo>
                    <a:pt x="848117" y="427897"/>
                  </a:lnTo>
                  <a:lnTo>
                    <a:pt x="848117" y="200137"/>
                  </a:lnTo>
                  <a:lnTo>
                    <a:pt x="800660" y="200137"/>
                  </a:lnTo>
                  <a:cubicBezTo>
                    <a:pt x="800660" y="256110"/>
                    <a:pt x="773262" y="285974"/>
                    <a:pt x="699920" y="285974"/>
                  </a:cubicBezTo>
                  <a:lnTo>
                    <a:pt x="670280" y="285974"/>
                  </a:lnTo>
                  <a:lnTo>
                    <a:pt x="670280" y="67964"/>
                  </a:lnTo>
                  <a:lnTo>
                    <a:pt x="827274" y="67964"/>
                  </a:lnTo>
                  <a:cubicBezTo>
                    <a:pt x="909469" y="67964"/>
                    <a:pt x="928743" y="112787"/>
                    <a:pt x="928743" y="204619"/>
                  </a:cubicBezTo>
                  <a:lnTo>
                    <a:pt x="985053" y="204619"/>
                  </a:lnTo>
                  <a:lnTo>
                    <a:pt x="985053" y="67964"/>
                  </a:lnTo>
                  <a:lnTo>
                    <a:pt x="985053" y="7508"/>
                  </a:lnTo>
                  <a:lnTo>
                    <a:pt x="481405" y="7508"/>
                  </a:lnTo>
                  <a:lnTo>
                    <a:pt x="481405" y="67908"/>
                  </a:lnTo>
                  <a:close/>
                </a:path>
              </a:pathLst>
            </a:custGeom>
            <a:solidFill>
              <a:schemeClr val="bg1"/>
            </a:solidFill>
            <a:ln w="5603" cap="flat">
              <a:noFill/>
              <a:prstDash val="solid"/>
              <a:miter/>
            </a:ln>
          </p:spPr>
          <p:txBody>
            <a:bodyPr rtlCol="0" anchor="ctr"/>
            <a:lstStyle/>
            <a:p>
              <a:endParaRPr lang="en-ID"/>
            </a:p>
          </p:txBody>
        </p:sp>
        <p:sp>
          <p:nvSpPr>
            <p:cNvPr id="151" name="Freeform: Shape 150">
              <a:extLst>
                <a:ext uri="{FF2B5EF4-FFF2-40B4-BE49-F238E27FC236}">
                  <a16:creationId xmlns:a16="http://schemas.microsoft.com/office/drawing/2014/main" id="{B5DAD226-E124-CB6C-BCE3-D1F7DCE4A561}"/>
                </a:ext>
              </a:extLst>
            </p:cNvPr>
            <p:cNvSpPr/>
            <p:nvPr/>
          </p:nvSpPr>
          <p:spPr>
            <a:xfrm>
              <a:off x="5023558" y="800802"/>
              <a:ext cx="126944" cy="163128"/>
            </a:xfrm>
            <a:custGeom>
              <a:avLst/>
              <a:gdLst>
                <a:gd name="connsiteX0" fmla="*/ 215433 w 215433"/>
                <a:gd name="connsiteY0" fmla="*/ 75640 h 276841"/>
                <a:gd name="connsiteX1" fmla="*/ 137216 w 215433"/>
                <a:gd name="connsiteY1" fmla="*/ 164950 h 276841"/>
                <a:gd name="connsiteX2" fmla="*/ 126346 w 215433"/>
                <a:gd name="connsiteY2" fmla="*/ 276841 h 276841"/>
                <a:gd name="connsiteX3" fmla="*/ 95418 w 215433"/>
                <a:gd name="connsiteY3" fmla="*/ 276841 h 276841"/>
                <a:gd name="connsiteX4" fmla="*/ 85445 w 215433"/>
                <a:gd name="connsiteY4" fmla="*/ 172963 h 276841"/>
                <a:gd name="connsiteX5" fmla="*/ 0 w 215433"/>
                <a:gd name="connsiteY5" fmla="*/ 176156 h 276841"/>
                <a:gd name="connsiteX6" fmla="*/ 72278 w 215433"/>
                <a:gd name="connsiteY6" fmla="*/ 137552 h 276841"/>
                <a:gd name="connsiteX7" fmla="*/ 82027 w 215433"/>
                <a:gd name="connsiteY7" fmla="*/ 136319 h 276841"/>
                <a:gd name="connsiteX8" fmla="*/ 141362 w 215433"/>
                <a:gd name="connsiteY8" fmla="*/ 122424 h 276841"/>
                <a:gd name="connsiteX9" fmla="*/ 174140 w 215433"/>
                <a:gd name="connsiteY9" fmla="*/ 77040 h 276841"/>
                <a:gd name="connsiteX10" fmla="*/ 168705 w 215433"/>
                <a:gd name="connsiteY10" fmla="*/ 56646 h 276841"/>
                <a:gd name="connsiteX11" fmla="*/ 168985 w 215433"/>
                <a:gd name="connsiteY11" fmla="*/ 53564 h 276841"/>
                <a:gd name="connsiteX12" fmla="*/ 170385 w 215433"/>
                <a:gd name="connsiteY12" fmla="*/ 39333 h 276841"/>
                <a:gd name="connsiteX13" fmla="*/ 174252 w 215433"/>
                <a:gd name="connsiteY13" fmla="*/ 0 h 276841"/>
                <a:gd name="connsiteX14" fmla="*/ 215433 w 215433"/>
                <a:gd name="connsiteY14" fmla="*/ 75640 h 2768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15433" h="276841">
                  <a:moveTo>
                    <a:pt x="215433" y="75640"/>
                  </a:moveTo>
                  <a:cubicBezTo>
                    <a:pt x="215433" y="124161"/>
                    <a:pt x="193189" y="151391"/>
                    <a:pt x="137216" y="164950"/>
                  </a:cubicBezTo>
                  <a:lnTo>
                    <a:pt x="126346" y="276841"/>
                  </a:lnTo>
                  <a:lnTo>
                    <a:pt x="95418" y="276841"/>
                  </a:lnTo>
                  <a:lnTo>
                    <a:pt x="85445" y="172963"/>
                  </a:lnTo>
                  <a:cubicBezTo>
                    <a:pt x="61016" y="175204"/>
                    <a:pt x="32665" y="176156"/>
                    <a:pt x="0" y="176156"/>
                  </a:cubicBezTo>
                  <a:cubicBezTo>
                    <a:pt x="0" y="151391"/>
                    <a:pt x="21683" y="143379"/>
                    <a:pt x="72278" y="137552"/>
                  </a:cubicBezTo>
                  <a:cubicBezTo>
                    <a:pt x="75584" y="137104"/>
                    <a:pt x="78833" y="136712"/>
                    <a:pt x="82027" y="136319"/>
                  </a:cubicBezTo>
                  <a:cubicBezTo>
                    <a:pt x="105559" y="133182"/>
                    <a:pt x="125842" y="129148"/>
                    <a:pt x="141362" y="122424"/>
                  </a:cubicBezTo>
                  <a:cubicBezTo>
                    <a:pt x="161981" y="113515"/>
                    <a:pt x="174140" y="99844"/>
                    <a:pt x="174140" y="77040"/>
                  </a:cubicBezTo>
                  <a:cubicBezTo>
                    <a:pt x="174140" y="69476"/>
                    <a:pt x="172234" y="62753"/>
                    <a:pt x="168705" y="56646"/>
                  </a:cubicBezTo>
                  <a:lnTo>
                    <a:pt x="168985" y="53564"/>
                  </a:lnTo>
                  <a:lnTo>
                    <a:pt x="170385" y="39333"/>
                  </a:lnTo>
                  <a:lnTo>
                    <a:pt x="174252" y="0"/>
                  </a:lnTo>
                  <a:cubicBezTo>
                    <a:pt x="198288" y="16921"/>
                    <a:pt x="215433" y="40229"/>
                    <a:pt x="215433" y="75640"/>
                  </a:cubicBezTo>
                </a:path>
              </a:pathLst>
            </a:custGeom>
            <a:solidFill>
              <a:schemeClr val="bg1"/>
            </a:solidFill>
            <a:ln w="5603" cap="flat">
              <a:noFill/>
              <a:prstDash val="solid"/>
              <a:miter/>
            </a:ln>
          </p:spPr>
          <p:txBody>
            <a:bodyPr rtlCol="0" anchor="ctr"/>
            <a:lstStyle/>
            <a:p>
              <a:endParaRPr lang="en-ID"/>
            </a:p>
          </p:txBody>
        </p:sp>
        <p:sp>
          <p:nvSpPr>
            <p:cNvPr id="152" name="Freeform: Shape 151">
              <a:extLst>
                <a:ext uri="{FF2B5EF4-FFF2-40B4-BE49-F238E27FC236}">
                  <a16:creationId xmlns:a16="http://schemas.microsoft.com/office/drawing/2014/main" id="{40E81B74-0D95-88FB-E98B-EDB6C20CF272}"/>
                </a:ext>
              </a:extLst>
            </p:cNvPr>
            <p:cNvSpPr/>
            <p:nvPr/>
          </p:nvSpPr>
          <p:spPr>
            <a:xfrm>
              <a:off x="5006786" y="544471"/>
              <a:ext cx="169269" cy="322261"/>
            </a:xfrm>
            <a:custGeom>
              <a:avLst/>
              <a:gdLst>
                <a:gd name="connsiteX0" fmla="*/ 241095 w 287262"/>
                <a:gd name="connsiteY0" fmla="*/ 48914 h 546902"/>
                <a:gd name="connsiteX1" fmla="*/ 250283 w 287262"/>
                <a:gd name="connsiteY1" fmla="*/ 40621 h 546902"/>
                <a:gd name="connsiteX2" fmla="*/ 261657 w 287262"/>
                <a:gd name="connsiteY2" fmla="*/ 34346 h 546902"/>
                <a:gd name="connsiteX3" fmla="*/ 279026 w 287262"/>
                <a:gd name="connsiteY3" fmla="*/ 30592 h 546902"/>
                <a:gd name="connsiteX4" fmla="*/ 279026 w 287262"/>
                <a:gd name="connsiteY4" fmla="*/ 0 h 546902"/>
                <a:gd name="connsiteX5" fmla="*/ 0 w 287262"/>
                <a:gd name="connsiteY5" fmla="*/ 0 h 546902"/>
                <a:gd name="connsiteX6" fmla="*/ 0 w 287262"/>
                <a:gd name="connsiteY6" fmla="*/ 30592 h 546902"/>
                <a:gd name="connsiteX7" fmla="*/ 67235 w 287262"/>
                <a:gd name="connsiteY7" fmla="*/ 134807 h 546902"/>
                <a:gd name="connsiteX8" fmla="*/ 73567 w 287262"/>
                <a:gd name="connsiteY8" fmla="*/ 198624 h 546902"/>
                <a:gd name="connsiteX9" fmla="*/ 116933 w 287262"/>
                <a:gd name="connsiteY9" fmla="*/ 182600 h 546902"/>
                <a:gd name="connsiteX10" fmla="*/ 128531 w 287262"/>
                <a:gd name="connsiteY10" fmla="*/ 179126 h 546902"/>
                <a:gd name="connsiteX11" fmla="*/ 203499 w 287262"/>
                <a:gd name="connsiteY11" fmla="*/ 151952 h 546902"/>
                <a:gd name="connsiteX12" fmla="*/ 210558 w 287262"/>
                <a:gd name="connsiteY12" fmla="*/ 147301 h 546902"/>
                <a:gd name="connsiteX13" fmla="*/ 211791 w 287262"/>
                <a:gd name="connsiteY13" fmla="*/ 134807 h 546902"/>
                <a:gd name="connsiteX14" fmla="*/ 214929 w 287262"/>
                <a:gd name="connsiteY14" fmla="*/ 112003 h 546902"/>
                <a:gd name="connsiteX15" fmla="*/ 218122 w 287262"/>
                <a:gd name="connsiteY15" fmla="*/ 97043 h 546902"/>
                <a:gd name="connsiteX16" fmla="*/ 221989 w 287262"/>
                <a:gd name="connsiteY16" fmla="*/ 83708 h 546902"/>
                <a:gd name="connsiteX17" fmla="*/ 246081 w 287262"/>
                <a:gd name="connsiteY17" fmla="*/ 126514 h 546902"/>
                <a:gd name="connsiteX18" fmla="*/ 229889 w 287262"/>
                <a:gd name="connsiteY18" fmla="*/ 162821 h 546902"/>
                <a:gd name="connsiteX19" fmla="*/ 218627 w 287262"/>
                <a:gd name="connsiteY19" fmla="*/ 171170 h 546902"/>
                <a:gd name="connsiteX20" fmla="*/ 207589 w 287262"/>
                <a:gd name="connsiteY20" fmla="*/ 177221 h 546902"/>
                <a:gd name="connsiteX21" fmla="*/ 123881 w 287262"/>
                <a:gd name="connsiteY21" fmla="*/ 205908 h 546902"/>
                <a:gd name="connsiteX22" fmla="*/ 76088 w 287262"/>
                <a:gd name="connsiteY22" fmla="*/ 224230 h 546902"/>
                <a:gd name="connsiteX23" fmla="*/ 66171 w 287262"/>
                <a:gd name="connsiteY23" fmla="*/ 229384 h 546902"/>
                <a:gd name="connsiteX24" fmla="*/ 56309 w 287262"/>
                <a:gd name="connsiteY24" fmla="*/ 235155 h 546902"/>
                <a:gd name="connsiteX25" fmla="*/ 952 w 287262"/>
                <a:gd name="connsiteY25" fmla="*/ 323962 h 546902"/>
                <a:gd name="connsiteX26" fmla="*/ 75416 w 287262"/>
                <a:gd name="connsiteY26" fmla="*/ 427728 h 546902"/>
                <a:gd name="connsiteX27" fmla="*/ 71381 w 287262"/>
                <a:gd name="connsiteY27" fmla="*/ 386715 h 546902"/>
                <a:gd name="connsiteX28" fmla="*/ 69925 w 287262"/>
                <a:gd name="connsiteY28" fmla="*/ 371867 h 546902"/>
                <a:gd name="connsiteX29" fmla="*/ 69757 w 287262"/>
                <a:gd name="connsiteY29" fmla="*/ 370298 h 546902"/>
                <a:gd name="connsiteX30" fmla="*/ 46560 w 287262"/>
                <a:gd name="connsiteY30" fmla="*/ 323962 h 546902"/>
                <a:gd name="connsiteX31" fmla="*/ 61744 w 287262"/>
                <a:gd name="connsiteY31" fmla="*/ 289728 h 546902"/>
                <a:gd name="connsiteX32" fmla="*/ 71269 w 287262"/>
                <a:gd name="connsiteY32" fmla="*/ 280595 h 546902"/>
                <a:gd name="connsiteX33" fmla="*/ 80962 w 287262"/>
                <a:gd name="connsiteY33" fmla="*/ 273143 h 546902"/>
                <a:gd name="connsiteX34" fmla="*/ 82363 w 287262"/>
                <a:gd name="connsiteY34" fmla="*/ 287151 h 546902"/>
                <a:gd name="connsiteX35" fmla="*/ 83820 w 287262"/>
                <a:gd name="connsiteY35" fmla="*/ 301998 h 546902"/>
                <a:gd name="connsiteX36" fmla="*/ 89031 w 287262"/>
                <a:gd name="connsiteY36" fmla="*/ 354498 h 546902"/>
                <a:gd name="connsiteX37" fmla="*/ 90544 w 287262"/>
                <a:gd name="connsiteY37" fmla="*/ 369794 h 546902"/>
                <a:gd name="connsiteX38" fmla="*/ 92000 w 287262"/>
                <a:gd name="connsiteY38" fmla="*/ 384642 h 546902"/>
                <a:gd name="connsiteX39" fmla="*/ 97099 w 287262"/>
                <a:gd name="connsiteY39" fmla="*/ 436245 h 546902"/>
                <a:gd name="connsiteX40" fmla="*/ 98444 w 287262"/>
                <a:gd name="connsiteY40" fmla="*/ 449692 h 546902"/>
                <a:gd name="connsiteX41" fmla="*/ 99788 w 287262"/>
                <a:gd name="connsiteY41" fmla="*/ 463139 h 546902"/>
                <a:gd name="connsiteX42" fmla="*/ 108081 w 287262"/>
                <a:gd name="connsiteY42" fmla="*/ 546903 h 546902"/>
                <a:gd name="connsiteX43" fmla="*/ 172851 w 287262"/>
                <a:gd name="connsiteY43" fmla="*/ 527181 h 546902"/>
                <a:gd name="connsiteX44" fmla="*/ 175316 w 287262"/>
                <a:gd name="connsiteY44" fmla="*/ 502304 h 546902"/>
                <a:gd name="connsiteX45" fmla="*/ 176885 w 287262"/>
                <a:gd name="connsiteY45" fmla="*/ 486447 h 546902"/>
                <a:gd name="connsiteX46" fmla="*/ 178285 w 287262"/>
                <a:gd name="connsiteY46" fmla="*/ 472216 h 546902"/>
                <a:gd name="connsiteX47" fmla="*/ 183160 w 287262"/>
                <a:gd name="connsiteY47" fmla="*/ 423190 h 546902"/>
                <a:gd name="connsiteX48" fmla="*/ 184449 w 287262"/>
                <a:gd name="connsiteY48" fmla="*/ 410191 h 546902"/>
                <a:gd name="connsiteX49" fmla="*/ 185737 w 287262"/>
                <a:gd name="connsiteY49" fmla="*/ 397305 h 546902"/>
                <a:gd name="connsiteX50" fmla="*/ 200305 w 287262"/>
                <a:gd name="connsiteY50" fmla="*/ 250283 h 546902"/>
                <a:gd name="connsiteX51" fmla="*/ 201594 w 287262"/>
                <a:gd name="connsiteY51" fmla="*/ 237116 h 546902"/>
                <a:gd name="connsiteX52" fmla="*/ 202939 w 287262"/>
                <a:gd name="connsiteY52" fmla="*/ 223781 h 546902"/>
                <a:gd name="connsiteX53" fmla="*/ 213752 w 287262"/>
                <a:gd name="connsiteY53" fmla="*/ 219747 h 546902"/>
                <a:gd name="connsiteX54" fmla="*/ 224678 w 287262"/>
                <a:gd name="connsiteY54" fmla="*/ 215041 h 546902"/>
                <a:gd name="connsiteX55" fmla="*/ 287263 w 287262"/>
                <a:gd name="connsiteY55" fmla="*/ 126458 h 546902"/>
                <a:gd name="connsiteX56" fmla="*/ 241095 w 287262"/>
                <a:gd name="connsiteY56" fmla="*/ 48914 h 5469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287262" h="546902">
                  <a:moveTo>
                    <a:pt x="241095" y="48914"/>
                  </a:moveTo>
                  <a:cubicBezTo>
                    <a:pt x="243952" y="45720"/>
                    <a:pt x="247034" y="42975"/>
                    <a:pt x="250283" y="40621"/>
                  </a:cubicBezTo>
                  <a:cubicBezTo>
                    <a:pt x="253813" y="38044"/>
                    <a:pt x="257623" y="35971"/>
                    <a:pt x="261657" y="34346"/>
                  </a:cubicBezTo>
                  <a:cubicBezTo>
                    <a:pt x="267036" y="32217"/>
                    <a:pt x="272807" y="30928"/>
                    <a:pt x="279026" y="30592"/>
                  </a:cubicBezTo>
                  <a:lnTo>
                    <a:pt x="279026" y="0"/>
                  </a:lnTo>
                  <a:lnTo>
                    <a:pt x="0" y="0"/>
                  </a:lnTo>
                  <a:lnTo>
                    <a:pt x="0" y="30592"/>
                  </a:lnTo>
                  <a:cubicBezTo>
                    <a:pt x="38324" y="32777"/>
                    <a:pt x="60736" y="69196"/>
                    <a:pt x="67235" y="134807"/>
                  </a:cubicBezTo>
                  <a:lnTo>
                    <a:pt x="73567" y="198624"/>
                  </a:lnTo>
                  <a:cubicBezTo>
                    <a:pt x="86733" y="192685"/>
                    <a:pt x="101189" y="187362"/>
                    <a:pt x="116933" y="182600"/>
                  </a:cubicBezTo>
                  <a:cubicBezTo>
                    <a:pt x="120855" y="181423"/>
                    <a:pt x="124721" y="180247"/>
                    <a:pt x="128531" y="179126"/>
                  </a:cubicBezTo>
                  <a:cubicBezTo>
                    <a:pt x="159628" y="169769"/>
                    <a:pt x="186522" y="161701"/>
                    <a:pt x="203499" y="151952"/>
                  </a:cubicBezTo>
                  <a:cubicBezTo>
                    <a:pt x="206244" y="150383"/>
                    <a:pt x="208597" y="148814"/>
                    <a:pt x="210558" y="147301"/>
                  </a:cubicBezTo>
                  <a:lnTo>
                    <a:pt x="211791" y="134807"/>
                  </a:lnTo>
                  <a:cubicBezTo>
                    <a:pt x="212576" y="126795"/>
                    <a:pt x="213640" y="119175"/>
                    <a:pt x="214929" y="112003"/>
                  </a:cubicBezTo>
                  <a:cubicBezTo>
                    <a:pt x="215881" y="106792"/>
                    <a:pt x="216890" y="101805"/>
                    <a:pt x="218122" y="97043"/>
                  </a:cubicBezTo>
                  <a:cubicBezTo>
                    <a:pt x="219299" y="92336"/>
                    <a:pt x="220588" y="87910"/>
                    <a:pt x="221989" y="83708"/>
                  </a:cubicBezTo>
                  <a:cubicBezTo>
                    <a:pt x="234931" y="96090"/>
                    <a:pt x="246081" y="111106"/>
                    <a:pt x="246081" y="126514"/>
                  </a:cubicBezTo>
                  <a:cubicBezTo>
                    <a:pt x="246081" y="141867"/>
                    <a:pt x="240310" y="153409"/>
                    <a:pt x="229889" y="162821"/>
                  </a:cubicBezTo>
                  <a:cubicBezTo>
                    <a:pt x="226583" y="165791"/>
                    <a:pt x="222829" y="168592"/>
                    <a:pt x="218627" y="171170"/>
                  </a:cubicBezTo>
                  <a:cubicBezTo>
                    <a:pt x="215209" y="173299"/>
                    <a:pt x="211567" y="175316"/>
                    <a:pt x="207589" y="177221"/>
                  </a:cubicBezTo>
                  <a:cubicBezTo>
                    <a:pt x="186410" y="187587"/>
                    <a:pt x="157555" y="195711"/>
                    <a:pt x="123881" y="205908"/>
                  </a:cubicBezTo>
                  <a:cubicBezTo>
                    <a:pt x="106400" y="211175"/>
                    <a:pt x="90375" y="217282"/>
                    <a:pt x="76088" y="224230"/>
                  </a:cubicBezTo>
                  <a:cubicBezTo>
                    <a:pt x="72670" y="225911"/>
                    <a:pt x="69364" y="227591"/>
                    <a:pt x="66171" y="229384"/>
                  </a:cubicBezTo>
                  <a:cubicBezTo>
                    <a:pt x="62753" y="231233"/>
                    <a:pt x="59447" y="233194"/>
                    <a:pt x="56309" y="235155"/>
                  </a:cubicBezTo>
                  <a:cubicBezTo>
                    <a:pt x="21291" y="257175"/>
                    <a:pt x="952" y="286366"/>
                    <a:pt x="952" y="323962"/>
                  </a:cubicBezTo>
                  <a:cubicBezTo>
                    <a:pt x="952" y="383745"/>
                    <a:pt x="36139" y="410695"/>
                    <a:pt x="75416" y="427728"/>
                  </a:cubicBezTo>
                  <a:lnTo>
                    <a:pt x="71381" y="386715"/>
                  </a:lnTo>
                  <a:lnTo>
                    <a:pt x="69925" y="371867"/>
                  </a:lnTo>
                  <a:lnTo>
                    <a:pt x="69757" y="370298"/>
                  </a:lnTo>
                  <a:cubicBezTo>
                    <a:pt x="55301" y="358476"/>
                    <a:pt x="46560" y="343909"/>
                    <a:pt x="46560" y="323962"/>
                  </a:cubicBezTo>
                  <a:cubicBezTo>
                    <a:pt x="46560" y="311748"/>
                    <a:pt x="52107" y="300262"/>
                    <a:pt x="61744" y="289728"/>
                  </a:cubicBezTo>
                  <a:cubicBezTo>
                    <a:pt x="64602" y="286590"/>
                    <a:pt x="67740" y="283565"/>
                    <a:pt x="71269" y="280595"/>
                  </a:cubicBezTo>
                  <a:cubicBezTo>
                    <a:pt x="74295" y="278074"/>
                    <a:pt x="77489" y="275553"/>
                    <a:pt x="80962" y="273143"/>
                  </a:cubicBezTo>
                  <a:lnTo>
                    <a:pt x="82363" y="287151"/>
                  </a:lnTo>
                  <a:lnTo>
                    <a:pt x="83820" y="301998"/>
                  </a:lnTo>
                  <a:lnTo>
                    <a:pt x="89031" y="354498"/>
                  </a:lnTo>
                  <a:lnTo>
                    <a:pt x="90544" y="369794"/>
                  </a:lnTo>
                  <a:lnTo>
                    <a:pt x="92000" y="384642"/>
                  </a:lnTo>
                  <a:lnTo>
                    <a:pt x="97099" y="436245"/>
                  </a:lnTo>
                  <a:lnTo>
                    <a:pt x="98444" y="449692"/>
                  </a:lnTo>
                  <a:lnTo>
                    <a:pt x="99788" y="463139"/>
                  </a:lnTo>
                  <a:lnTo>
                    <a:pt x="108081" y="546903"/>
                  </a:lnTo>
                  <a:cubicBezTo>
                    <a:pt x="147862" y="541412"/>
                    <a:pt x="165287" y="534689"/>
                    <a:pt x="172851" y="527181"/>
                  </a:cubicBezTo>
                  <a:lnTo>
                    <a:pt x="175316" y="502304"/>
                  </a:lnTo>
                  <a:lnTo>
                    <a:pt x="176885" y="486447"/>
                  </a:lnTo>
                  <a:lnTo>
                    <a:pt x="178285" y="472216"/>
                  </a:lnTo>
                  <a:lnTo>
                    <a:pt x="183160" y="423190"/>
                  </a:lnTo>
                  <a:lnTo>
                    <a:pt x="184449" y="410191"/>
                  </a:lnTo>
                  <a:lnTo>
                    <a:pt x="185737" y="397305"/>
                  </a:lnTo>
                  <a:lnTo>
                    <a:pt x="200305" y="250283"/>
                  </a:lnTo>
                  <a:lnTo>
                    <a:pt x="201594" y="237116"/>
                  </a:lnTo>
                  <a:lnTo>
                    <a:pt x="202939" y="223781"/>
                  </a:lnTo>
                  <a:cubicBezTo>
                    <a:pt x="206637" y="222493"/>
                    <a:pt x="210222" y="221148"/>
                    <a:pt x="213752" y="219747"/>
                  </a:cubicBezTo>
                  <a:cubicBezTo>
                    <a:pt x="217506" y="218291"/>
                    <a:pt x="221148" y="216722"/>
                    <a:pt x="224678" y="215041"/>
                  </a:cubicBezTo>
                  <a:cubicBezTo>
                    <a:pt x="262666" y="197392"/>
                    <a:pt x="287263" y="170722"/>
                    <a:pt x="287263" y="126458"/>
                  </a:cubicBezTo>
                  <a:cubicBezTo>
                    <a:pt x="287263" y="93289"/>
                    <a:pt x="265187" y="68300"/>
                    <a:pt x="241095" y="48914"/>
                  </a:cubicBezTo>
                </a:path>
              </a:pathLst>
            </a:custGeom>
            <a:solidFill>
              <a:schemeClr val="bg1"/>
            </a:solidFill>
            <a:ln w="5603" cap="flat">
              <a:noFill/>
              <a:prstDash val="solid"/>
              <a:miter/>
            </a:ln>
          </p:spPr>
          <p:txBody>
            <a:bodyPr rtlCol="0" anchor="ctr"/>
            <a:lstStyle/>
            <a:p>
              <a:endParaRPr lang="en-ID"/>
            </a:p>
          </p:txBody>
        </p:sp>
        <p:sp>
          <p:nvSpPr>
            <p:cNvPr id="153" name="Freeform: Shape 152">
              <a:extLst>
                <a:ext uri="{FF2B5EF4-FFF2-40B4-BE49-F238E27FC236}">
                  <a16:creationId xmlns:a16="http://schemas.microsoft.com/office/drawing/2014/main" id="{A3CF1060-37DF-4AC6-0047-202D7881E3A2}"/>
                </a:ext>
              </a:extLst>
            </p:cNvPr>
            <p:cNvSpPr/>
            <p:nvPr/>
          </p:nvSpPr>
          <p:spPr>
            <a:xfrm>
              <a:off x="5032703" y="384314"/>
              <a:ext cx="117600" cy="145241"/>
            </a:xfrm>
            <a:custGeom>
              <a:avLst/>
              <a:gdLst>
                <a:gd name="connsiteX0" fmla="*/ 79562 w 199576"/>
                <a:gd name="connsiteY0" fmla="*/ 246417 h 246485"/>
                <a:gd name="connsiteX1" fmla="*/ 79562 w 199576"/>
                <a:gd name="connsiteY1" fmla="*/ 234035 h 246485"/>
                <a:gd name="connsiteX2" fmla="*/ 49922 w 199576"/>
                <a:gd name="connsiteY2" fmla="*/ 180079 h 246485"/>
                <a:gd name="connsiteX3" fmla="*/ 78105 w 199576"/>
                <a:gd name="connsiteY3" fmla="*/ 123937 h 246485"/>
                <a:gd name="connsiteX4" fmla="*/ 98332 w 199576"/>
                <a:gd name="connsiteY4" fmla="*/ 71493 h 246485"/>
                <a:gd name="connsiteX5" fmla="*/ 115701 w 199576"/>
                <a:gd name="connsiteY5" fmla="*/ 112283 h 246485"/>
                <a:gd name="connsiteX6" fmla="*/ 91832 w 199576"/>
                <a:gd name="connsiteY6" fmla="*/ 182264 h 246485"/>
                <a:gd name="connsiteX7" fmla="*/ 146797 w 199576"/>
                <a:gd name="connsiteY7" fmla="*/ 228936 h 246485"/>
                <a:gd name="connsiteX8" fmla="*/ 199577 w 199576"/>
                <a:gd name="connsiteY8" fmla="*/ 176437 h 246485"/>
                <a:gd name="connsiteX9" fmla="*/ 170666 w 199576"/>
                <a:gd name="connsiteY9" fmla="*/ 113011 h 246485"/>
                <a:gd name="connsiteX10" fmla="*/ 137440 w 199576"/>
                <a:gd name="connsiteY10" fmla="*/ 161085 h 246485"/>
                <a:gd name="connsiteX11" fmla="*/ 156938 w 199576"/>
                <a:gd name="connsiteY11" fmla="*/ 102758 h 246485"/>
                <a:gd name="connsiteX12" fmla="*/ 80290 w 199576"/>
                <a:gd name="connsiteY12" fmla="*/ 0 h 246485"/>
                <a:gd name="connsiteX13" fmla="*/ 47737 w 199576"/>
                <a:gd name="connsiteY13" fmla="*/ 87462 h 246485"/>
                <a:gd name="connsiteX14" fmla="*/ 0 w 199576"/>
                <a:gd name="connsiteY14" fmla="*/ 176381 h 246485"/>
                <a:gd name="connsiteX15" fmla="*/ 79562 w 199576"/>
                <a:gd name="connsiteY15" fmla="*/ 246417 h 2464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99576" h="246485">
                  <a:moveTo>
                    <a:pt x="79562" y="246417"/>
                  </a:moveTo>
                  <a:lnTo>
                    <a:pt x="79562" y="234035"/>
                  </a:lnTo>
                  <a:cubicBezTo>
                    <a:pt x="68020" y="228936"/>
                    <a:pt x="49922" y="209998"/>
                    <a:pt x="49922" y="180079"/>
                  </a:cubicBezTo>
                  <a:cubicBezTo>
                    <a:pt x="49922" y="157499"/>
                    <a:pt x="61464" y="144388"/>
                    <a:pt x="78105" y="123937"/>
                  </a:cubicBezTo>
                  <a:cubicBezTo>
                    <a:pt x="91832" y="107184"/>
                    <a:pt x="99788" y="87518"/>
                    <a:pt x="98332" y="71493"/>
                  </a:cubicBezTo>
                  <a:cubicBezTo>
                    <a:pt x="109874" y="82419"/>
                    <a:pt x="115701" y="92617"/>
                    <a:pt x="115701" y="112283"/>
                  </a:cubicBezTo>
                  <a:cubicBezTo>
                    <a:pt x="115701" y="139233"/>
                    <a:pt x="91832" y="153072"/>
                    <a:pt x="91832" y="182264"/>
                  </a:cubicBezTo>
                  <a:cubicBezTo>
                    <a:pt x="91832" y="208485"/>
                    <a:pt x="112787" y="228936"/>
                    <a:pt x="146797" y="228936"/>
                  </a:cubicBezTo>
                  <a:cubicBezTo>
                    <a:pt x="182936" y="228936"/>
                    <a:pt x="199577" y="204900"/>
                    <a:pt x="199577" y="176437"/>
                  </a:cubicBezTo>
                  <a:cubicBezTo>
                    <a:pt x="199577" y="152400"/>
                    <a:pt x="187306" y="126907"/>
                    <a:pt x="170666" y="113011"/>
                  </a:cubicBezTo>
                  <a:cubicBezTo>
                    <a:pt x="170666" y="134134"/>
                    <a:pt x="161253" y="157443"/>
                    <a:pt x="137440" y="161085"/>
                  </a:cubicBezTo>
                  <a:cubicBezTo>
                    <a:pt x="146853" y="146517"/>
                    <a:pt x="156938" y="134134"/>
                    <a:pt x="156938" y="102758"/>
                  </a:cubicBezTo>
                  <a:cubicBezTo>
                    <a:pt x="156938" y="64882"/>
                    <a:pt x="115028" y="18210"/>
                    <a:pt x="80290" y="0"/>
                  </a:cubicBezTo>
                  <a:cubicBezTo>
                    <a:pt x="83204" y="32777"/>
                    <a:pt x="66563" y="63425"/>
                    <a:pt x="47737" y="87462"/>
                  </a:cubicBezTo>
                  <a:cubicBezTo>
                    <a:pt x="27510" y="112955"/>
                    <a:pt x="0" y="135535"/>
                    <a:pt x="0" y="176381"/>
                  </a:cubicBezTo>
                  <a:cubicBezTo>
                    <a:pt x="0" y="225967"/>
                    <a:pt x="36867" y="247874"/>
                    <a:pt x="79562" y="246417"/>
                  </a:cubicBezTo>
                </a:path>
              </a:pathLst>
            </a:custGeom>
            <a:solidFill>
              <a:srgbClr val="EA6725"/>
            </a:solidFill>
            <a:ln w="5603" cap="flat">
              <a:noFill/>
              <a:prstDash val="solid"/>
              <a:miter/>
            </a:ln>
          </p:spPr>
          <p:txBody>
            <a:bodyPr rtlCol="0" anchor="ctr"/>
            <a:lstStyle/>
            <a:p>
              <a:endParaRPr lang="en-ID"/>
            </a:p>
          </p:txBody>
        </p:sp>
      </p:grpSp>
      <p:sp>
        <p:nvSpPr>
          <p:cNvPr id="154" name="TextBox 153">
            <a:extLst>
              <a:ext uri="{FF2B5EF4-FFF2-40B4-BE49-F238E27FC236}">
                <a16:creationId xmlns:a16="http://schemas.microsoft.com/office/drawing/2014/main" id="{E95E4768-7664-ECFA-FBA1-B0517765B242}"/>
              </a:ext>
            </a:extLst>
          </p:cNvPr>
          <p:cNvSpPr txBox="1"/>
          <p:nvPr/>
        </p:nvSpPr>
        <p:spPr>
          <a:xfrm>
            <a:off x="371475" y="384314"/>
            <a:ext cx="4532502" cy="1107996"/>
          </a:xfrm>
          <a:prstGeom prst="rect">
            <a:avLst/>
          </a:prstGeom>
          <a:noFill/>
        </p:spPr>
        <p:txBody>
          <a:bodyPr wrap="square" lIns="0" tIns="0" rIns="0" bIns="0" rtlCol="0">
            <a:spAutoFit/>
          </a:bodyPr>
          <a:lstStyle/>
          <a:p>
            <a:r>
              <a:rPr lang="en-US" sz="2400" dirty="0">
                <a:solidFill>
                  <a:schemeClr val="bg1"/>
                </a:solidFill>
                <a:latin typeface="+mj-lt"/>
              </a:rPr>
              <a:t>Test-and-Treat Bills: </a:t>
            </a:r>
            <a:br>
              <a:rPr lang="en-US" sz="2400" dirty="0">
                <a:solidFill>
                  <a:schemeClr val="bg1"/>
                </a:solidFill>
                <a:latin typeface="+mj-lt"/>
              </a:rPr>
            </a:br>
            <a:r>
              <a:rPr lang="en-US" sz="2400" dirty="0">
                <a:solidFill>
                  <a:schemeClr val="bg1"/>
                </a:solidFill>
                <a:latin typeface="+mj-lt"/>
              </a:rPr>
              <a:t>A Concern for Patient </a:t>
            </a:r>
            <a:br>
              <a:rPr lang="en-US" sz="2400" dirty="0">
                <a:solidFill>
                  <a:schemeClr val="bg1"/>
                </a:solidFill>
                <a:latin typeface="+mj-lt"/>
              </a:rPr>
            </a:br>
            <a:r>
              <a:rPr lang="en-US" sz="2400" dirty="0">
                <a:solidFill>
                  <a:schemeClr val="bg1"/>
                </a:solidFill>
                <a:latin typeface="+mj-lt"/>
              </a:rPr>
              <a:t>Safety and Quality of Care</a:t>
            </a:r>
            <a:endParaRPr lang="en-ID" sz="2400" dirty="0">
              <a:solidFill>
                <a:schemeClr val="bg1"/>
              </a:solidFill>
              <a:latin typeface="+mj-lt"/>
            </a:endParaRPr>
          </a:p>
        </p:txBody>
      </p:sp>
      <p:sp>
        <p:nvSpPr>
          <p:cNvPr id="155" name="TextBox 154">
            <a:extLst>
              <a:ext uri="{FF2B5EF4-FFF2-40B4-BE49-F238E27FC236}">
                <a16:creationId xmlns:a16="http://schemas.microsoft.com/office/drawing/2014/main" id="{EB66E5DC-0060-9D9B-A960-38E4E5921022}"/>
              </a:ext>
            </a:extLst>
          </p:cNvPr>
          <p:cNvSpPr txBox="1"/>
          <p:nvPr/>
        </p:nvSpPr>
        <p:spPr>
          <a:xfrm>
            <a:off x="371475" y="1721311"/>
            <a:ext cx="2021205" cy="470946"/>
          </a:xfrm>
          <a:prstGeom prst="rect">
            <a:avLst/>
          </a:prstGeom>
          <a:solidFill>
            <a:srgbClr val="EA6725"/>
          </a:solidFill>
        </p:spPr>
        <p:txBody>
          <a:bodyPr wrap="square" lIns="0" tIns="0" rIns="0" bIns="0" rtlCol="0" anchor="ctr">
            <a:noAutofit/>
          </a:bodyPr>
          <a:lstStyle/>
          <a:p>
            <a:pPr algn="ctr">
              <a:buFont typeface="Arial"/>
              <a:buNone/>
            </a:pPr>
            <a:r>
              <a:rPr lang="en-US" sz="1600" b="1" dirty="0">
                <a:solidFill>
                  <a:schemeClr val="bg1"/>
                </a:solidFill>
                <a:latin typeface="+mn-lt"/>
              </a:rPr>
              <a:t>Backgrounder</a:t>
            </a:r>
            <a:endParaRPr lang="en-ID" dirty="0">
              <a:solidFill>
                <a:schemeClr val="bg1"/>
              </a:solidFill>
              <a:latin typeface="+mn-lt"/>
            </a:endParaRPr>
          </a:p>
        </p:txBody>
      </p:sp>
      <p:sp>
        <p:nvSpPr>
          <p:cNvPr id="156" name="TextBox 155">
            <a:extLst>
              <a:ext uri="{FF2B5EF4-FFF2-40B4-BE49-F238E27FC236}">
                <a16:creationId xmlns:a16="http://schemas.microsoft.com/office/drawing/2014/main" id="{86B809E0-984D-0FF4-6C5A-D8AE33E34EDC}"/>
              </a:ext>
            </a:extLst>
          </p:cNvPr>
          <p:cNvSpPr txBox="1"/>
          <p:nvPr/>
        </p:nvSpPr>
        <p:spPr>
          <a:xfrm>
            <a:off x="371475" y="2421258"/>
            <a:ext cx="6118225" cy="1508105"/>
          </a:xfrm>
          <a:prstGeom prst="rect">
            <a:avLst/>
          </a:prstGeom>
          <a:noFill/>
        </p:spPr>
        <p:txBody>
          <a:bodyPr wrap="square" lIns="0" tIns="0" rIns="0" bIns="0" rtlCol="0">
            <a:spAutoFit/>
          </a:bodyPr>
          <a:lstStyle/>
          <a:p>
            <a:r>
              <a:rPr lang="en-US" dirty="0">
                <a:solidFill>
                  <a:schemeClr val="bg1"/>
                </a:solidFill>
                <a:latin typeface="+mn-lt"/>
              </a:rPr>
              <a:t>“Test-and-treat” bills are legislative proposals that allow pharmacists to perform diagnostic tests and dispense medications for certain conditions without requiring a doctor’s prescription. The American Academy of Family Physicians (AAFP) opposes these bills that permit non-physician healthcare providers, such as pharmacists, to independently test and treat patients without physician involvement.</a:t>
            </a:r>
            <a:endParaRPr lang="en-ID" dirty="0">
              <a:solidFill>
                <a:schemeClr val="bg1"/>
              </a:solidFill>
              <a:latin typeface="+mn-lt"/>
            </a:endParaRPr>
          </a:p>
        </p:txBody>
      </p:sp>
      <p:sp>
        <p:nvSpPr>
          <p:cNvPr id="281" name="TextBox 280">
            <a:extLst>
              <a:ext uri="{FF2B5EF4-FFF2-40B4-BE49-F238E27FC236}">
                <a16:creationId xmlns:a16="http://schemas.microsoft.com/office/drawing/2014/main" id="{98D876A5-8C94-8A46-1414-CB835483E77E}"/>
              </a:ext>
            </a:extLst>
          </p:cNvPr>
          <p:cNvSpPr txBox="1"/>
          <p:nvPr/>
        </p:nvSpPr>
        <p:spPr>
          <a:xfrm>
            <a:off x="371475" y="4294719"/>
            <a:ext cx="5762328" cy="416810"/>
          </a:xfrm>
          <a:prstGeom prst="rect">
            <a:avLst/>
          </a:prstGeom>
          <a:noFill/>
          <a:ln>
            <a:noFill/>
          </a:ln>
        </p:spPr>
        <p:txBody>
          <a:bodyPr wrap="square" lIns="0" tIns="0" rIns="0" bIns="0" rtlCol="0" anchor="ctr">
            <a:noAutofit/>
          </a:bodyPr>
          <a:lstStyle/>
          <a:p>
            <a:pPr>
              <a:buFont typeface="Arial"/>
              <a:buNone/>
            </a:pPr>
            <a:r>
              <a:rPr lang="en-US" b="1" dirty="0">
                <a:solidFill>
                  <a:srgbClr val="EA6725"/>
                </a:solidFill>
                <a:latin typeface="+mn-lt"/>
              </a:rPr>
              <a:t>Patient Safety</a:t>
            </a:r>
            <a:endParaRPr lang="en-ID" b="1" dirty="0">
              <a:solidFill>
                <a:srgbClr val="EA6725"/>
              </a:solidFill>
              <a:latin typeface="+mn-lt"/>
            </a:endParaRPr>
          </a:p>
        </p:txBody>
      </p:sp>
      <p:sp>
        <p:nvSpPr>
          <p:cNvPr id="282" name="TextBox 281">
            <a:extLst>
              <a:ext uri="{FF2B5EF4-FFF2-40B4-BE49-F238E27FC236}">
                <a16:creationId xmlns:a16="http://schemas.microsoft.com/office/drawing/2014/main" id="{0F30F72F-1D3E-6DBE-7338-393FB973857D}"/>
              </a:ext>
            </a:extLst>
          </p:cNvPr>
          <p:cNvSpPr txBox="1"/>
          <p:nvPr/>
        </p:nvSpPr>
        <p:spPr>
          <a:xfrm>
            <a:off x="371476" y="4744554"/>
            <a:ext cx="5762328" cy="1415772"/>
          </a:xfrm>
          <a:prstGeom prst="rect">
            <a:avLst/>
          </a:prstGeom>
          <a:noFill/>
        </p:spPr>
        <p:txBody>
          <a:bodyPr wrap="square" lIns="0" tIns="0" rIns="0" bIns="0" rtlCol="0">
            <a:spAutoFit/>
          </a:bodyPr>
          <a:lstStyle/>
          <a:p>
            <a:r>
              <a:rPr lang="en-US" sz="1200" b="1" dirty="0">
                <a:solidFill>
                  <a:srgbClr val="0F3759"/>
                </a:solidFill>
                <a:latin typeface="+mn-lt"/>
              </a:rPr>
              <a:t>Family physicians undergo extensive and rigorous training that encompasses years of medical school, residencies, and often fellowships. This equips them with deep knowledge and a comprehensive understanding of various illnesses. </a:t>
            </a:r>
            <a:r>
              <a:rPr lang="en-US" sz="1100" dirty="0">
                <a:solidFill>
                  <a:srgbClr val="0F3759"/>
                </a:solidFill>
                <a:latin typeface="+mn-lt"/>
              </a:rPr>
              <a:t>They are trained to recognize subtleties and complexities in symptoms that might indicate serious or rare conditions. Non-physician providers, while highly skilled in their respective fields, typically do not receive the same depth of training. This can potentially lead to misdiagnosis or inappropriate treatment if the symptoms are not straightforward.</a:t>
            </a:r>
            <a:endParaRPr lang="en-ID" sz="1200" dirty="0">
              <a:solidFill>
                <a:srgbClr val="0F3759"/>
              </a:solidFill>
              <a:latin typeface="+mn-lt"/>
            </a:endParaRPr>
          </a:p>
        </p:txBody>
      </p:sp>
      <p:sp>
        <p:nvSpPr>
          <p:cNvPr id="283" name="TextBox 282">
            <a:extLst>
              <a:ext uri="{FF2B5EF4-FFF2-40B4-BE49-F238E27FC236}">
                <a16:creationId xmlns:a16="http://schemas.microsoft.com/office/drawing/2014/main" id="{AF7FB1EF-A2FD-D722-6D57-0F76D2BDBC8B}"/>
              </a:ext>
            </a:extLst>
          </p:cNvPr>
          <p:cNvSpPr txBox="1"/>
          <p:nvPr/>
        </p:nvSpPr>
        <p:spPr>
          <a:xfrm>
            <a:off x="371474" y="6498076"/>
            <a:ext cx="6118225" cy="416810"/>
          </a:xfrm>
          <a:prstGeom prst="rect">
            <a:avLst/>
          </a:prstGeom>
          <a:solidFill>
            <a:srgbClr val="EA6725"/>
          </a:solidFill>
          <a:ln>
            <a:noFill/>
          </a:ln>
        </p:spPr>
        <p:txBody>
          <a:bodyPr wrap="square" lIns="144000" tIns="0" rIns="0" bIns="0" rtlCol="0" anchor="ctr">
            <a:noAutofit/>
          </a:bodyPr>
          <a:lstStyle/>
          <a:p>
            <a:r>
              <a:rPr lang="en-US" b="1" dirty="0">
                <a:solidFill>
                  <a:schemeClr val="bg1"/>
                </a:solidFill>
                <a:latin typeface="+mn-lt"/>
              </a:rPr>
              <a:t>Quality of Care</a:t>
            </a:r>
            <a:endParaRPr lang="en-ID" b="1" dirty="0">
              <a:solidFill>
                <a:schemeClr val="bg1"/>
              </a:solidFill>
              <a:latin typeface="+mn-lt"/>
            </a:endParaRPr>
          </a:p>
        </p:txBody>
      </p:sp>
      <p:sp>
        <p:nvSpPr>
          <p:cNvPr id="284" name="TextBox 283">
            <a:extLst>
              <a:ext uri="{FF2B5EF4-FFF2-40B4-BE49-F238E27FC236}">
                <a16:creationId xmlns:a16="http://schemas.microsoft.com/office/drawing/2014/main" id="{100C9597-D58D-0CE4-3C2E-F1E716AA2CD0}"/>
              </a:ext>
            </a:extLst>
          </p:cNvPr>
          <p:cNvSpPr txBox="1"/>
          <p:nvPr/>
        </p:nvSpPr>
        <p:spPr>
          <a:xfrm>
            <a:off x="371475" y="7054727"/>
            <a:ext cx="2870435" cy="1720984"/>
          </a:xfrm>
          <a:prstGeom prst="rect">
            <a:avLst/>
          </a:prstGeom>
          <a:noFill/>
        </p:spPr>
        <p:txBody>
          <a:bodyPr wrap="square" lIns="0" tIns="0" rIns="0" bIns="0" rtlCol="0">
            <a:spAutoFit/>
          </a:bodyPr>
          <a:lstStyle/>
          <a:p>
            <a:pPr>
              <a:buFont typeface="Arial"/>
              <a:buNone/>
            </a:pPr>
            <a:r>
              <a:rPr lang="en-US" sz="1200" b="1" dirty="0">
                <a:solidFill>
                  <a:srgbClr val="0F3759"/>
                </a:solidFill>
                <a:latin typeface="+mn-lt"/>
              </a:rPr>
              <a:t>Comprehensive patient care requires the expertise of physician-led team. Family physicians are trained to:</a:t>
            </a:r>
            <a:endParaRPr lang="en-ID" sz="1200" b="1" dirty="0">
              <a:solidFill>
                <a:srgbClr val="0F3759"/>
              </a:solidFill>
              <a:latin typeface="+mn-lt"/>
            </a:endParaRPr>
          </a:p>
          <a:p>
            <a:pPr marL="171450" lvl="0" indent="-171450">
              <a:spcBef>
                <a:spcPts val="400"/>
              </a:spcBef>
              <a:spcAft>
                <a:spcPts val="100"/>
              </a:spcAft>
              <a:buFont typeface="Arial" panose="020B0604020202020204" pitchFamily="34" charset="0"/>
              <a:buChar char="•"/>
            </a:pPr>
            <a:r>
              <a:rPr lang="en-US" sz="1200" dirty="0">
                <a:solidFill>
                  <a:srgbClr val="0F3759"/>
                </a:solidFill>
                <a:latin typeface="+mn-lt"/>
              </a:rPr>
              <a:t>Perform physical and mental examinations</a:t>
            </a:r>
            <a:endParaRPr lang="en-ID" sz="1200" dirty="0">
              <a:solidFill>
                <a:srgbClr val="0F3759"/>
              </a:solidFill>
              <a:latin typeface="+mn-lt"/>
            </a:endParaRPr>
          </a:p>
          <a:p>
            <a:pPr marL="171450" lvl="0" indent="-171450">
              <a:spcBef>
                <a:spcPts val="400"/>
              </a:spcBef>
              <a:spcAft>
                <a:spcPts val="100"/>
              </a:spcAft>
              <a:buFont typeface="Arial" panose="020B0604020202020204" pitchFamily="34" charset="0"/>
              <a:buChar char="•"/>
            </a:pPr>
            <a:r>
              <a:rPr lang="en-US" sz="1200" dirty="0">
                <a:solidFill>
                  <a:srgbClr val="0F3759"/>
                </a:solidFill>
                <a:latin typeface="+mn-lt"/>
              </a:rPr>
              <a:t>Diagnose patients</a:t>
            </a:r>
            <a:endParaRPr lang="en-ID" sz="1200" dirty="0">
              <a:solidFill>
                <a:srgbClr val="0F3759"/>
              </a:solidFill>
              <a:latin typeface="+mn-lt"/>
            </a:endParaRPr>
          </a:p>
          <a:p>
            <a:pPr marL="171450" lvl="0" indent="-171450">
              <a:spcBef>
                <a:spcPts val="400"/>
              </a:spcBef>
              <a:spcAft>
                <a:spcPts val="100"/>
              </a:spcAft>
              <a:buFont typeface="Arial" panose="020B0604020202020204" pitchFamily="34" charset="0"/>
              <a:buChar char="•"/>
            </a:pPr>
            <a:r>
              <a:rPr lang="en-US" sz="1200" dirty="0">
                <a:solidFill>
                  <a:srgbClr val="0F3759"/>
                </a:solidFill>
                <a:latin typeface="+mn-lt"/>
              </a:rPr>
              <a:t>Interpret test results</a:t>
            </a:r>
            <a:endParaRPr lang="en-ID" sz="1200" dirty="0">
              <a:solidFill>
                <a:srgbClr val="0F3759"/>
              </a:solidFill>
              <a:latin typeface="+mn-lt"/>
            </a:endParaRPr>
          </a:p>
          <a:p>
            <a:pPr marL="171450" lvl="0" indent="-171450">
              <a:spcBef>
                <a:spcPts val="400"/>
              </a:spcBef>
              <a:spcAft>
                <a:spcPts val="100"/>
              </a:spcAft>
              <a:buFont typeface="Arial" panose="020B0604020202020204" pitchFamily="34" charset="0"/>
              <a:buChar char="•"/>
            </a:pPr>
            <a:r>
              <a:rPr lang="en-US" sz="1200" dirty="0">
                <a:solidFill>
                  <a:srgbClr val="0F3759"/>
                </a:solidFill>
                <a:latin typeface="+mn-lt"/>
              </a:rPr>
              <a:t>Provide primary care services</a:t>
            </a:r>
            <a:endParaRPr lang="en-ID" sz="1200" dirty="0">
              <a:solidFill>
                <a:srgbClr val="0F3759"/>
              </a:solidFill>
              <a:latin typeface="+mn-lt"/>
            </a:endParaRPr>
          </a:p>
        </p:txBody>
      </p:sp>
      <p:grpSp>
        <p:nvGrpSpPr>
          <p:cNvPr id="14" name="Group 13">
            <a:extLst>
              <a:ext uri="{FF2B5EF4-FFF2-40B4-BE49-F238E27FC236}">
                <a16:creationId xmlns:a16="http://schemas.microsoft.com/office/drawing/2014/main" id="{4A943559-A1EE-F090-001D-DD789E323310}"/>
              </a:ext>
            </a:extLst>
          </p:cNvPr>
          <p:cNvGrpSpPr/>
          <p:nvPr/>
        </p:nvGrpSpPr>
        <p:grpSpPr>
          <a:xfrm>
            <a:off x="6072891" y="4294720"/>
            <a:ext cx="416809" cy="416809"/>
            <a:chOff x="-4710809" y="3400810"/>
            <a:chExt cx="416809" cy="416809"/>
          </a:xfrm>
        </p:grpSpPr>
        <p:sp>
          <p:nvSpPr>
            <p:cNvPr id="289" name="Rectangle 288">
              <a:extLst>
                <a:ext uri="{FF2B5EF4-FFF2-40B4-BE49-F238E27FC236}">
                  <a16:creationId xmlns:a16="http://schemas.microsoft.com/office/drawing/2014/main" id="{CF379848-3107-82EC-0D0A-F8AA2EADD721}"/>
                </a:ext>
              </a:extLst>
            </p:cNvPr>
            <p:cNvSpPr/>
            <p:nvPr/>
          </p:nvSpPr>
          <p:spPr>
            <a:xfrm>
              <a:off x="-4710809" y="3400810"/>
              <a:ext cx="416809" cy="416809"/>
            </a:xfrm>
            <a:prstGeom prst="rect">
              <a:avLst/>
            </a:prstGeom>
            <a:solidFill>
              <a:srgbClr val="EA672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D"/>
            </a:p>
          </p:txBody>
        </p:sp>
        <p:pic>
          <p:nvPicPr>
            <p:cNvPr id="292" name="Graphic 291">
              <a:extLst>
                <a:ext uri="{FF2B5EF4-FFF2-40B4-BE49-F238E27FC236}">
                  <a16:creationId xmlns:a16="http://schemas.microsoft.com/office/drawing/2014/main" id="{4D1D1D69-33EF-D076-E8E1-AC9AF44B9AB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644271" y="3467348"/>
              <a:ext cx="283732" cy="283732"/>
            </a:xfrm>
            <a:prstGeom prst="rect">
              <a:avLst/>
            </a:prstGeom>
          </p:spPr>
        </p:pic>
      </p:grpSp>
      <p:grpSp>
        <p:nvGrpSpPr>
          <p:cNvPr id="15" name="Group 14">
            <a:extLst>
              <a:ext uri="{FF2B5EF4-FFF2-40B4-BE49-F238E27FC236}">
                <a16:creationId xmlns:a16="http://schemas.microsoft.com/office/drawing/2014/main" id="{DE96AD58-D373-5120-B2BC-9596CF65DF14}"/>
              </a:ext>
            </a:extLst>
          </p:cNvPr>
          <p:cNvGrpSpPr/>
          <p:nvPr/>
        </p:nvGrpSpPr>
        <p:grpSpPr>
          <a:xfrm>
            <a:off x="6072890" y="6498077"/>
            <a:ext cx="416809" cy="416809"/>
            <a:chOff x="-1394210" y="3400810"/>
            <a:chExt cx="416809" cy="416809"/>
          </a:xfrm>
        </p:grpSpPr>
        <p:sp>
          <p:nvSpPr>
            <p:cNvPr id="290" name="Rectangle 289">
              <a:extLst>
                <a:ext uri="{FF2B5EF4-FFF2-40B4-BE49-F238E27FC236}">
                  <a16:creationId xmlns:a16="http://schemas.microsoft.com/office/drawing/2014/main" id="{D0D21A5A-A2BE-DDAB-30D8-BECE1C808BB2}"/>
                </a:ext>
              </a:extLst>
            </p:cNvPr>
            <p:cNvSpPr/>
            <p:nvPr/>
          </p:nvSpPr>
          <p:spPr>
            <a:xfrm>
              <a:off x="-1394210" y="3400810"/>
              <a:ext cx="416809" cy="416809"/>
            </a:xfrm>
            <a:prstGeom prst="rect">
              <a:avLst/>
            </a:prstGeom>
            <a:solidFill>
              <a:schemeClr val="bg1">
                <a:alpha val="91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D"/>
            </a:p>
          </p:txBody>
        </p:sp>
        <p:pic>
          <p:nvPicPr>
            <p:cNvPr id="294" name="Graphic 293">
              <a:extLst>
                <a:ext uri="{FF2B5EF4-FFF2-40B4-BE49-F238E27FC236}">
                  <a16:creationId xmlns:a16="http://schemas.microsoft.com/office/drawing/2014/main" id="{BAD20B9F-CC07-7F17-3A0F-6627FE4DA4CB}"/>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327672" y="3467348"/>
              <a:ext cx="283732" cy="283732"/>
            </a:xfrm>
            <a:prstGeom prst="rect">
              <a:avLst/>
            </a:prstGeom>
          </p:spPr>
        </p:pic>
      </p:grpSp>
      <p:cxnSp>
        <p:nvCxnSpPr>
          <p:cNvPr id="7" name="Straight Connector 6">
            <a:extLst>
              <a:ext uri="{FF2B5EF4-FFF2-40B4-BE49-F238E27FC236}">
                <a16:creationId xmlns:a16="http://schemas.microsoft.com/office/drawing/2014/main" id="{694D976A-3271-2055-C495-EF66B8B5D28C}"/>
              </a:ext>
            </a:extLst>
          </p:cNvPr>
          <p:cNvCxnSpPr>
            <a:cxnSpLocks/>
          </p:cNvCxnSpPr>
          <p:nvPr/>
        </p:nvCxnSpPr>
        <p:spPr>
          <a:xfrm>
            <a:off x="2392680" y="1956816"/>
            <a:ext cx="3769059" cy="0"/>
          </a:xfrm>
          <a:prstGeom prst="line">
            <a:avLst/>
          </a:prstGeom>
          <a:ln w="3175">
            <a:solidFill>
              <a:schemeClr val="bg1">
                <a:alpha val="90000"/>
              </a:schemeClr>
            </a:solidFill>
          </a:ln>
        </p:spPr>
        <p:style>
          <a:lnRef idx="1">
            <a:schemeClr val="accent1"/>
          </a:lnRef>
          <a:fillRef idx="0">
            <a:schemeClr val="accent1"/>
          </a:fillRef>
          <a:effectRef idx="0">
            <a:schemeClr val="accent1"/>
          </a:effectRef>
          <a:fontRef idx="minor">
            <a:schemeClr val="tx1"/>
          </a:fontRef>
        </p:style>
      </p:cxnSp>
      <p:sp>
        <p:nvSpPr>
          <p:cNvPr id="8" name="Oval 7">
            <a:extLst>
              <a:ext uri="{FF2B5EF4-FFF2-40B4-BE49-F238E27FC236}">
                <a16:creationId xmlns:a16="http://schemas.microsoft.com/office/drawing/2014/main" id="{3B39F651-CF9A-B244-0684-1C8ECD482587}"/>
              </a:ext>
            </a:extLst>
          </p:cNvPr>
          <p:cNvSpPr/>
          <p:nvPr/>
        </p:nvSpPr>
        <p:spPr>
          <a:xfrm>
            <a:off x="6161739" y="1837232"/>
            <a:ext cx="239110" cy="239106"/>
          </a:xfrm>
          <a:prstGeom prst="ellipse">
            <a:avLst/>
          </a:prstGeom>
          <a:ln w="3175">
            <a:solidFill>
              <a:schemeClr val="bg1">
                <a:alpha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D"/>
          </a:p>
        </p:txBody>
      </p:sp>
      <p:sp>
        <p:nvSpPr>
          <p:cNvPr id="11" name="TextBox 10">
            <a:extLst>
              <a:ext uri="{FF2B5EF4-FFF2-40B4-BE49-F238E27FC236}">
                <a16:creationId xmlns:a16="http://schemas.microsoft.com/office/drawing/2014/main" id="{324AC6BA-5B74-4C76-422E-3E4023E95B29}"/>
              </a:ext>
            </a:extLst>
          </p:cNvPr>
          <p:cNvSpPr txBox="1"/>
          <p:nvPr/>
        </p:nvSpPr>
        <p:spPr>
          <a:xfrm>
            <a:off x="3429000" y="7054727"/>
            <a:ext cx="3060700" cy="1661993"/>
          </a:xfrm>
          <a:prstGeom prst="rect">
            <a:avLst/>
          </a:prstGeom>
          <a:noFill/>
        </p:spPr>
        <p:txBody>
          <a:bodyPr wrap="square" lIns="0" tIns="0" rIns="0" bIns="0" rtlCol="0">
            <a:spAutoFit/>
          </a:bodyPr>
          <a:lstStyle/>
          <a:p>
            <a:r>
              <a:rPr lang="en-US" sz="1200" dirty="0">
                <a:solidFill>
                  <a:srgbClr val="0F3759"/>
                </a:solidFill>
                <a:latin typeface="+mn-lt"/>
              </a:rPr>
              <a:t>While the AAFP supports interdisciplinary collaboration, they emphasize that physicians should leas the care team to ensure the highest quality of care. Family physicians interpret diagnostic tests in the broader context of a patient’s overall health and medical history, ensuring a holistic and accurate approach to treatment.</a:t>
            </a:r>
            <a:endParaRPr lang="en-ID" sz="1200" dirty="0">
              <a:solidFill>
                <a:srgbClr val="0F3759"/>
              </a:solidFill>
              <a:latin typeface="+mn-lt"/>
            </a:endParaRPr>
          </a:p>
        </p:txBody>
      </p:sp>
      <p:sp>
        <p:nvSpPr>
          <p:cNvPr id="20" name="Rectangle 19">
            <a:extLst>
              <a:ext uri="{FF2B5EF4-FFF2-40B4-BE49-F238E27FC236}">
                <a16:creationId xmlns:a16="http://schemas.microsoft.com/office/drawing/2014/main" id="{DC75B738-CE14-D6D7-F177-CD053E0E054D}"/>
              </a:ext>
            </a:extLst>
          </p:cNvPr>
          <p:cNvSpPr/>
          <p:nvPr/>
        </p:nvSpPr>
        <p:spPr>
          <a:xfrm>
            <a:off x="2565949" y="0"/>
            <a:ext cx="1726103" cy="467212"/>
          </a:xfrm>
          <a:prstGeom prst="rect">
            <a:avLst/>
          </a:prstGeom>
          <a:solidFill>
            <a:srgbClr val="00B05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t>Alternative slide 1</a:t>
            </a:r>
            <a:endParaRPr lang="en-ID" sz="1200" b="1" dirty="0"/>
          </a:p>
        </p:txBody>
      </p:sp>
      <p:pic>
        <p:nvPicPr>
          <p:cNvPr id="23" name="Graphic 22">
            <a:extLst>
              <a:ext uri="{FF2B5EF4-FFF2-40B4-BE49-F238E27FC236}">
                <a16:creationId xmlns:a16="http://schemas.microsoft.com/office/drawing/2014/main" id="{F80EB2EA-E9F8-A7EB-B7EB-2FD9AB01DD0A}"/>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rot="5400000">
            <a:off x="6213223" y="1888714"/>
            <a:ext cx="136142" cy="136142"/>
          </a:xfrm>
          <a:prstGeom prst="rect">
            <a:avLst/>
          </a:prstGeom>
        </p:spPr>
      </p:pic>
    </p:spTree>
    <p:extLst>
      <p:ext uri="{BB962C8B-B14F-4D97-AF65-F5344CB8AC3E}">
        <p14:creationId xmlns:p14="http://schemas.microsoft.com/office/powerpoint/2010/main" val="18895010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5FD21D-16CD-CA10-7A60-DD8C4F093404}"/>
            </a:ext>
          </a:extLst>
        </p:cNvPr>
        <p:cNvGrpSpPr/>
        <p:nvPr/>
      </p:nvGrpSpPr>
      <p:grpSpPr>
        <a:xfrm>
          <a:off x="0" y="0"/>
          <a:ext cx="0" cy="0"/>
          <a:chOff x="0" y="0"/>
          <a:chExt cx="0" cy="0"/>
        </a:xfrm>
      </p:grpSpPr>
      <p:pic>
        <p:nvPicPr>
          <p:cNvPr id="23" name="Picture 22">
            <a:extLst>
              <a:ext uri="{FF2B5EF4-FFF2-40B4-BE49-F238E27FC236}">
                <a16:creationId xmlns:a16="http://schemas.microsoft.com/office/drawing/2014/main" id="{A03B16A7-F482-BC55-1FF5-D127F7150B76}"/>
              </a:ext>
            </a:extLst>
          </p:cNvPr>
          <p:cNvPicPr>
            <a:picLocks noChangeAspect="1"/>
          </p:cNvPicPr>
          <p:nvPr/>
        </p:nvPicPr>
        <p:blipFill>
          <a:blip r:embed="rId2">
            <a:alphaModFix amt="70000"/>
            <a:extLst>
              <a:ext uri="{BEBA8EAE-BF5A-486C-A8C5-ECC9F3942E4B}">
                <a14:imgProps xmlns:a14="http://schemas.microsoft.com/office/drawing/2010/main">
                  <a14:imgLayer r:embed="rId3">
                    <a14:imgEffect>
                      <a14:saturation sat="66000"/>
                    </a14:imgEffect>
                  </a14:imgLayer>
                </a14:imgProps>
              </a:ext>
            </a:extLst>
          </a:blip>
          <a:srcRect l="60" t="33328" b="34011"/>
          <a:stretch/>
        </p:blipFill>
        <p:spPr>
          <a:xfrm>
            <a:off x="4082" y="1313181"/>
            <a:ext cx="6853918" cy="1650706"/>
          </a:xfrm>
          <a:custGeom>
            <a:avLst/>
            <a:gdLst>
              <a:gd name="connsiteX0" fmla="*/ 0 w 6853918"/>
              <a:gd name="connsiteY0" fmla="*/ 0 h 1650706"/>
              <a:gd name="connsiteX1" fmla="*/ 6853918 w 6853918"/>
              <a:gd name="connsiteY1" fmla="*/ 0 h 1650706"/>
              <a:gd name="connsiteX2" fmla="*/ 6853918 w 6853918"/>
              <a:gd name="connsiteY2" fmla="*/ 1650706 h 1650706"/>
              <a:gd name="connsiteX3" fmla="*/ 0 w 6853918"/>
              <a:gd name="connsiteY3" fmla="*/ 1650706 h 1650706"/>
            </a:gdLst>
            <a:ahLst/>
            <a:cxnLst>
              <a:cxn ang="0">
                <a:pos x="connsiteX0" y="connsiteY0"/>
              </a:cxn>
              <a:cxn ang="0">
                <a:pos x="connsiteX1" y="connsiteY1"/>
              </a:cxn>
              <a:cxn ang="0">
                <a:pos x="connsiteX2" y="connsiteY2"/>
              </a:cxn>
              <a:cxn ang="0">
                <a:pos x="connsiteX3" y="connsiteY3"/>
              </a:cxn>
            </a:cxnLst>
            <a:rect l="l" t="t" r="r" b="b"/>
            <a:pathLst>
              <a:path w="6853918" h="1650706">
                <a:moveTo>
                  <a:pt x="0" y="0"/>
                </a:moveTo>
                <a:lnTo>
                  <a:pt x="6853918" y="0"/>
                </a:lnTo>
                <a:lnTo>
                  <a:pt x="6853918" y="1650706"/>
                </a:lnTo>
                <a:lnTo>
                  <a:pt x="0" y="1650706"/>
                </a:lnTo>
                <a:close/>
              </a:path>
            </a:pathLst>
          </a:custGeom>
        </p:spPr>
      </p:pic>
      <p:sp>
        <p:nvSpPr>
          <p:cNvPr id="24" name="Rectangle 23">
            <a:extLst>
              <a:ext uri="{FF2B5EF4-FFF2-40B4-BE49-F238E27FC236}">
                <a16:creationId xmlns:a16="http://schemas.microsoft.com/office/drawing/2014/main" id="{9BF2A737-A00A-59DC-C4F3-DCF7A7F4B920}"/>
              </a:ext>
            </a:extLst>
          </p:cNvPr>
          <p:cNvSpPr/>
          <p:nvPr/>
        </p:nvSpPr>
        <p:spPr>
          <a:xfrm>
            <a:off x="0" y="1313181"/>
            <a:ext cx="6858000" cy="1650706"/>
          </a:xfrm>
          <a:prstGeom prst="rect">
            <a:avLst/>
          </a:prstGeom>
          <a:solidFill>
            <a:srgbClr val="0F3759">
              <a:alpha val="9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D"/>
          </a:p>
        </p:txBody>
      </p:sp>
      <p:grpSp>
        <p:nvGrpSpPr>
          <p:cNvPr id="6" name="Group 5">
            <a:extLst>
              <a:ext uri="{FF2B5EF4-FFF2-40B4-BE49-F238E27FC236}">
                <a16:creationId xmlns:a16="http://schemas.microsoft.com/office/drawing/2014/main" id="{6F5A8C7F-E8C0-310C-3880-532E6A4A9D73}"/>
              </a:ext>
            </a:extLst>
          </p:cNvPr>
          <p:cNvGrpSpPr/>
          <p:nvPr/>
        </p:nvGrpSpPr>
        <p:grpSpPr>
          <a:xfrm>
            <a:off x="5006786" y="384314"/>
            <a:ext cx="1482914" cy="579616"/>
            <a:chOff x="2471886" y="1197290"/>
            <a:chExt cx="2516617" cy="983652"/>
          </a:xfrm>
        </p:grpSpPr>
        <p:sp>
          <p:nvSpPr>
            <p:cNvPr id="7" name="Freeform: Shape 6">
              <a:extLst>
                <a:ext uri="{FF2B5EF4-FFF2-40B4-BE49-F238E27FC236}">
                  <a16:creationId xmlns:a16="http://schemas.microsoft.com/office/drawing/2014/main" id="{5EF4E940-92C9-F69B-A548-E1C85D1546CC}"/>
                </a:ext>
              </a:extLst>
            </p:cNvPr>
            <p:cNvSpPr/>
            <p:nvPr/>
          </p:nvSpPr>
          <p:spPr>
            <a:xfrm>
              <a:off x="2890258" y="1461693"/>
              <a:ext cx="691010" cy="604781"/>
            </a:xfrm>
            <a:custGeom>
              <a:avLst/>
              <a:gdLst>
                <a:gd name="connsiteX0" fmla="*/ 220812 w 691010"/>
                <a:gd name="connsiteY0" fmla="*/ 374108 h 604781"/>
                <a:gd name="connsiteX1" fmla="*/ 328949 w 691010"/>
                <a:gd name="connsiteY1" fmla="*/ 119006 h 604781"/>
                <a:gd name="connsiteX2" fmla="*/ 423919 w 691010"/>
                <a:gd name="connsiteY2" fmla="*/ 374108 h 604781"/>
                <a:gd name="connsiteX3" fmla="*/ 220812 w 691010"/>
                <a:gd name="connsiteY3" fmla="*/ 374108 h 604781"/>
                <a:gd name="connsiteX4" fmla="*/ 388844 w 691010"/>
                <a:gd name="connsiteY4" fmla="*/ 0 h 604781"/>
                <a:gd name="connsiteX5" fmla="*/ 315502 w 691010"/>
                <a:gd name="connsiteY5" fmla="*/ 0 h 604781"/>
                <a:gd name="connsiteX6" fmla="*/ 74967 w 691010"/>
                <a:gd name="connsiteY6" fmla="*/ 544326 h 604781"/>
                <a:gd name="connsiteX7" fmla="*/ 0 w 691010"/>
                <a:gd name="connsiteY7" fmla="*/ 544326 h 604781"/>
                <a:gd name="connsiteX8" fmla="*/ 0 w 691010"/>
                <a:gd name="connsiteY8" fmla="*/ 604781 h 604781"/>
                <a:gd name="connsiteX9" fmla="*/ 239246 w 691010"/>
                <a:gd name="connsiteY9" fmla="*/ 604781 h 604781"/>
                <a:gd name="connsiteX10" fmla="*/ 239246 w 691010"/>
                <a:gd name="connsiteY10" fmla="*/ 544326 h 604781"/>
                <a:gd name="connsiteX11" fmla="*/ 148646 w 691010"/>
                <a:gd name="connsiteY11" fmla="*/ 544326 h 604781"/>
                <a:gd name="connsiteX12" fmla="*/ 196775 w 691010"/>
                <a:gd name="connsiteY12" fmla="*/ 430810 h 604781"/>
                <a:gd name="connsiteX13" fmla="*/ 445098 w 691010"/>
                <a:gd name="connsiteY13" fmla="*/ 430810 h 604781"/>
                <a:gd name="connsiteX14" fmla="*/ 487344 w 691010"/>
                <a:gd name="connsiteY14" fmla="*/ 544326 h 604781"/>
                <a:gd name="connsiteX15" fmla="*/ 401395 w 691010"/>
                <a:gd name="connsiteY15" fmla="*/ 544326 h 604781"/>
                <a:gd name="connsiteX16" fmla="*/ 401395 w 691010"/>
                <a:gd name="connsiteY16" fmla="*/ 604781 h 604781"/>
                <a:gd name="connsiteX17" fmla="*/ 691011 w 691010"/>
                <a:gd name="connsiteY17" fmla="*/ 604781 h 604781"/>
                <a:gd name="connsiteX18" fmla="*/ 691011 w 691010"/>
                <a:gd name="connsiteY18" fmla="*/ 544326 h 604781"/>
                <a:gd name="connsiteX19" fmla="*/ 604501 w 691010"/>
                <a:gd name="connsiteY19" fmla="*/ 544326 h 604781"/>
                <a:gd name="connsiteX20" fmla="*/ 388844 w 691010"/>
                <a:gd name="connsiteY20" fmla="*/ 0 h 6047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691010" h="604781">
                  <a:moveTo>
                    <a:pt x="220812" y="374108"/>
                  </a:moveTo>
                  <a:lnTo>
                    <a:pt x="328949" y="119006"/>
                  </a:lnTo>
                  <a:lnTo>
                    <a:pt x="423919" y="374108"/>
                  </a:lnTo>
                  <a:lnTo>
                    <a:pt x="220812" y="374108"/>
                  </a:lnTo>
                  <a:close/>
                  <a:moveTo>
                    <a:pt x="388844" y="0"/>
                  </a:moveTo>
                  <a:lnTo>
                    <a:pt x="315502" y="0"/>
                  </a:lnTo>
                  <a:lnTo>
                    <a:pt x="74967" y="544326"/>
                  </a:lnTo>
                  <a:lnTo>
                    <a:pt x="0" y="544326"/>
                  </a:lnTo>
                  <a:lnTo>
                    <a:pt x="0" y="604781"/>
                  </a:lnTo>
                  <a:lnTo>
                    <a:pt x="239246" y="604781"/>
                  </a:lnTo>
                  <a:lnTo>
                    <a:pt x="239246" y="544326"/>
                  </a:lnTo>
                  <a:lnTo>
                    <a:pt x="148646" y="544326"/>
                  </a:lnTo>
                  <a:lnTo>
                    <a:pt x="196775" y="430810"/>
                  </a:lnTo>
                  <a:lnTo>
                    <a:pt x="445098" y="430810"/>
                  </a:lnTo>
                  <a:lnTo>
                    <a:pt x="487344" y="544326"/>
                  </a:lnTo>
                  <a:lnTo>
                    <a:pt x="401395" y="544326"/>
                  </a:lnTo>
                  <a:lnTo>
                    <a:pt x="401395" y="604781"/>
                  </a:lnTo>
                  <a:lnTo>
                    <a:pt x="691011" y="604781"/>
                  </a:lnTo>
                  <a:lnTo>
                    <a:pt x="691011" y="544326"/>
                  </a:lnTo>
                  <a:lnTo>
                    <a:pt x="604501" y="544326"/>
                  </a:lnTo>
                  <a:lnTo>
                    <a:pt x="388844" y="0"/>
                  </a:lnTo>
                  <a:close/>
                </a:path>
              </a:pathLst>
            </a:custGeom>
            <a:solidFill>
              <a:srgbClr val="0F3759"/>
            </a:solidFill>
            <a:ln w="5603" cap="flat">
              <a:noFill/>
              <a:prstDash val="solid"/>
              <a:miter/>
            </a:ln>
          </p:spPr>
          <p:txBody>
            <a:bodyPr rtlCol="0" anchor="ctr"/>
            <a:lstStyle/>
            <a:p>
              <a:endParaRPr lang="en-ID"/>
            </a:p>
          </p:txBody>
        </p:sp>
        <p:grpSp>
          <p:nvGrpSpPr>
            <p:cNvPr id="8" name="Graphic 4">
              <a:extLst>
                <a:ext uri="{FF2B5EF4-FFF2-40B4-BE49-F238E27FC236}">
                  <a16:creationId xmlns:a16="http://schemas.microsoft.com/office/drawing/2014/main" id="{F5423401-1684-51FE-3E62-800060BAB548}"/>
                </a:ext>
              </a:extLst>
            </p:cNvPr>
            <p:cNvGrpSpPr/>
            <p:nvPr/>
          </p:nvGrpSpPr>
          <p:grpSpPr>
            <a:xfrm>
              <a:off x="2471886" y="1197290"/>
              <a:ext cx="2516617" cy="983652"/>
              <a:chOff x="1839389" y="3365910"/>
              <a:chExt cx="2516617" cy="983652"/>
            </a:xfrm>
          </p:grpSpPr>
          <p:sp>
            <p:nvSpPr>
              <p:cNvPr id="9" name="Freeform: Shape 8">
                <a:extLst>
                  <a:ext uri="{FF2B5EF4-FFF2-40B4-BE49-F238E27FC236}">
                    <a16:creationId xmlns:a16="http://schemas.microsoft.com/office/drawing/2014/main" id="{A45099FF-BAAA-C355-F65E-3DBEC742212D}"/>
                  </a:ext>
                </a:extLst>
              </p:cNvPr>
              <p:cNvSpPr/>
              <p:nvPr/>
            </p:nvSpPr>
            <p:spPr>
              <a:xfrm>
                <a:off x="3843449" y="3637765"/>
                <a:ext cx="512557" cy="597385"/>
              </a:xfrm>
              <a:custGeom>
                <a:avLst/>
                <a:gdLst>
                  <a:gd name="connsiteX0" fmla="*/ 268157 w 512557"/>
                  <a:gd name="connsiteY0" fmla="*/ 283005 h 597385"/>
                  <a:gd name="connsiteX1" fmla="*/ 190388 w 512557"/>
                  <a:gd name="connsiteY1" fmla="*/ 283005 h 597385"/>
                  <a:gd name="connsiteX2" fmla="*/ 190388 w 512557"/>
                  <a:gd name="connsiteY2" fmla="*/ 61969 h 597385"/>
                  <a:gd name="connsiteX3" fmla="*/ 268157 w 512557"/>
                  <a:gd name="connsiteY3" fmla="*/ 61969 h 597385"/>
                  <a:gd name="connsiteX4" fmla="*/ 394055 w 512557"/>
                  <a:gd name="connsiteY4" fmla="*/ 168761 h 597385"/>
                  <a:gd name="connsiteX5" fmla="*/ 268157 w 512557"/>
                  <a:gd name="connsiteY5" fmla="*/ 283005 h 597385"/>
                  <a:gd name="connsiteX6" fmla="*/ 280035 w 512557"/>
                  <a:gd name="connsiteY6" fmla="*/ 0 h 597385"/>
                  <a:gd name="connsiteX7" fmla="*/ 31153 w 512557"/>
                  <a:gd name="connsiteY7" fmla="*/ 0 h 597385"/>
                  <a:gd name="connsiteX8" fmla="*/ 31153 w 512557"/>
                  <a:gd name="connsiteY8" fmla="*/ 61969 h 597385"/>
                  <a:gd name="connsiteX9" fmla="*/ 86678 w 512557"/>
                  <a:gd name="connsiteY9" fmla="*/ 61969 h 597385"/>
                  <a:gd name="connsiteX10" fmla="*/ 86678 w 512557"/>
                  <a:gd name="connsiteY10" fmla="*/ 536874 h 597385"/>
                  <a:gd name="connsiteX11" fmla="*/ 0 w 512557"/>
                  <a:gd name="connsiteY11" fmla="*/ 536874 h 597385"/>
                  <a:gd name="connsiteX12" fmla="*/ 0 w 512557"/>
                  <a:gd name="connsiteY12" fmla="*/ 597386 h 597385"/>
                  <a:gd name="connsiteX13" fmla="*/ 279979 w 512557"/>
                  <a:gd name="connsiteY13" fmla="*/ 597386 h 597385"/>
                  <a:gd name="connsiteX14" fmla="*/ 279979 w 512557"/>
                  <a:gd name="connsiteY14" fmla="*/ 536874 h 597385"/>
                  <a:gd name="connsiteX15" fmla="*/ 190332 w 512557"/>
                  <a:gd name="connsiteY15" fmla="*/ 536874 h 597385"/>
                  <a:gd name="connsiteX16" fmla="*/ 190332 w 512557"/>
                  <a:gd name="connsiteY16" fmla="*/ 343460 h 597385"/>
                  <a:gd name="connsiteX17" fmla="*/ 280708 w 512557"/>
                  <a:gd name="connsiteY17" fmla="*/ 343460 h 597385"/>
                  <a:gd name="connsiteX18" fmla="*/ 512557 w 512557"/>
                  <a:gd name="connsiteY18" fmla="*/ 168761 h 597385"/>
                  <a:gd name="connsiteX19" fmla="*/ 280035 w 512557"/>
                  <a:gd name="connsiteY19" fmla="*/ 0 h 5973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512557" h="597385">
                    <a:moveTo>
                      <a:pt x="268157" y="283005"/>
                    </a:moveTo>
                    <a:lnTo>
                      <a:pt x="190388" y="283005"/>
                    </a:lnTo>
                    <a:lnTo>
                      <a:pt x="190388" y="61969"/>
                    </a:lnTo>
                    <a:lnTo>
                      <a:pt x="268157" y="61969"/>
                    </a:lnTo>
                    <a:cubicBezTo>
                      <a:pt x="354050" y="61969"/>
                      <a:pt x="394055" y="109033"/>
                      <a:pt x="394055" y="168761"/>
                    </a:cubicBezTo>
                    <a:cubicBezTo>
                      <a:pt x="394055" y="242719"/>
                      <a:pt x="354050" y="283005"/>
                      <a:pt x="268157" y="283005"/>
                    </a:cubicBezTo>
                    <a:moveTo>
                      <a:pt x="280035" y="0"/>
                    </a:moveTo>
                    <a:lnTo>
                      <a:pt x="31153" y="0"/>
                    </a:lnTo>
                    <a:lnTo>
                      <a:pt x="31153" y="61969"/>
                    </a:lnTo>
                    <a:lnTo>
                      <a:pt x="86678" y="61969"/>
                    </a:lnTo>
                    <a:lnTo>
                      <a:pt x="86678" y="536874"/>
                    </a:lnTo>
                    <a:lnTo>
                      <a:pt x="0" y="536874"/>
                    </a:lnTo>
                    <a:lnTo>
                      <a:pt x="0" y="597386"/>
                    </a:lnTo>
                    <a:lnTo>
                      <a:pt x="279979" y="597386"/>
                    </a:lnTo>
                    <a:lnTo>
                      <a:pt x="279979" y="536874"/>
                    </a:lnTo>
                    <a:lnTo>
                      <a:pt x="190332" y="536874"/>
                    </a:lnTo>
                    <a:lnTo>
                      <a:pt x="190332" y="343460"/>
                    </a:lnTo>
                    <a:lnTo>
                      <a:pt x="280708" y="343460"/>
                    </a:lnTo>
                    <a:cubicBezTo>
                      <a:pt x="447339" y="343460"/>
                      <a:pt x="512557" y="275497"/>
                      <a:pt x="512557" y="168761"/>
                    </a:cubicBezTo>
                    <a:cubicBezTo>
                      <a:pt x="512557" y="64266"/>
                      <a:pt x="439999" y="0"/>
                      <a:pt x="280035" y="0"/>
                    </a:cubicBezTo>
                  </a:path>
                </a:pathLst>
              </a:custGeom>
              <a:solidFill>
                <a:srgbClr val="0F3759"/>
              </a:solidFill>
              <a:ln w="5603" cap="flat">
                <a:noFill/>
                <a:prstDash val="solid"/>
                <a:miter/>
              </a:ln>
            </p:spPr>
            <p:txBody>
              <a:bodyPr rtlCol="0" anchor="ctr"/>
              <a:lstStyle/>
              <a:p>
                <a:endParaRPr lang="en-ID"/>
              </a:p>
            </p:txBody>
          </p:sp>
          <p:sp>
            <p:nvSpPr>
              <p:cNvPr id="10" name="Freeform: Shape 9">
                <a:extLst>
                  <a:ext uri="{FF2B5EF4-FFF2-40B4-BE49-F238E27FC236}">
                    <a16:creationId xmlns:a16="http://schemas.microsoft.com/office/drawing/2014/main" id="{EFC9BA3D-BC0D-174C-CD01-51F2F07D17F7}"/>
                  </a:ext>
                </a:extLst>
              </p:cNvPr>
              <p:cNvSpPr/>
              <p:nvPr/>
            </p:nvSpPr>
            <p:spPr>
              <a:xfrm>
                <a:off x="2852457" y="3630369"/>
                <a:ext cx="985052" cy="604837"/>
              </a:xfrm>
              <a:custGeom>
                <a:avLst/>
                <a:gdLst>
                  <a:gd name="connsiteX0" fmla="*/ 94017 w 985052"/>
                  <a:gd name="connsiteY0" fmla="*/ 374052 h 604837"/>
                  <a:gd name="connsiteX1" fmla="*/ 202322 w 985052"/>
                  <a:gd name="connsiteY1" fmla="*/ 118950 h 604837"/>
                  <a:gd name="connsiteX2" fmla="*/ 297292 w 985052"/>
                  <a:gd name="connsiteY2" fmla="*/ 374052 h 604837"/>
                  <a:gd name="connsiteX3" fmla="*/ 94017 w 985052"/>
                  <a:gd name="connsiteY3" fmla="*/ 374052 h 604837"/>
                  <a:gd name="connsiteX4" fmla="*/ 481461 w 985052"/>
                  <a:gd name="connsiteY4" fmla="*/ 67908 h 604837"/>
                  <a:gd name="connsiteX5" fmla="*/ 566625 w 985052"/>
                  <a:gd name="connsiteY5" fmla="*/ 67908 h 604837"/>
                  <a:gd name="connsiteX6" fmla="*/ 566625 w 985052"/>
                  <a:gd name="connsiteY6" fmla="*/ 544326 h 604837"/>
                  <a:gd name="connsiteX7" fmla="*/ 477931 w 985052"/>
                  <a:gd name="connsiteY7" fmla="*/ 544326 h 604837"/>
                  <a:gd name="connsiteX8" fmla="*/ 262218 w 985052"/>
                  <a:gd name="connsiteY8" fmla="*/ 0 h 604837"/>
                  <a:gd name="connsiteX9" fmla="*/ 188875 w 985052"/>
                  <a:gd name="connsiteY9" fmla="*/ 0 h 604837"/>
                  <a:gd name="connsiteX10" fmla="*/ 0 w 985052"/>
                  <a:gd name="connsiteY10" fmla="*/ 428625 h 604837"/>
                  <a:gd name="connsiteX11" fmla="*/ 34066 w 985052"/>
                  <a:gd name="connsiteY11" fmla="*/ 515246 h 604837"/>
                  <a:gd name="connsiteX12" fmla="*/ 69925 w 985052"/>
                  <a:gd name="connsiteY12" fmla="*/ 430866 h 604837"/>
                  <a:gd name="connsiteX13" fmla="*/ 318471 w 985052"/>
                  <a:gd name="connsiteY13" fmla="*/ 430866 h 604837"/>
                  <a:gd name="connsiteX14" fmla="*/ 360717 w 985052"/>
                  <a:gd name="connsiteY14" fmla="*/ 544382 h 604837"/>
                  <a:gd name="connsiteX15" fmla="*/ 274824 w 985052"/>
                  <a:gd name="connsiteY15" fmla="*/ 544382 h 604837"/>
                  <a:gd name="connsiteX16" fmla="*/ 274824 w 985052"/>
                  <a:gd name="connsiteY16" fmla="*/ 604838 h 604837"/>
                  <a:gd name="connsiteX17" fmla="*/ 771077 w 985052"/>
                  <a:gd name="connsiteY17" fmla="*/ 604838 h 604837"/>
                  <a:gd name="connsiteX18" fmla="*/ 771077 w 985052"/>
                  <a:gd name="connsiteY18" fmla="*/ 544382 h 604837"/>
                  <a:gd name="connsiteX19" fmla="*/ 670336 w 985052"/>
                  <a:gd name="connsiteY19" fmla="*/ 544382 h 604837"/>
                  <a:gd name="connsiteX20" fmla="*/ 670336 w 985052"/>
                  <a:gd name="connsiteY20" fmla="*/ 339762 h 604837"/>
                  <a:gd name="connsiteX21" fmla="*/ 710341 w 985052"/>
                  <a:gd name="connsiteY21" fmla="*/ 339762 h 604837"/>
                  <a:gd name="connsiteX22" fmla="*/ 800716 w 985052"/>
                  <a:gd name="connsiteY22" fmla="*/ 427897 h 604837"/>
                  <a:gd name="connsiteX23" fmla="*/ 848117 w 985052"/>
                  <a:gd name="connsiteY23" fmla="*/ 427897 h 604837"/>
                  <a:gd name="connsiteX24" fmla="*/ 848117 w 985052"/>
                  <a:gd name="connsiteY24" fmla="*/ 200137 h 604837"/>
                  <a:gd name="connsiteX25" fmla="*/ 800660 w 985052"/>
                  <a:gd name="connsiteY25" fmla="*/ 200137 h 604837"/>
                  <a:gd name="connsiteX26" fmla="*/ 699920 w 985052"/>
                  <a:gd name="connsiteY26" fmla="*/ 285974 h 604837"/>
                  <a:gd name="connsiteX27" fmla="*/ 670280 w 985052"/>
                  <a:gd name="connsiteY27" fmla="*/ 285974 h 604837"/>
                  <a:gd name="connsiteX28" fmla="*/ 670280 w 985052"/>
                  <a:gd name="connsiteY28" fmla="*/ 67964 h 604837"/>
                  <a:gd name="connsiteX29" fmla="*/ 827274 w 985052"/>
                  <a:gd name="connsiteY29" fmla="*/ 67964 h 604837"/>
                  <a:gd name="connsiteX30" fmla="*/ 928743 w 985052"/>
                  <a:gd name="connsiteY30" fmla="*/ 204619 h 604837"/>
                  <a:gd name="connsiteX31" fmla="*/ 985053 w 985052"/>
                  <a:gd name="connsiteY31" fmla="*/ 204619 h 604837"/>
                  <a:gd name="connsiteX32" fmla="*/ 985053 w 985052"/>
                  <a:gd name="connsiteY32" fmla="*/ 67964 h 604837"/>
                  <a:gd name="connsiteX33" fmla="*/ 985053 w 985052"/>
                  <a:gd name="connsiteY33" fmla="*/ 7508 h 604837"/>
                  <a:gd name="connsiteX34" fmla="*/ 481405 w 985052"/>
                  <a:gd name="connsiteY34" fmla="*/ 7508 h 604837"/>
                  <a:gd name="connsiteX35" fmla="*/ 481405 w 985052"/>
                  <a:gd name="connsiteY35" fmla="*/ 67908 h 6048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985052" h="604837">
                    <a:moveTo>
                      <a:pt x="94017" y="374052"/>
                    </a:moveTo>
                    <a:lnTo>
                      <a:pt x="202322" y="118950"/>
                    </a:lnTo>
                    <a:lnTo>
                      <a:pt x="297292" y="374052"/>
                    </a:lnTo>
                    <a:lnTo>
                      <a:pt x="94017" y="374052"/>
                    </a:lnTo>
                    <a:close/>
                    <a:moveTo>
                      <a:pt x="481461" y="67908"/>
                    </a:moveTo>
                    <a:lnTo>
                      <a:pt x="566625" y="67908"/>
                    </a:lnTo>
                    <a:lnTo>
                      <a:pt x="566625" y="544326"/>
                    </a:lnTo>
                    <a:lnTo>
                      <a:pt x="477931" y="544326"/>
                    </a:lnTo>
                    <a:lnTo>
                      <a:pt x="262218" y="0"/>
                    </a:lnTo>
                    <a:lnTo>
                      <a:pt x="188875" y="0"/>
                    </a:lnTo>
                    <a:lnTo>
                      <a:pt x="0" y="428625"/>
                    </a:lnTo>
                    <a:lnTo>
                      <a:pt x="34066" y="515246"/>
                    </a:lnTo>
                    <a:lnTo>
                      <a:pt x="69925" y="430866"/>
                    </a:lnTo>
                    <a:lnTo>
                      <a:pt x="318471" y="430866"/>
                    </a:lnTo>
                    <a:lnTo>
                      <a:pt x="360717" y="544382"/>
                    </a:lnTo>
                    <a:lnTo>
                      <a:pt x="274824" y="544382"/>
                    </a:lnTo>
                    <a:lnTo>
                      <a:pt x="274824" y="604838"/>
                    </a:lnTo>
                    <a:lnTo>
                      <a:pt x="771077" y="604838"/>
                    </a:lnTo>
                    <a:lnTo>
                      <a:pt x="771077" y="544382"/>
                    </a:lnTo>
                    <a:lnTo>
                      <a:pt x="670336" y="544382"/>
                    </a:lnTo>
                    <a:lnTo>
                      <a:pt x="670336" y="339762"/>
                    </a:lnTo>
                    <a:lnTo>
                      <a:pt x="710341" y="339762"/>
                    </a:lnTo>
                    <a:cubicBezTo>
                      <a:pt x="771805" y="339762"/>
                      <a:pt x="800716" y="369626"/>
                      <a:pt x="800716" y="427897"/>
                    </a:cubicBezTo>
                    <a:lnTo>
                      <a:pt x="848117" y="427897"/>
                    </a:lnTo>
                    <a:lnTo>
                      <a:pt x="848117" y="200137"/>
                    </a:lnTo>
                    <a:lnTo>
                      <a:pt x="800660" y="200137"/>
                    </a:lnTo>
                    <a:cubicBezTo>
                      <a:pt x="800660" y="256110"/>
                      <a:pt x="773262" y="285974"/>
                      <a:pt x="699920" y="285974"/>
                    </a:cubicBezTo>
                    <a:lnTo>
                      <a:pt x="670280" y="285974"/>
                    </a:lnTo>
                    <a:lnTo>
                      <a:pt x="670280" y="67964"/>
                    </a:lnTo>
                    <a:lnTo>
                      <a:pt x="827274" y="67964"/>
                    </a:lnTo>
                    <a:cubicBezTo>
                      <a:pt x="909469" y="67964"/>
                      <a:pt x="928743" y="112787"/>
                      <a:pt x="928743" y="204619"/>
                    </a:cubicBezTo>
                    <a:lnTo>
                      <a:pt x="985053" y="204619"/>
                    </a:lnTo>
                    <a:lnTo>
                      <a:pt x="985053" y="67964"/>
                    </a:lnTo>
                    <a:lnTo>
                      <a:pt x="985053" y="7508"/>
                    </a:lnTo>
                    <a:lnTo>
                      <a:pt x="481405" y="7508"/>
                    </a:lnTo>
                    <a:lnTo>
                      <a:pt x="481405" y="67908"/>
                    </a:lnTo>
                    <a:close/>
                  </a:path>
                </a:pathLst>
              </a:custGeom>
              <a:solidFill>
                <a:srgbClr val="0F3759"/>
              </a:solidFill>
              <a:ln w="5603" cap="flat">
                <a:noFill/>
                <a:prstDash val="solid"/>
                <a:miter/>
              </a:ln>
            </p:spPr>
            <p:txBody>
              <a:bodyPr rtlCol="0" anchor="ctr"/>
              <a:lstStyle/>
              <a:p>
                <a:endParaRPr lang="en-ID"/>
              </a:p>
            </p:txBody>
          </p:sp>
          <p:sp>
            <p:nvSpPr>
              <p:cNvPr id="11" name="Freeform: Shape 10">
                <a:extLst>
                  <a:ext uri="{FF2B5EF4-FFF2-40B4-BE49-F238E27FC236}">
                    <a16:creationId xmlns:a16="http://schemas.microsoft.com/office/drawing/2014/main" id="{923CB965-BFC0-D36A-137A-DAA6D72CA151}"/>
                  </a:ext>
                </a:extLst>
              </p:cNvPr>
              <p:cNvSpPr/>
              <p:nvPr/>
            </p:nvSpPr>
            <p:spPr>
              <a:xfrm>
                <a:off x="1867852" y="4072721"/>
                <a:ext cx="215433" cy="276841"/>
              </a:xfrm>
              <a:custGeom>
                <a:avLst/>
                <a:gdLst>
                  <a:gd name="connsiteX0" fmla="*/ 215433 w 215433"/>
                  <a:gd name="connsiteY0" fmla="*/ 75640 h 276841"/>
                  <a:gd name="connsiteX1" fmla="*/ 137216 w 215433"/>
                  <a:gd name="connsiteY1" fmla="*/ 164950 h 276841"/>
                  <a:gd name="connsiteX2" fmla="*/ 126346 w 215433"/>
                  <a:gd name="connsiteY2" fmla="*/ 276841 h 276841"/>
                  <a:gd name="connsiteX3" fmla="*/ 95418 w 215433"/>
                  <a:gd name="connsiteY3" fmla="*/ 276841 h 276841"/>
                  <a:gd name="connsiteX4" fmla="*/ 85445 w 215433"/>
                  <a:gd name="connsiteY4" fmla="*/ 172963 h 276841"/>
                  <a:gd name="connsiteX5" fmla="*/ 0 w 215433"/>
                  <a:gd name="connsiteY5" fmla="*/ 176156 h 276841"/>
                  <a:gd name="connsiteX6" fmla="*/ 72278 w 215433"/>
                  <a:gd name="connsiteY6" fmla="*/ 137552 h 276841"/>
                  <a:gd name="connsiteX7" fmla="*/ 82027 w 215433"/>
                  <a:gd name="connsiteY7" fmla="*/ 136319 h 276841"/>
                  <a:gd name="connsiteX8" fmla="*/ 141362 w 215433"/>
                  <a:gd name="connsiteY8" fmla="*/ 122424 h 276841"/>
                  <a:gd name="connsiteX9" fmla="*/ 174140 w 215433"/>
                  <a:gd name="connsiteY9" fmla="*/ 77040 h 276841"/>
                  <a:gd name="connsiteX10" fmla="*/ 168705 w 215433"/>
                  <a:gd name="connsiteY10" fmla="*/ 56646 h 276841"/>
                  <a:gd name="connsiteX11" fmla="*/ 168985 w 215433"/>
                  <a:gd name="connsiteY11" fmla="*/ 53564 h 276841"/>
                  <a:gd name="connsiteX12" fmla="*/ 170385 w 215433"/>
                  <a:gd name="connsiteY12" fmla="*/ 39333 h 276841"/>
                  <a:gd name="connsiteX13" fmla="*/ 174252 w 215433"/>
                  <a:gd name="connsiteY13" fmla="*/ 0 h 276841"/>
                  <a:gd name="connsiteX14" fmla="*/ 215433 w 215433"/>
                  <a:gd name="connsiteY14" fmla="*/ 75640 h 2768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15433" h="276841">
                    <a:moveTo>
                      <a:pt x="215433" y="75640"/>
                    </a:moveTo>
                    <a:cubicBezTo>
                      <a:pt x="215433" y="124161"/>
                      <a:pt x="193189" y="151391"/>
                      <a:pt x="137216" y="164950"/>
                    </a:cubicBezTo>
                    <a:lnTo>
                      <a:pt x="126346" y="276841"/>
                    </a:lnTo>
                    <a:lnTo>
                      <a:pt x="95418" y="276841"/>
                    </a:lnTo>
                    <a:lnTo>
                      <a:pt x="85445" y="172963"/>
                    </a:lnTo>
                    <a:cubicBezTo>
                      <a:pt x="61016" y="175204"/>
                      <a:pt x="32665" y="176156"/>
                      <a:pt x="0" y="176156"/>
                    </a:cubicBezTo>
                    <a:cubicBezTo>
                      <a:pt x="0" y="151391"/>
                      <a:pt x="21683" y="143379"/>
                      <a:pt x="72278" y="137552"/>
                    </a:cubicBezTo>
                    <a:cubicBezTo>
                      <a:pt x="75584" y="137104"/>
                      <a:pt x="78833" y="136712"/>
                      <a:pt x="82027" y="136319"/>
                    </a:cubicBezTo>
                    <a:cubicBezTo>
                      <a:pt x="105559" y="133182"/>
                      <a:pt x="125842" y="129148"/>
                      <a:pt x="141362" y="122424"/>
                    </a:cubicBezTo>
                    <a:cubicBezTo>
                      <a:pt x="161981" y="113515"/>
                      <a:pt x="174140" y="99844"/>
                      <a:pt x="174140" y="77040"/>
                    </a:cubicBezTo>
                    <a:cubicBezTo>
                      <a:pt x="174140" y="69476"/>
                      <a:pt x="172234" y="62753"/>
                      <a:pt x="168705" y="56646"/>
                    </a:cubicBezTo>
                    <a:lnTo>
                      <a:pt x="168985" y="53564"/>
                    </a:lnTo>
                    <a:lnTo>
                      <a:pt x="170385" y="39333"/>
                    </a:lnTo>
                    <a:lnTo>
                      <a:pt x="174252" y="0"/>
                    </a:lnTo>
                    <a:cubicBezTo>
                      <a:pt x="198288" y="16921"/>
                      <a:pt x="215433" y="40229"/>
                      <a:pt x="215433" y="75640"/>
                    </a:cubicBezTo>
                  </a:path>
                </a:pathLst>
              </a:custGeom>
              <a:solidFill>
                <a:srgbClr val="0F3759"/>
              </a:solidFill>
              <a:ln w="5603" cap="flat">
                <a:noFill/>
                <a:prstDash val="solid"/>
                <a:miter/>
              </a:ln>
            </p:spPr>
            <p:txBody>
              <a:bodyPr rtlCol="0" anchor="ctr"/>
              <a:lstStyle/>
              <a:p>
                <a:endParaRPr lang="en-ID"/>
              </a:p>
            </p:txBody>
          </p:sp>
          <p:sp>
            <p:nvSpPr>
              <p:cNvPr id="12" name="Freeform: Shape 11">
                <a:extLst>
                  <a:ext uri="{FF2B5EF4-FFF2-40B4-BE49-F238E27FC236}">
                    <a16:creationId xmlns:a16="http://schemas.microsoft.com/office/drawing/2014/main" id="{4ADA8BCC-FABE-49A0-7ED6-823DC80E14CD}"/>
                  </a:ext>
                </a:extLst>
              </p:cNvPr>
              <p:cNvSpPr/>
              <p:nvPr/>
            </p:nvSpPr>
            <p:spPr>
              <a:xfrm>
                <a:off x="1839389" y="3637709"/>
                <a:ext cx="287262" cy="546902"/>
              </a:xfrm>
              <a:custGeom>
                <a:avLst/>
                <a:gdLst>
                  <a:gd name="connsiteX0" fmla="*/ 241095 w 287262"/>
                  <a:gd name="connsiteY0" fmla="*/ 48914 h 546902"/>
                  <a:gd name="connsiteX1" fmla="*/ 250283 w 287262"/>
                  <a:gd name="connsiteY1" fmla="*/ 40621 h 546902"/>
                  <a:gd name="connsiteX2" fmla="*/ 261657 w 287262"/>
                  <a:gd name="connsiteY2" fmla="*/ 34346 h 546902"/>
                  <a:gd name="connsiteX3" fmla="*/ 279026 w 287262"/>
                  <a:gd name="connsiteY3" fmla="*/ 30592 h 546902"/>
                  <a:gd name="connsiteX4" fmla="*/ 279026 w 287262"/>
                  <a:gd name="connsiteY4" fmla="*/ 0 h 546902"/>
                  <a:gd name="connsiteX5" fmla="*/ 0 w 287262"/>
                  <a:gd name="connsiteY5" fmla="*/ 0 h 546902"/>
                  <a:gd name="connsiteX6" fmla="*/ 0 w 287262"/>
                  <a:gd name="connsiteY6" fmla="*/ 30592 h 546902"/>
                  <a:gd name="connsiteX7" fmla="*/ 67235 w 287262"/>
                  <a:gd name="connsiteY7" fmla="*/ 134807 h 546902"/>
                  <a:gd name="connsiteX8" fmla="*/ 73567 w 287262"/>
                  <a:gd name="connsiteY8" fmla="*/ 198624 h 546902"/>
                  <a:gd name="connsiteX9" fmla="*/ 116933 w 287262"/>
                  <a:gd name="connsiteY9" fmla="*/ 182600 h 546902"/>
                  <a:gd name="connsiteX10" fmla="*/ 128531 w 287262"/>
                  <a:gd name="connsiteY10" fmla="*/ 179126 h 546902"/>
                  <a:gd name="connsiteX11" fmla="*/ 203499 w 287262"/>
                  <a:gd name="connsiteY11" fmla="*/ 151952 h 546902"/>
                  <a:gd name="connsiteX12" fmla="*/ 210558 w 287262"/>
                  <a:gd name="connsiteY12" fmla="*/ 147301 h 546902"/>
                  <a:gd name="connsiteX13" fmla="*/ 211791 w 287262"/>
                  <a:gd name="connsiteY13" fmla="*/ 134807 h 546902"/>
                  <a:gd name="connsiteX14" fmla="*/ 214929 w 287262"/>
                  <a:gd name="connsiteY14" fmla="*/ 112003 h 546902"/>
                  <a:gd name="connsiteX15" fmla="*/ 218122 w 287262"/>
                  <a:gd name="connsiteY15" fmla="*/ 97043 h 546902"/>
                  <a:gd name="connsiteX16" fmla="*/ 221989 w 287262"/>
                  <a:gd name="connsiteY16" fmla="*/ 83708 h 546902"/>
                  <a:gd name="connsiteX17" fmla="*/ 246081 w 287262"/>
                  <a:gd name="connsiteY17" fmla="*/ 126514 h 546902"/>
                  <a:gd name="connsiteX18" fmla="*/ 229889 w 287262"/>
                  <a:gd name="connsiteY18" fmla="*/ 162821 h 546902"/>
                  <a:gd name="connsiteX19" fmla="*/ 218627 w 287262"/>
                  <a:gd name="connsiteY19" fmla="*/ 171170 h 546902"/>
                  <a:gd name="connsiteX20" fmla="*/ 207589 w 287262"/>
                  <a:gd name="connsiteY20" fmla="*/ 177221 h 546902"/>
                  <a:gd name="connsiteX21" fmla="*/ 123881 w 287262"/>
                  <a:gd name="connsiteY21" fmla="*/ 205908 h 546902"/>
                  <a:gd name="connsiteX22" fmla="*/ 76088 w 287262"/>
                  <a:gd name="connsiteY22" fmla="*/ 224230 h 546902"/>
                  <a:gd name="connsiteX23" fmla="*/ 66171 w 287262"/>
                  <a:gd name="connsiteY23" fmla="*/ 229384 h 546902"/>
                  <a:gd name="connsiteX24" fmla="*/ 56309 w 287262"/>
                  <a:gd name="connsiteY24" fmla="*/ 235155 h 546902"/>
                  <a:gd name="connsiteX25" fmla="*/ 952 w 287262"/>
                  <a:gd name="connsiteY25" fmla="*/ 323962 h 546902"/>
                  <a:gd name="connsiteX26" fmla="*/ 75416 w 287262"/>
                  <a:gd name="connsiteY26" fmla="*/ 427728 h 546902"/>
                  <a:gd name="connsiteX27" fmla="*/ 71381 w 287262"/>
                  <a:gd name="connsiteY27" fmla="*/ 386715 h 546902"/>
                  <a:gd name="connsiteX28" fmla="*/ 69925 w 287262"/>
                  <a:gd name="connsiteY28" fmla="*/ 371867 h 546902"/>
                  <a:gd name="connsiteX29" fmla="*/ 69757 w 287262"/>
                  <a:gd name="connsiteY29" fmla="*/ 370298 h 546902"/>
                  <a:gd name="connsiteX30" fmla="*/ 46560 w 287262"/>
                  <a:gd name="connsiteY30" fmla="*/ 323962 h 546902"/>
                  <a:gd name="connsiteX31" fmla="*/ 61744 w 287262"/>
                  <a:gd name="connsiteY31" fmla="*/ 289728 h 546902"/>
                  <a:gd name="connsiteX32" fmla="*/ 71269 w 287262"/>
                  <a:gd name="connsiteY32" fmla="*/ 280595 h 546902"/>
                  <a:gd name="connsiteX33" fmla="*/ 80962 w 287262"/>
                  <a:gd name="connsiteY33" fmla="*/ 273143 h 546902"/>
                  <a:gd name="connsiteX34" fmla="*/ 82363 w 287262"/>
                  <a:gd name="connsiteY34" fmla="*/ 287151 h 546902"/>
                  <a:gd name="connsiteX35" fmla="*/ 83820 w 287262"/>
                  <a:gd name="connsiteY35" fmla="*/ 301998 h 546902"/>
                  <a:gd name="connsiteX36" fmla="*/ 89031 w 287262"/>
                  <a:gd name="connsiteY36" fmla="*/ 354498 h 546902"/>
                  <a:gd name="connsiteX37" fmla="*/ 90544 w 287262"/>
                  <a:gd name="connsiteY37" fmla="*/ 369794 h 546902"/>
                  <a:gd name="connsiteX38" fmla="*/ 92000 w 287262"/>
                  <a:gd name="connsiteY38" fmla="*/ 384642 h 546902"/>
                  <a:gd name="connsiteX39" fmla="*/ 97099 w 287262"/>
                  <a:gd name="connsiteY39" fmla="*/ 436245 h 546902"/>
                  <a:gd name="connsiteX40" fmla="*/ 98444 w 287262"/>
                  <a:gd name="connsiteY40" fmla="*/ 449692 h 546902"/>
                  <a:gd name="connsiteX41" fmla="*/ 99788 w 287262"/>
                  <a:gd name="connsiteY41" fmla="*/ 463139 h 546902"/>
                  <a:gd name="connsiteX42" fmla="*/ 108081 w 287262"/>
                  <a:gd name="connsiteY42" fmla="*/ 546903 h 546902"/>
                  <a:gd name="connsiteX43" fmla="*/ 172851 w 287262"/>
                  <a:gd name="connsiteY43" fmla="*/ 527181 h 546902"/>
                  <a:gd name="connsiteX44" fmla="*/ 175316 w 287262"/>
                  <a:gd name="connsiteY44" fmla="*/ 502304 h 546902"/>
                  <a:gd name="connsiteX45" fmla="*/ 176885 w 287262"/>
                  <a:gd name="connsiteY45" fmla="*/ 486447 h 546902"/>
                  <a:gd name="connsiteX46" fmla="*/ 178285 w 287262"/>
                  <a:gd name="connsiteY46" fmla="*/ 472216 h 546902"/>
                  <a:gd name="connsiteX47" fmla="*/ 183160 w 287262"/>
                  <a:gd name="connsiteY47" fmla="*/ 423190 h 546902"/>
                  <a:gd name="connsiteX48" fmla="*/ 184449 w 287262"/>
                  <a:gd name="connsiteY48" fmla="*/ 410191 h 546902"/>
                  <a:gd name="connsiteX49" fmla="*/ 185737 w 287262"/>
                  <a:gd name="connsiteY49" fmla="*/ 397305 h 546902"/>
                  <a:gd name="connsiteX50" fmla="*/ 200305 w 287262"/>
                  <a:gd name="connsiteY50" fmla="*/ 250283 h 546902"/>
                  <a:gd name="connsiteX51" fmla="*/ 201594 w 287262"/>
                  <a:gd name="connsiteY51" fmla="*/ 237116 h 546902"/>
                  <a:gd name="connsiteX52" fmla="*/ 202939 w 287262"/>
                  <a:gd name="connsiteY52" fmla="*/ 223781 h 546902"/>
                  <a:gd name="connsiteX53" fmla="*/ 213752 w 287262"/>
                  <a:gd name="connsiteY53" fmla="*/ 219747 h 546902"/>
                  <a:gd name="connsiteX54" fmla="*/ 224678 w 287262"/>
                  <a:gd name="connsiteY54" fmla="*/ 215041 h 546902"/>
                  <a:gd name="connsiteX55" fmla="*/ 287263 w 287262"/>
                  <a:gd name="connsiteY55" fmla="*/ 126458 h 546902"/>
                  <a:gd name="connsiteX56" fmla="*/ 241095 w 287262"/>
                  <a:gd name="connsiteY56" fmla="*/ 48914 h 5469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287262" h="546902">
                    <a:moveTo>
                      <a:pt x="241095" y="48914"/>
                    </a:moveTo>
                    <a:cubicBezTo>
                      <a:pt x="243952" y="45720"/>
                      <a:pt x="247034" y="42975"/>
                      <a:pt x="250283" y="40621"/>
                    </a:cubicBezTo>
                    <a:cubicBezTo>
                      <a:pt x="253813" y="38044"/>
                      <a:pt x="257623" y="35971"/>
                      <a:pt x="261657" y="34346"/>
                    </a:cubicBezTo>
                    <a:cubicBezTo>
                      <a:pt x="267036" y="32217"/>
                      <a:pt x="272807" y="30928"/>
                      <a:pt x="279026" y="30592"/>
                    </a:cubicBezTo>
                    <a:lnTo>
                      <a:pt x="279026" y="0"/>
                    </a:lnTo>
                    <a:lnTo>
                      <a:pt x="0" y="0"/>
                    </a:lnTo>
                    <a:lnTo>
                      <a:pt x="0" y="30592"/>
                    </a:lnTo>
                    <a:cubicBezTo>
                      <a:pt x="38324" y="32777"/>
                      <a:pt x="60736" y="69196"/>
                      <a:pt x="67235" y="134807"/>
                    </a:cubicBezTo>
                    <a:lnTo>
                      <a:pt x="73567" y="198624"/>
                    </a:lnTo>
                    <a:cubicBezTo>
                      <a:pt x="86733" y="192685"/>
                      <a:pt x="101189" y="187362"/>
                      <a:pt x="116933" y="182600"/>
                    </a:cubicBezTo>
                    <a:cubicBezTo>
                      <a:pt x="120855" y="181423"/>
                      <a:pt x="124721" y="180247"/>
                      <a:pt x="128531" y="179126"/>
                    </a:cubicBezTo>
                    <a:cubicBezTo>
                      <a:pt x="159628" y="169769"/>
                      <a:pt x="186522" y="161701"/>
                      <a:pt x="203499" y="151952"/>
                    </a:cubicBezTo>
                    <a:cubicBezTo>
                      <a:pt x="206244" y="150383"/>
                      <a:pt x="208597" y="148814"/>
                      <a:pt x="210558" y="147301"/>
                    </a:cubicBezTo>
                    <a:lnTo>
                      <a:pt x="211791" y="134807"/>
                    </a:lnTo>
                    <a:cubicBezTo>
                      <a:pt x="212576" y="126795"/>
                      <a:pt x="213640" y="119175"/>
                      <a:pt x="214929" y="112003"/>
                    </a:cubicBezTo>
                    <a:cubicBezTo>
                      <a:pt x="215881" y="106792"/>
                      <a:pt x="216890" y="101805"/>
                      <a:pt x="218122" y="97043"/>
                    </a:cubicBezTo>
                    <a:cubicBezTo>
                      <a:pt x="219299" y="92336"/>
                      <a:pt x="220588" y="87910"/>
                      <a:pt x="221989" y="83708"/>
                    </a:cubicBezTo>
                    <a:cubicBezTo>
                      <a:pt x="234931" y="96090"/>
                      <a:pt x="246081" y="111106"/>
                      <a:pt x="246081" y="126514"/>
                    </a:cubicBezTo>
                    <a:cubicBezTo>
                      <a:pt x="246081" y="141867"/>
                      <a:pt x="240310" y="153409"/>
                      <a:pt x="229889" y="162821"/>
                    </a:cubicBezTo>
                    <a:cubicBezTo>
                      <a:pt x="226583" y="165791"/>
                      <a:pt x="222829" y="168592"/>
                      <a:pt x="218627" y="171170"/>
                    </a:cubicBezTo>
                    <a:cubicBezTo>
                      <a:pt x="215209" y="173299"/>
                      <a:pt x="211567" y="175316"/>
                      <a:pt x="207589" y="177221"/>
                    </a:cubicBezTo>
                    <a:cubicBezTo>
                      <a:pt x="186410" y="187587"/>
                      <a:pt x="157555" y="195711"/>
                      <a:pt x="123881" y="205908"/>
                    </a:cubicBezTo>
                    <a:cubicBezTo>
                      <a:pt x="106400" y="211175"/>
                      <a:pt x="90375" y="217282"/>
                      <a:pt x="76088" y="224230"/>
                    </a:cubicBezTo>
                    <a:cubicBezTo>
                      <a:pt x="72670" y="225911"/>
                      <a:pt x="69364" y="227591"/>
                      <a:pt x="66171" y="229384"/>
                    </a:cubicBezTo>
                    <a:cubicBezTo>
                      <a:pt x="62753" y="231233"/>
                      <a:pt x="59447" y="233194"/>
                      <a:pt x="56309" y="235155"/>
                    </a:cubicBezTo>
                    <a:cubicBezTo>
                      <a:pt x="21291" y="257175"/>
                      <a:pt x="952" y="286366"/>
                      <a:pt x="952" y="323962"/>
                    </a:cubicBezTo>
                    <a:cubicBezTo>
                      <a:pt x="952" y="383745"/>
                      <a:pt x="36139" y="410695"/>
                      <a:pt x="75416" y="427728"/>
                    </a:cubicBezTo>
                    <a:lnTo>
                      <a:pt x="71381" y="386715"/>
                    </a:lnTo>
                    <a:lnTo>
                      <a:pt x="69925" y="371867"/>
                    </a:lnTo>
                    <a:lnTo>
                      <a:pt x="69757" y="370298"/>
                    </a:lnTo>
                    <a:cubicBezTo>
                      <a:pt x="55301" y="358476"/>
                      <a:pt x="46560" y="343909"/>
                      <a:pt x="46560" y="323962"/>
                    </a:cubicBezTo>
                    <a:cubicBezTo>
                      <a:pt x="46560" y="311748"/>
                      <a:pt x="52107" y="300262"/>
                      <a:pt x="61744" y="289728"/>
                    </a:cubicBezTo>
                    <a:cubicBezTo>
                      <a:pt x="64602" y="286590"/>
                      <a:pt x="67740" y="283565"/>
                      <a:pt x="71269" y="280595"/>
                    </a:cubicBezTo>
                    <a:cubicBezTo>
                      <a:pt x="74295" y="278074"/>
                      <a:pt x="77489" y="275553"/>
                      <a:pt x="80962" y="273143"/>
                    </a:cubicBezTo>
                    <a:lnTo>
                      <a:pt x="82363" y="287151"/>
                    </a:lnTo>
                    <a:lnTo>
                      <a:pt x="83820" y="301998"/>
                    </a:lnTo>
                    <a:lnTo>
                      <a:pt x="89031" y="354498"/>
                    </a:lnTo>
                    <a:lnTo>
                      <a:pt x="90544" y="369794"/>
                    </a:lnTo>
                    <a:lnTo>
                      <a:pt x="92000" y="384642"/>
                    </a:lnTo>
                    <a:lnTo>
                      <a:pt x="97099" y="436245"/>
                    </a:lnTo>
                    <a:lnTo>
                      <a:pt x="98444" y="449692"/>
                    </a:lnTo>
                    <a:lnTo>
                      <a:pt x="99788" y="463139"/>
                    </a:lnTo>
                    <a:lnTo>
                      <a:pt x="108081" y="546903"/>
                    </a:lnTo>
                    <a:cubicBezTo>
                      <a:pt x="147862" y="541412"/>
                      <a:pt x="165287" y="534689"/>
                      <a:pt x="172851" y="527181"/>
                    </a:cubicBezTo>
                    <a:lnTo>
                      <a:pt x="175316" y="502304"/>
                    </a:lnTo>
                    <a:lnTo>
                      <a:pt x="176885" y="486447"/>
                    </a:lnTo>
                    <a:lnTo>
                      <a:pt x="178285" y="472216"/>
                    </a:lnTo>
                    <a:lnTo>
                      <a:pt x="183160" y="423190"/>
                    </a:lnTo>
                    <a:lnTo>
                      <a:pt x="184449" y="410191"/>
                    </a:lnTo>
                    <a:lnTo>
                      <a:pt x="185737" y="397305"/>
                    </a:lnTo>
                    <a:lnTo>
                      <a:pt x="200305" y="250283"/>
                    </a:lnTo>
                    <a:lnTo>
                      <a:pt x="201594" y="237116"/>
                    </a:lnTo>
                    <a:lnTo>
                      <a:pt x="202939" y="223781"/>
                    </a:lnTo>
                    <a:cubicBezTo>
                      <a:pt x="206637" y="222493"/>
                      <a:pt x="210222" y="221148"/>
                      <a:pt x="213752" y="219747"/>
                    </a:cubicBezTo>
                    <a:cubicBezTo>
                      <a:pt x="217506" y="218291"/>
                      <a:pt x="221148" y="216722"/>
                      <a:pt x="224678" y="215041"/>
                    </a:cubicBezTo>
                    <a:cubicBezTo>
                      <a:pt x="262666" y="197392"/>
                      <a:pt x="287263" y="170722"/>
                      <a:pt x="287263" y="126458"/>
                    </a:cubicBezTo>
                    <a:cubicBezTo>
                      <a:pt x="287263" y="93289"/>
                      <a:pt x="265187" y="68300"/>
                      <a:pt x="241095" y="48914"/>
                    </a:cubicBezTo>
                  </a:path>
                </a:pathLst>
              </a:custGeom>
              <a:solidFill>
                <a:srgbClr val="0F3759"/>
              </a:solidFill>
              <a:ln w="5603" cap="flat">
                <a:noFill/>
                <a:prstDash val="solid"/>
                <a:miter/>
              </a:ln>
            </p:spPr>
            <p:txBody>
              <a:bodyPr rtlCol="0" anchor="ctr"/>
              <a:lstStyle/>
              <a:p>
                <a:endParaRPr lang="en-ID"/>
              </a:p>
            </p:txBody>
          </p:sp>
          <p:sp>
            <p:nvSpPr>
              <p:cNvPr id="13" name="Freeform: Shape 12">
                <a:extLst>
                  <a:ext uri="{FF2B5EF4-FFF2-40B4-BE49-F238E27FC236}">
                    <a16:creationId xmlns:a16="http://schemas.microsoft.com/office/drawing/2014/main" id="{CCDB2F52-20F6-D736-4260-C78676E742EF}"/>
                  </a:ext>
                </a:extLst>
              </p:cNvPr>
              <p:cNvSpPr/>
              <p:nvPr/>
            </p:nvSpPr>
            <p:spPr>
              <a:xfrm>
                <a:off x="1883372" y="3365910"/>
                <a:ext cx="199576" cy="246485"/>
              </a:xfrm>
              <a:custGeom>
                <a:avLst/>
                <a:gdLst>
                  <a:gd name="connsiteX0" fmla="*/ 79562 w 199576"/>
                  <a:gd name="connsiteY0" fmla="*/ 246417 h 246485"/>
                  <a:gd name="connsiteX1" fmla="*/ 79562 w 199576"/>
                  <a:gd name="connsiteY1" fmla="*/ 234035 h 246485"/>
                  <a:gd name="connsiteX2" fmla="*/ 49922 w 199576"/>
                  <a:gd name="connsiteY2" fmla="*/ 180079 h 246485"/>
                  <a:gd name="connsiteX3" fmla="*/ 78105 w 199576"/>
                  <a:gd name="connsiteY3" fmla="*/ 123937 h 246485"/>
                  <a:gd name="connsiteX4" fmla="*/ 98332 w 199576"/>
                  <a:gd name="connsiteY4" fmla="*/ 71493 h 246485"/>
                  <a:gd name="connsiteX5" fmla="*/ 115701 w 199576"/>
                  <a:gd name="connsiteY5" fmla="*/ 112283 h 246485"/>
                  <a:gd name="connsiteX6" fmla="*/ 91832 w 199576"/>
                  <a:gd name="connsiteY6" fmla="*/ 182264 h 246485"/>
                  <a:gd name="connsiteX7" fmla="*/ 146797 w 199576"/>
                  <a:gd name="connsiteY7" fmla="*/ 228936 h 246485"/>
                  <a:gd name="connsiteX8" fmla="*/ 199577 w 199576"/>
                  <a:gd name="connsiteY8" fmla="*/ 176437 h 246485"/>
                  <a:gd name="connsiteX9" fmla="*/ 170666 w 199576"/>
                  <a:gd name="connsiteY9" fmla="*/ 113011 h 246485"/>
                  <a:gd name="connsiteX10" fmla="*/ 137440 w 199576"/>
                  <a:gd name="connsiteY10" fmla="*/ 161085 h 246485"/>
                  <a:gd name="connsiteX11" fmla="*/ 156938 w 199576"/>
                  <a:gd name="connsiteY11" fmla="*/ 102758 h 246485"/>
                  <a:gd name="connsiteX12" fmla="*/ 80290 w 199576"/>
                  <a:gd name="connsiteY12" fmla="*/ 0 h 246485"/>
                  <a:gd name="connsiteX13" fmla="*/ 47737 w 199576"/>
                  <a:gd name="connsiteY13" fmla="*/ 87462 h 246485"/>
                  <a:gd name="connsiteX14" fmla="*/ 0 w 199576"/>
                  <a:gd name="connsiteY14" fmla="*/ 176381 h 246485"/>
                  <a:gd name="connsiteX15" fmla="*/ 79562 w 199576"/>
                  <a:gd name="connsiteY15" fmla="*/ 246417 h 2464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99576" h="246485">
                    <a:moveTo>
                      <a:pt x="79562" y="246417"/>
                    </a:moveTo>
                    <a:lnTo>
                      <a:pt x="79562" y="234035"/>
                    </a:lnTo>
                    <a:cubicBezTo>
                      <a:pt x="68020" y="228936"/>
                      <a:pt x="49922" y="209998"/>
                      <a:pt x="49922" y="180079"/>
                    </a:cubicBezTo>
                    <a:cubicBezTo>
                      <a:pt x="49922" y="157499"/>
                      <a:pt x="61464" y="144388"/>
                      <a:pt x="78105" y="123937"/>
                    </a:cubicBezTo>
                    <a:cubicBezTo>
                      <a:pt x="91832" y="107184"/>
                      <a:pt x="99788" y="87518"/>
                      <a:pt x="98332" y="71493"/>
                    </a:cubicBezTo>
                    <a:cubicBezTo>
                      <a:pt x="109874" y="82419"/>
                      <a:pt x="115701" y="92617"/>
                      <a:pt x="115701" y="112283"/>
                    </a:cubicBezTo>
                    <a:cubicBezTo>
                      <a:pt x="115701" y="139233"/>
                      <a:pt x="91832" y="153072"/>
                      <a:pt x="91832" y="182264"/>
                    </a:cubicBezTo>
                    <a:cubicBezTo>
                      <a:pt x="91832" y="208485"/>
                      <a:pt x="112787" y="228936"/>
                      <a:pt x="146797" y="228936"/>
                    </a:cubicBezTo>
                    <a:cubicBezTo>
                      <a:pt x="182936" y="228936"/>
                      <a:pt x="199577" y="204900"/>
                      <a:pt x="199577" y="176437"/>
                    </a:cubicBezTo>
                    <a:cubicBezTo>
                      <a:pt x="199577" y="152400"/>
                      <a:pt x="187306" y="126907"/>
                      <a:pt x="170666" y="113011"/>
                    </a:cubicBezTo>
                    <a:cubicBezTo>
                      <a:pt x="170666" y="134134"/>
                      <a:pt x="161253" y="157443"/>
                      <a:pt x="137440" y="161085"/>
                    </a:cubicBezTo>
                    <a:cubicBezTo>
                      <a:pt x="146853" y="146517"/>
                      <a:pt x="156938" y="134134"/>
                      <a:pt x="156938" y="102758"/>
                    </a:cubicBezTo>
                    <a:cubicBezTo>
                      <a:pt x="156938" y="64882"/>
                      <a:pt x="115028" y="18210"/>
                      <a:pt x="80290" y="0"/>
                    </a:cubicBezTo>
                    <a:cubicBezTo>
                      <a:pt x="83204" y="32777"/>
                      <a:pt x="66563" y="63425"/>
                      <a:pt x="47737" y="87462"/>
                    </a:cubicBezTo>
                    <a:cubicBezTo>
                      <a:pt x="27510" y="112955"/>
                      <a:pt x="0" y="135535"/>
                      <a:pt x="0" y="176381"/>
                    </a:cubicBezTo>
                    <a:cubicBezTo>
                      <a:pt x="0" y="225967"/>
                      <a:pt x="36867" y="247874"/>
                      <a:pt x="79562" y="246417"/>
                    </a:cubicBezTo>
                  </a:path>
                </a:pathLst>
              </a:custGeom>
              <a:solidFill>
                <a:srgbClr val="EA6725"/>
              </a:solidFill>
              <a:ln w="5603" cap="flat">
                <a:noFill/>
                <a:prstDash val="solid"/>
                <a:miter/>
              </a:ln>
            </p:spPr>
            <p:txBody>
              <a:bodyPr rtlCol="0" anchor="ctr"/>
              <a:lstStyle/>
              <a:p>
                <a:endParaRPr lang="en-ID"/>
              </a:p>
            </p:txBody>
          </p:sp>
        </p:grpSp>
      </p:grpSp>
      <p:sp>
        <p:nvSpPr>
          <p:cNvPr id="16" name="TextBox 15">
            <a:extLst>
              <a:ext uri="{FF2B5EF4-FFF2-40B4-BE49-F238E27FC236}">
                <a16:creationId xmlns:a16="http://schemas.microsoft.com/office/drawing/2014/main" id="{F4BF1130-8EBF-D672-FEC8-3AA2B51F3B8C}"/>
              </a:ext>
            </a:extLst>
          </p:cNvPr>
          <p:cNvSpPr txBox="1"/>
          <p:nvPr/>
        </p:nvSpPr>
        <p:spPr>
          <a:xfrm>
            <a:off x="371476" y="3645153"/>
            <a:ext cx="6118224" cy="2405787"/>
          </a:xfrm>
          <a:prstGeom prst="rect">
            <a:avLst/>
          </a:prstGeom>
          <a:noFill/>
        </p:spPr>
        <p:txBody>
          <a:bodyPr wrap="square" lIns="0" tIns="0" rIns="0" bIns="0" rtlCol="0">
            <a:spAutoFit/>
          </a:bodyPr>
          <a:lstStyle/>
          <a:p>
            <a:pPr>
              <a:spcAft>
                <a:spcPts val="400"/>
              </a:spcAft>
            </a:pPr>
            <a:r>
              <a:rPr lang="en-US" sz="1020" dirty="0">
                <a:solidFill>
                  <a:srgbClr val="0F3759"/>
                </a:solidFill>
                <a:latin typeface="+mn-lt"/>
              </a:rPr>
              <a:t>Respiratory Syncytial Virus (RSV) is a common respiratory virus that usually causes mild, cold-like symptoms but can be serious, especially for high-risk groups such as premature infants, elderly individuals, and those with underlying respiratory or cardiac conditions. RSV poses a significant threat to older adults with Chronic Obstructive Pulmonary Disease (COPD), who may require more aggressive treatment or monitoring. While pharmacists are skilled in medication management, they may not be trained to fully evaluate a patient’s risk factors or diagnose complications like bacterial pneumonia, necessitating different treatments. </a:t>
            </a:r>
            <a:endParaRPr lang="en-ID" sz="1020" dirty="0">
              <a:solidFill>
                <a:srgbClr val="0F3759"/>
              </a:solidFill>
              <a:latin typeface="+mn-lt"/>
            </a:endParaRPr>
          </a:p>
          <a:p>
            <a:pPr>
              <a:spcAft>
                <a:spcPts val="400"/>
              </a:spcAft>
            </a:pPr>
            <a:r>
              <a:rPr lang="en-US" sz="1020" dirty="0">
                <a:solidFill>
                  <a:srgbClr val="0F3759"/>
                </a:solidFill>
                <a:latin typeface="+mn-lt"/>
              </a:rPr>
              <a:t>Unlike pharmacists, family physicians can perform comprehensive evaluations, including medical history reviews and physical examinations, and determine appropriate treatment settings, including hospital admissions. Rapid antigen tests, although reliable, may miss infections in older kids, teens, and adults due to lower viral loads. Severe RSV can lead to complications such as heart failure, COPD, asthma, and respiratory distress. Treatments such as oxygen therapy, IV fluids, mechanical ventilation, and hospital admission are beyond a pharmacist’s capabilities, highlighting the importance of a physician’s comprehensive clinical assessment and care.</a:t>
            </a:r>
            <a:endParaRPr lang="en-ID" sz="1020" dirty="0">
              <a:solidFill>
                <a:srgbClr val="0F3759"/>
              </a:solidFill>
              <a:latin typeface="+mn-lt"/>
            </a:endParaRPr>
          </a:p>
        </p:txBody>
      </p:sp>
      <p:sp>
        <p:nvSpPr>
          <p:cNvPr id="19" name="TextBox 18">
            <a:extLst>
              <a:ext uri="{FF2B5EF4-FFF2-40B4-BE49-F238E27FC236}">
                <a16:creationId xmlns:a16="http://schemas.microsoft.com/office/drawing/2014/main" id="{1A42AF48-4D45-AE0F-E2E4-CBE4E2FB6907}"/>
              </a:ext>
            </a:extLst>
          </p:cNvPr>
          <p:cNvSpPr txBox="1"/>
          <p:nvPr/>
        </p:nvSpPr>
        <p:spPr>
          <a:xfrm>
            <a:off x="371475" y="3111770"/>
            <a:ext cx="6118225" cy="326651"/>
          </a:xfrm>
          <a:prstGeom prst="rect">
            <a:avLst/>
          </a:prstGeom>
          <a:noFill/>
        </p:spPr>
        <p:txBody>
          <a:bodyPr wrap="square" lIns="144000" tIns="0" rIns="0" bIns="0" rtlCol="0" anchor="ctr">
            <a:noAutofit/>
          </a:bodyPr>
          <a:lstStyle/>
          <a:p>
            <a:pPr>
              <a:spcAft>
                <a:spcPts val="600"/>
              </a:spcAft>
            </a:pPr>
            <a:r>
              <a:rPr lang="en-US" sz="1200" b="1" dirty="0">
                <a:solidFill>
                  <a:srgbClr val="0F3759"/>
                </a:solidFill>
                <a:latin typeface="+mn-lt"/>
              </a:rPr>
              <a:t>Respiratory Syncytial Virus (RSV)</a:t>
            </a:r>
            <a:endParaRPr lang="en-ID" sz="1100" dirty="0">
              <a:solidFill>
                <a:srgbClr val="0F3759"/>
              </a:solidFill>
              <a:latin typeface="+mn-lt"/>
            </a:endParaRPr>
          </a:p>
        </p:txBody>
      </p:sp>
      <p:sp>
        <p:nvSpPr>
          <p:cNvPr id="36" name="Rectangle 35">
            <a:extLst>
              <a:ext uri="{FF2B5EF4-FFF2-40B4-BE49-F238E27FC236}">
                <a16:creationId xmlns:a16="http://schemas.microsoft.com/office/drawing/2014/main" id="{F2C40E8C-6501-0BD8-2A8A-55F44A646937}"/>
              </a:ext>
            </a:extLst>
          </p:cNvPr>
          <p:cNvSpPr/>
          <p:nvPr/>
        </p:nvSpPr>
        <p:spPr>
          <a:xfrm>
            <a:off x="371476" y="3111770"/>
            <a:ext cx="47624" cy="327026"/>
          </a:xfrm>
          <a:prstGeom prst="rect">
            <a:avLst/>
          </a:prstGeom>
          <a:solidFill>
            <a:srgbClr val="0F3759"/>
          </a:solidFill>
          <a:ln>
            <a:noFill/>
          </a:ln>
        </p:spPr>
        <p:style>
          <a:lnRef idx="2">
            <a:schemeClr val="accent1">
              <a:shade val="15000"/>
            </a:schemeClr>
          </a:lnRef>
          <a:fillRef idx="1">
            <a:schemeClr val="accent1"/>
          </a:fillRef>
          <a:effectRef idx="0">
            <a:schemeClr val="accent1"/>
          </a:effectRef>
          <a:fontRef idx="minor">
            <a:schemeClr val="lt1"/>
          </a:fontRef>
        </p:style>
        <p:txBody>
          <a:bodyPr lIns="36000" rIns="36000" rtlCol="0" anchor="ctr"/>
          <a:lstStyle/>
          <a:p>
            <a:pPr algn="ctr"/>
            <a:endParaRPr lang="en-ID"/>
          </a:p>
        </p:txBody>
      </p:sp>
      <p:sp>
        <p:nvSpPr>
          <p:cNvPr id="17" name="TextBox 16">
            <a:extLst>
              <a:ext uri="{FF2B5EF4-FFF2-40B4-BE49-F238E27FC236}">
                <a16:creationId xmlns:a16="http://schemas.microsoft.com/office/drawing/2014/main" id="{70C8C4EA-9D47-2B14-75DA-9FFBD5A51E0F}"/>
              </a:ext>
            </a:extLst>
          </p:cNvPr>
          <p:cNvSpPr txBox="1"/>
          <p:nvPr/>
        </p:nvSpPr>
        <p:spPr>
          <a:xfrm>
            <a:off x="371476" y="6997788"/>
            <a:ext cx="6118224" cy="1777923"/>
          </a:xfrm>
          <a:prstGeom prst="rect">
            <a:avLst/>
          </a:prstGeom>
          <a:noFill/>
        </p:spPr>
        <p:txBody>
          <a:bodyPr wrap="square" lIns="0" tIns="0" rIns="0" bIns="0" rtlCol="0">
            <a:spAutoFit/>
          </a:bodyPr>
          <a:lstStyle>
            <a:defPPr marR="0" lvl="0" algn="l" rtl="0">
              <a:lnSpc>
                <a:spcPct val="100000"/>
              </a:lnSpc>
              <a:spcBef>
                <a:spcPts val="0"/>
              </a:spcBef>
              <a:spcAft>
                <a:spcPts val="0"/>
              </a:spcAft>
            </a:defPPr>
            <a:lvl1pPr>
              <a:spcAft>
                <a:spcPts val="400"/>
              </a:spcAft>
              <a:defRPr sz="900">
                <a:solidFill>
                  <a:srgbClr val="0F3759"/>
                </a:solidFill>
                <a:latin typeface="+mn-lt"/>
              </a:defRPr>
            </a:lvl1pPr>
          </a:lstStyle>
          <a:p>
            <a:r>
              <a:rPr lang="en-US" sz="1020" dirty="0"/>
              <a:t>Influenza, commonly known as the flu, is a contagious respiratory illness caused by influenza viruses. It can cause mild to severe illness, and at times can lead to death. Diagnosing influenza can be challenging due to the possibility of false positives and negatives. Physicians use additional diagnostic methods, such as auscultation and pulse oximetry, to accurately diagnose and monitor the side effects of medications like Tamiflu, </a:t>
            </a:r>
            <a:r>
              <a:rPr lang="en-US" sz="1020" dirty="0" err="1"/>
              <a:t>Xofluza</a:t>
            </a:r>
            <a:r>
              <a:rPr lang="en-US" sz="1020" dirty="0"/>
              <a:t>, and Relenza. Zanamivir should not be given to individuals with asthma or lung disease. </a:t>
            </a:r>
            <a:endParaRPr lang="en-ID" sz="1020" dirty="0"/>
          </a:p>
          <a:p>
            <a:r>
              <a:rPr lang="en-US" sz="1020" dirty="0"/>
              <a:t>Misdiagnosing influenza can lead to inappropriate management, delayed treatment, and severe complications. Patients receiving test-to-treat prescriptions from pharmacists may miss necessary guidance on when to seek further care, risking complications like secondary infections or dehydration. Pharmacists may also be unaware of high-risk family members needing evaluation and treatment.</a:t>
            </a:r>
            <a:endParaRPr lang="en-ID" sz="1020" dirty="0"/>
          </a:p>
        </p:txBody>
      </p:sp>
      <p:sp>
        <p:nvSpPr>
          <p:cNvPr id="20" name="TextBox 19">
            <a:extLst>
              <a:ext uri="{FF2B5EF4-FFF2-40B4-BE49-F238E27FC236}">
                <a16:creationId xmlns:a16="http://schemas.microsoft.com/office/drawing/2014/main" id="{11FC4CAD-5F13-FC65-070D-F7F4A1B0008D}"/>
              </a:ext>
            </a:extLst>
          </p:cNvPr>
          <p:cNvSpPr txBox="1"/>
          <p:nvPr/>
        </p:nvSpPr>
        <p:spPr>
          <a:xfrm>
            <a:off x="371475" y="6464404"/>
            <a:ext cx="5751024" cy="326651"/>
          </a:xfrm>
          <a:prstGeom prst="rect">
            <a:avLst/>
          </a:prstGeom>
          <a:noFill/>
        </p:spPr>
        <p:txBody>
          <a:bodyPr wrap="square" lIns="144000" tIns="0" rIns="0" bIns="0" rtlCol="0" anchor="ctr">
            <a:noAutofit/>
          </a:bodyPr>
          <a:lstStyle>
            <a:defPPr marR="0" lvl="0" algn="l" rtl="0">
              <a:lnSpc>
                <a:spcPct val="100000"/>
              </a:lnSpc>
              <a:spcBef>
                <a:spcPts val="0"/>
              </a:spcBef>
              <a:spcAft>
                <a:spcPts val="0"/>
              </a:spcAft>
            </a:defPPr>
            <a:lvl1pPr>
              <a:spcAft>
                <a:spcPts val="600"/>
              </a:spcAft>
              <a:defRPr sz="1100" b="1">
                <a:solidFill>
                  <a:srgbClr val="0F3759"/>
                </a:solidFill>
                <a:latin typeface="+mn-lt"/>
              </a:defRPr>
            </a:lvl1pPr>
          </a:lstStyle>
          <a:p>
            <a:r>
              <a:rPr lang="en-US" sz="1200" dirty="0"/>
              <a:t>Influenza</a:t>
            </a:r>
            <a:endParaRPr lang="en-ID" sz="1200" dirty="0"/>
          </a:p>
        </p:txBody>
      </p:sp>
      <p:sp>
        <p:nvSpPr>
          <p:cNvPr id="37" name="Rectangle 36">
            <a:extLst>
              <a:ext uri="{FF2B5EF4-FFF2-40B4-BE49-F238E27FC236}">
                <a16:creationId xmlns:a16="http://schemas.microsoft.com/office/drawing/2014/main" id="{B1CC48C8-0F4A-47C9-974E-5231137FBD72}"/>
              </a:ext>
            </a:extLst>
          </p:cNvPr>
          <p:cNvSpPr/>
          <p:nvPr/>
        </p:nvSpPr>
        <p:spPr>
          <a:xfrm>
            <a:off x="371476" y="6429640"/>
            <a:ext cx="47624" cy="327026"/>
          </a:xfrm>
          <a:prstGeom prst="rect">
            <a:avLst/>
          </a:prstGeom>
          <a:solidFill>
            <a:srgbClr val="0F3759"/>
          </a:solidFill>
          <a:ln>
            <a:noFill/>
          </a:ln>
        </p:spPr>
        <p:style>
          <a:lnRef idx="2">
            <a:schemeClr val="accent1">
              <a:shade val="15000"/>
            </a:schemeClr>
          </a:lnRef>
          <a:fillRef idx="1">
            <a:schemeClr val="accent1"/>
          </a:fillRef>
          <a:effectRef idx="0">
            <a:schemeClr val="accent1"/>
          </a:effectRef>
          <a:fontRef idx="minor">
            <a:schemeClr val="lt1"/>
          </a:fontRef>
        </p:style>
        <p:txBody>
          <a:bodyPr lIns="36000" rIns="36000" rtlCol="0" anchor="ctr"/>
          <a:lstStyle/>
          <a:p>
            <a:pPr algn="ctr"/>
            <a:endParaRPr lang="en-ID"/>
          </a:p>
        </p:txBody>
      </p:sp>
      <p:sp>
        <p:nvSpPr>
          <p:cNvPr id="287" name="TextBox 286">
            <a:extLst>
              <a:ext uri="{FF2B5EF4-FFF2-40B4-BE49-F238E27FC236}">
                <a16:creationId xmlns:a16="http://schemas.microsoft.com/office/drawing/2014/main" id="{3C5ACDD8-A2D4-0C9D-3297-9C63A3604E0A}"/>
              </a:ext>
            </a:extLst>
          </p:cNvPr>
          <p:cNvSpPr txBox="1"/>
          <p:nvPr/>
        </p:nvSpPr>
        <p:spPr>
          <a:xfrm>
            <a:off x="371476" y="384314"/>
            <a:ext cx="4182077" cy="738664"/>
          </a:xfrm>
          <a:prstGeom prst="rect">
            <a:avLst/>
          </a:prstGeom>
          <a:noFill/>
        </p:spPr>
        <p:txBody>
          <a:bodyPr wrap="square" lIns="0" tIns="0" rIns="0" bIns="0" rtlCol="0">
            <a:spAutoFit/>
          </a:bodyPr>
          <a:lstStyle/>
          <a:p>
            <a:r>
              <a:rPr lang="en-US" sz="2400" b="1" dirty="0">
                <a:solidFill>
                  <a:srgbClr val="EA6725"/>
                </a:solidFill>
                <a:latin typeface="+mn-lt"/>
              </a:rPr>
              <a:t>Broad Expertise </a:t>
            </a:r>
            <a:br>
              <a:rPr lang="en-US" sz="2400" b="1" dirty="0">
                <a:solidFill>
                  <a:srgbClr val="EA6725"/>
                </a:solidFill>
                <a:latin typeface="+mn-lt"/>
              </a:rPr>
            </a:br>
            <a:r>
              <a:rPr lang="en-US" sz="2400" b="1" dirty="0">
                <a:solidFill>
                  <a:srgbClr val="EA6725"/>
                </a:solidFill>
                <a:latin typeface="+mn-lt"/>
              </a:rPr>
              <a:t>in Family Medicine</a:t>
            </a:r>
            <a:endParaRPr lang="en-ID" sz="2400" b="1" dirty="0">
              <a:solidFill>
                <a:srgbClr val="EA6725"/>
              </a:solidFill>
              <a:latin typeface="+mn-lt"/>
            </a:endParaRPr>
          </a:p>
        </p:txBody>
      </p:sp>
      <p:sp>
        <p:nvSpPr>
          <p:cNvPr id="288" name="TextBox 287">
            <a:extLst>
              <a:ext uri="{FF2B5EF4-FFF2-40B4-BE49-F238E27FC236}">
                <a16:creationId xmlns:a16="http://schemas.microsoft.com/office/drawing/2014/main" id="{F3EF3DA4-023A-5F2C-D6C8-1D7B4801775B}"/>
              </a:ext>
            </a:extLst>
          </p:cNvPr>
          <p:cNvSpPr txBox="1"/>
          <p:nvPr/>
        </p:nvSpPr>
        <p:spPr>
          <a:xfrm>
            <a:off x="541020" y="1522981"/>
            <a:ext cx="3817620" cy="1231106"/>
          </a:xfrm>
          <a:prstGeom prst="rect">
            <a:avLst/>
          </a:prstGeom>
          <a:noFill/>
        </p:spPr>
        <p:txBody>
          <a:bodyPr wrap="square" lIns="0" tIns="0" rIns="0" bIns="0" rtlCol="0" anchor="ctr">
            <a:spAutoFit/>
          </a:bodyPr>
          <a:lstStyle/>
          <a:p>
            <a:r>
              <a:rPr lang="en-US" sz="1000" dirty="0">
                <a:solidFill>
                  <a:schemeClr val="bg1"/>
                </a:solidFill>
                <a:latin typeface="+mn-lt"/>
              </a:rPr>
              <a:t>Family physicians are trained to provide comprehensive healthcare for individuals of all ages, from infants to the elderly. Their training includes diagnosing and managing a wide variety of conditions, both acute and chronic. Test-and-treat policies might undermine this broad expertise by emphasizing quick diagnoses based on test results, potentially bypassing the family physician’s comprehensive assessment.</a:t>
            </a:r>
            <a:endParaRPr lang="en-ID" sz="1000" dirty="0">
              <a:solidFill>
                <a:schemeClr val="bg1"/>
              </a:solidFill>
              <a:latin typeface="+mn-lt"/>
            </a:endParaRPr>
          </a:p>
        </p:txBody>
      </p:sp>
      <p:sp>
        <p:nvSpPr>
          <p:cNvPr id="25" name="Rectangle 24">
            <a:extLst>
              <a:ext uri="{FF2B5EF4-FFF2-40B4-BE49-F238E27FC236}">
                <a16:creationId xmlns:a16="http://schemas.microsoft.com/office/drawing/2014/main" id="{6F17E586-8AF7-AECB-7047-0AE451C2268E}"/>
              </a:ext>
            </a:extLst>
          </p:cNvPr>
          <p:cNvSpPr/>
          <p:nvPr/>
        </p:nvSpPr>
        <p:spPr>
          <a:xfrm>
            <a:off x="4671060" y="1313181"/>
            <a:ext cx="2186940" cy="1650706"/>
          </a:xfrm>
          <a:prstGeom prst="rect">
            <a:avLst/>
          </a:prstGeom>
          <a:solidFill>
            <a:srgbClr val="EA672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5" name="TextBox 4">
            <a:extLst>
              <a:ext uri="{FF2B5EF4-FFF2-40B4-BE49-F238E27FC236}">
                <a16:creationId xmlns:a16="http://schemas.microsoft.com/office/drawing/2014/main" id="{77E16027-685D-1C98-94A6-1C2670B0349E}"/>
              </a:ext>
            </a:extLst>
          </p:cNvPr>
          <p:cNvSpPr txBox="1"/>
          <p:nvPr/>
        </p:nvSpPr>
        <p:spPr>
          <a:xfrm>
            <a:off x="5032703" y="1599925"/>
            <a:ext cx="1453821" cy="1077218"/>
          </a:xfrm>
          <a:prstGeom prst="rect">
            <a:avLst/>
          </a:prstGeom>
          <a:noFill/>
        </p:spPr>
        <p:txBody>
          <a:bodyPr wrap="square" lIns="0" tIns="0" rIns="0" bIns="0" rtlCol="0" anchor="ctr">
            <a:spAutoFit/>
          </a:bodyPr>
          <a:lstStyle/>
          <a:p>
            <a:r>
              <a:rPr lang="en-US" b="1" dirty="0">
                <a:solidFill>
                  <a:schemeClr val="bg1"/>
                </a:solidFill>
                <a:latin typeface="+mn-lt"/>
              </a:rPr>
              <a:t>Example Cases When Test-and-Treat </a:t>
            </a:r>
            <a:br>
              <a:rPr lang="en-US" b="1" dirty="0">
                <a:solidFill>
                  <a:schemeClr val="bg1"/>
                </a:solidFill>
                <a:latin typeface="+mn-lt"/>
              </a:rPr>
            </a:br>
            <a:r>
              <a:rPr lang="en-US" b="1" dirty="0">
                <a:solidFill>
                  <a:schemeClr val="bg1"/>
                </a:solidFill>
                <a:latin typeface="+mn-lt"/>
              </a:rPr>
              <a:t>Fails the Patient</a:t>
            </a:r>
            <a:endParaRPr lang="en-ID" b="1" dirty="0">
              <a:solidFill>
                <a:schemeClr val="bg1"/>
              </a:solidFill>
              <a:latin typeface="+mn-lt"/>
            </a:endParaRPr>
          </a:p>
        </p:txBody>
      </p:sp>
      <p:sp>
        <p:nvSpPr>
          <p:cNvPr id="26" name="Rectangle 25">
            <a:extLst>
              <a:ext uri="{FF2B5EF4-FFF2-40B4-BE49-F238E27FC236}">
                <a16:creationId xmlns:a16="http://schemas.microsoft.com/office/drawing/2014/main" id="{211580CC-CD8B-21CD-4FE0-8B3963E2F700}"/>
              </a:ext>
            </a:extLst>
          </p:cNvPr>
          <p:cNvSpPr/>
          <p:nvPr/>
        </p:nvSpPr>
        <p:spPr>
          <a:xfrm>
            <a:off x="325756" y="1539613"/>
            <a:ext cx="45719" cy="1197842"/>
          </a:xfrm>
          <a:prstGeom prst="rect">
            <a:avLst/>
          </a:prstGeom>
          <a:solidFill>
            <a:srgbClr val="EA672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D"/>
          </a:p>
        </p:txBody>
      </p:sp>
      <p:grpSp>
        <p:nvGrpSpPr>
          <p:cNvPr id="30" name="Group 29">
            <a:extLst>
              <a:ext uri="{FF2B5EF4-FFF2-40B4-BE49-F238E27FC236}">
                <a16:creationId xmlns:a16="http://schemas.microsoft.com/office/drawing/2014/main" id="{FEA516FC-BE22-8B35-B702-0D3EB117DE16}"/>
              </a:ext>
            </a:extLst>
          </p:cNvPr>
          <p:cNvGrpSpPr/>
          <p:nvPr/>
        </p:nvGrpSpPr>
        <p:grpSpPr>
          <a:xfrm>
            <a:off x="4504201" y="1971675"/>
            <a:ext cx="333718" cy="333718"/>
            <a:chOff x="4504201" y="2040255"/>
            <a:chExt cx="333718" cy="333718"/>
          </a:xfrm>
        </p:grpSpPr>
        <p:sp>
          <p:nvSpPr>
            <p:cNvPr id="27" name="Oval 26">
              <a:extLst>
                <a:ext uri="{FF2B5EF4-FFF2-40B4-BE49-F238E27FC236}">
                  <a16:creationId xmlns:a16="http://schemas.microsoft.com/office/drawing/2014/main" id="{7EFFE499-67CF-47D7-9FEA-C49566A4B395}"/>
                </a:ext>
              </a:extLst>
            </p:cNvPr>
            <p:cNvSpPr/>
            <p:nvPr/>
          </p:nvSpPr>
          <p:spPr>
            <a:xfrm>
              <a:off x="4504201" y="2040255"/>
              <a:ext cx="333718" cy="333718"/>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D"/>
            </a:p>
          </p:txBody>
        </p:sp>
        <p:pic>
          <p:nvPicPr>
            <p:cNvPr id="29" name="Graphic 28">
              <a:extLst>
                <a:ext uri="{FF2B5EF4-FFF2-40B4-BE49-F238E27FC236}">
                  <a16:creationId xmlns:a16="http://schemas.microsoft.com/office/drawing/2014/main" id="{32CECAAE-2960-624C-4359-948DD6BBA05A}"/>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rot="5400000">
              <a:off x="4556760" y="2092814"/>
              <a:ext cx="228600" cy="228600"/>
            </a:xfrm>
            <a:prstGeom prst="rect">
              <a:avLst/>
            </a:prstGeom>
          </p:spPr>
        </p:pic>
      </p:grpSp>
      <p:pic>
        <p:nvPicPr>
          <p:cNvPr id="32" name="Graphic 31">
            <a:extLst>
              <a:ext uri="{FF2B5EF4-FFF2-40B4-BE49-F238E27FC236}">
                <a16:creationId xmlns:a16="http://schemas.microsoft.com/office/drawing/2014/main" id="{4CFEF3C8-AC2C-CBE2-9DD2-5AD47AB5DE96}"/>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6153323" y="2294983"/>
            <a:ext cx="459104" cy="459104"/>
          </a:xfrm>
          <a:prstGeom prst="rect">
            <a:avLst/>
          </a:prstGeom>
        </p:spPr>
      </p:pic>
      <p:sp>
        <p:nvSpPr>
          <p:cNvPr id="39" name="Rectangle 38">
            <a:extLst>
              <a:ext uri="{FF2B5EF4-FFF2-40B4-BE49-F238E27FC236}">
                <a16:creationId xmlns:a16="http://schemas.microsoft.com/office/drawing/2014/main" id="{792DEC93-C567-DD04-7DE7-283C9669AE25}"/>
              </a:ext>
            </a:extLst>
          </p:cNvPr>
          <p:cNvSpPr/>
          <p:nvPr/>
        </p:nvSpPr>
        <p:spPr>
          <a:xfrm flipV="1">
            <a:off x="5032702" y="1283367"/>
            <a:ext cx="326955" cy="45719"/>
          </a:xfrm>
          <a:prstGeom prst="rect">
            <a:avLst/>
          </a:prstGeom>
          <a:solidFill>
            <a:srgbClr val="0F375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D"/>
          </a:p>
        </p:txBody>
      </p:sp>
      <p:cxnSp>
        <p:nvCxnSpPr>
          <p:cNvPr id="52" name="Straight Connector 51">
            <a:extLst>
              <a:ext uri="{FF2B5EF4-FFF2-40B4-BE49-F238E27FC236}">
                <a16:creationId xmlns:a16="http://schemas.microsoft.com/office/drawing/2014/main" id="{AEE7DC4C-76C5-DC36-A3ED-2D9802580123}"/>
              </a:ext>
            </a:extLst>
          </p:cNvPr>
          <p:cNvCxnSpPr>
            <a:cxnSpLocks/>
          </p:cNvCxnSpPr>
          <p:nvPr/>
        </p:nvCxnSpPr>
        <p:spPr>
          <a:xfrm>
            <a:off x="371476" y="6257672"/>
            <a:ext cx="6118224" cy="0"/>
          </a:xfrm>
          <a:prstGeom prst="line">
            <a:avLst/>
          </a:prstGeom>
          <a:ln>
            <a:solidFill>
              <a:srgbClr val="0F3759">
                <a:alpha val="60000"/>
              </a:srgbClr>
            </a:solidFill>
          </a:ln>
        </p:spPr>
        <p:style>
          <a:lnRef idx="1">
            <a:schemeClr val="accent1"/>
          </a:lnRef>
          <a:fillRef idx="0">
            <a:schemeClr val="accent1"/>
          </a:fillRef>
          <a:effectRef idx="0">
            <a:schemeClr val="accent1"/>
          </a:effectRef>
          <a:fontRef idx="minor">
            <a:schemeClr val="tx1"/>
          </a:fontRef>
        </p:style>
      </p:cxnSp>
      <p:pic>
        <p:nvPicPr>
          <p:cNvPr id="54" name="Graphic 53">
            <a:extLst>
              <a:ext uri="{FF2B5EF4-FFF2-40B4-BE49-F238E27FC236}">
                <a16:creationId xmlns:a16="http://schemas.microsoft.com/office/drawing/2014/main" id="{BDDA607D-A05B-E224-30E6-0A60C5DB7D04}"/>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6261100" y="3160795"/>
            <a:ext cx="228600" cy="228600"/>
          </a:xfrm>
          <a:prstGeom prst="rect">
            <a:avLst/>
          </a:prstGeom>
        </p:spPr>
      </p:pic>
      <p:pic>
        <p:nvPicPr>
          <p:cNvPr id="55" name="Graphic 54">
            <a:extLst>
              <a:ext uri="{FF2B5EF4-FFF2-40B4-BE49-F238E27FC236}">
                <a16:creationId xmlns:a16="http://schemas.microsoft.com/office/drawing/2014/main" id="{641B0E98-7A23-42CF-BFE8-0E7D91FABD2C}"/>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6261100" y="6513429"/>
            <a:ext cx="228600" cy="228600"/>
          </a:xfrm>
          <a:prstGeom prst="rect">
            <a:avLst/>
          </a:prstGeom>
        </p:spPr>
      </p:pic>
      <p:sp>
        <p:nvSpPr>
          <p:cNvPr id="60" name="Rectangle 59">
            <a:extLst>
              <a:ext uri="{FF2B5EF4-FFF2-40B4-BE49-F238E27FC236}">
                <a16:creationId xmlns:a16="http://schemas.microsoft.com/office/drawing/2014/main" id="{DF29B3AE-C2CF-74F8-4C01-297A0E0F4BB4}"/>
              </a:ext>
            </a:extLst>
          </p:cNvPr>
          <p:cNvSpPr/>
          <p:nvPr/>
        </p:nvSpPr>
        <p:spPr>
          <a:xfrm>
            <a:off x="2565949" y="0"/>
            <a:ext cx="1726103" cy="467212"/>
          </a:xfrm>
          <a:prstGeom prst="rect">
            <a:avLst/>
          </a:prstGeom>
          <a:solidFill>
            <a:srgbClr val="00B05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t>Alternative slide 2</a:t>
            </a:r>
            <a:endParaRPr lang="en-ID" sz="1200" b="1" dirty="0"/>
          </a:p>
        </p:txBody>
      </p:sp>
      <p:sp>
        <p:nvSpPr>
          <p:cNvPr id="2" name="Rectangle 1">
            <a:extLst>
              <a:ext uri="{FF2B5EF4-FFF2-40B4-BE49-F238E27FC236}">
                <a16:creationId xmlns:a16="http://schemas.microsoft.com/office/drawing/2014/main" id="{3A02B712-FE55-7B47-7538-2A6FDFCEEB82}"/>
              </a:ext>
            </a:extLst>
          </p:cNvPr>
          <p:cNvSpPr/>
          <p:nvPr/>
        </p:nvSpPr>
        <p:spPr>
          <a:xfrm>
            <a:off x="0" y="9019308"/>
            <a:ext cx="6858000" cy="124691"/>
          </a:xfrm>
          <a:prstGeom prst="rect">
            <a:avLst/>
          </a:prstGeom>
          <a:solidFill>
            <a:srgbClr val="0F375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D"/>
          </a:p>
        </p:txBody>
      </p:sp>
    </p:spTree>
    <p:extLst>
      <p:ext uri="{BB962C8B-B14F-4D97-AF65-F5344CB8AC3E}">
        <p14:creationId xmlns:p14="http://schemas.microsoft.com/office/powerpoint/2010/main" val="25132926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0F8010-CD4A-FF05-6A7B-2A7F613FE027}"/>
            </a:ext>
          </a:extLst>
        </p:cNvPr>
        <p:cNvGrpSpPr/>
        <p:nvPr/>
      </p:nvGrpSpPr>
      <p:grpSpPr>
        <a:xfrm>
          <a:off x="0" y="0"/>
          <a:ext cx="0" cy="0"/>
          <a:chOff x="0" y="0"/>
          <a:chExt cx="0" cy="0"/>
        </a:xfrm>
      </p:grpSpPr>
      <p:grpSp>
        <p:nvGrpSpPr>
          <p:cNvPr id="6" name="Group 5">
            <a:extLst>
              <a:ext uri="{FF2B5EF4-FFF2-40B4-BE49-F238E27FC236}">
                <a16:creationId xmlns:a16="http://schemas.microsoft.com/office/drawing/2014/main" id="{906101DA-2C84-641E-4185-594D357DB1FF}"/>
              </a:ext>
            </a:extLst>
          </p:cNvPr>
          <p:cNvGrpSpPr/>
          <p:nvPr/>
        </p:nvGrpSpPr>
        <p:grpSpPr>
          <a:xfrm>
            <a:off x="5006786" y="384314"/>
            <a:ext cx="1482914" cy="579616"/>
            <a:chOff x="2471886" y="1197290"/>
            <a:chExt cx="2516617" cy="983652"/>
          </a:xfrm>
        </p:grpSpPr>
        <p:sp>
          <p:nvSpPr>
            <p:cNvPr id="7" name="Freeform: Shape 6">
              <a:extLst>
                <a:ext uri="{FF2B5EF4-FFF2-40B4-BE49-F238E27FC236}">
                  <a16:creationId xmlns:a16="http://schemas.microsoft.com/office/drawing/2014/main" id="{9B67AFCF-D0F5-0579-FEC5-B8BC7A18DE20}"/>
                </a:ext>
              </a:extLst>
            </p:cNvPr>
            <p:cNvSpPr/>
            <p:nvPr/>
          </p:nvSpPr>
          <p:spPr>
            <a:xfrm>
              <a:off x="2890258" y="1461693"/>
              <a:ext cx="691010" cy="604781"/>
            </a:xfrm>
            <a:custGeom>
              <a:avLst/>
              <a:gdLst>
                <a:gd name="connsiteX0" fmla="*/ 220812 w 691010"/>
                <a:gd name="connsiteY0" fmla="*/ 374108 h 604781"/>
                <a:gd name="connsiteX1" fmla="*/ 328949 w 691010"/>
                <a:gd name="connsiteY1" fmla="*/ 119006 h 604781"/>
                <a:gd name="connsiteX2" fmla="*/ 423919 w 691010"/>
                <a:gd name="connsiteY2" fmla="*/ 374108 h 604781"/>
                <a:gd name="connsiteX3" fmla="*/ 220812 w 691010"/>
                <a:gd name="connsiteY3" fmla="*/ 374108 h 604781"/>
                <a:gd name="connsiteX4" fmla="*/ 388844 w 691010"/>
                <a:gd name="connsiteY4" fmla="*/ 0 h 604781"/>
                <a:gd name="connsiteX5" fmla="*/ 315502 w 691010"/>
                <a:gd name="connsiteY5" fmla="*/ 0 h 604781"/>
                <a:gd name="connsiteX6" fmla="*/ 74967 w 691010"/>
                <a:gd name="connsiteY6" fmla="*/ 544326 h 604781"/>
                <a:gd name="connsiteX7" fmla="*/ 0 w 691010"/>
                <a:gd name="connsiteY7" fmla="*/ 544326 h 604781"/>
                <a:gd name="connsiteX8" fmla="*/ 0 w 691010"/>
                <a:gd name="connsiteY8" fmla="*/ 604781 h 604781"/>
                <a:gd name="connsiteX9" fmla="*/ 239246 w 691010"/>
                <a:gd name="connsiteY9" fmla="*/ 604781 h 604781"/>
                <a:gd name="connsiteX10" fmla="*/ 239246 w 691010"/>
                <a:gd name="connsiteY10" fmla="*/ 544326 h 604781"/>
                <a:gd name="connsiteX11" fmla="*/ 148646 w 691010"/>
                <a:gd name="connsiteY11" fmla="*/ 544326 h 604781"/>
                <a:gd name="connsiteX12" fmla="*/ 196775 w 691010"/>
                <a:gd name="connsiteY12" fmla="*/ 430810 h 604781"/>
                <a:gd name="connsiteX13" fmla="*/ 445098 w 691010"/>
                <a:gd name="connsiteY13" fmla="*/ 430810 h 604781"/>
                <a:gd name="connsiteX14" fmla="*/ 487344 w 691010"/>
                <a:gd name="connsiteY14" fmla="*/ 544326 h 604781"/>
                <a:gd name="connsiteX15" fmla="*/ 401395 w 691010"/>
                <a:gd name="connsiteY15" fmla="*/ 544326 h 604781"/>
                <a:gd name="connsiteX16" fmla="*/ 401395 w 691010"/>
                <a:gd name="connsiteY16" fmla="*/ 604781 h 604781"/>
                <a:gd name="connsiteX17" fmla="*/ 691011 w 691010"/>
                <a:gd name="connsiteY17" fmla="*/ 604781 h 604781"/>
                <a:gd name="connsiteX18" fmla="*/ 691011 w 691010"/>
                <a:gd name="connsiteY18" fmla="*/ 544326 h 604781"/>
                <a:gd name="connsiteX19" fmla="*/ 604501 w 691010"/>
                <a:gd name="connsiteY19" fmla="*/ 544326 h 604781"/>
                <a:gd name="connsiteX20" fmla="*/ 388844 w 691010"/>
                <a:gd name="connsiteY20" fmla="*/ 0 h 6047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691010" h="604781">
                  <a:moveTo>
                    <a:pt x="220812" y="374108"/>
                  </a:moveTo>
                  <a:lnTo>
                    <a:pt x="328949" y="119006"/>
                  </a:lnTo>
                  <a:lnTo>
                    <a:pt x="423919" y="374108"/>
                  </a:lnTo>
                  <a:lnTo>
                    <a:pt x="220812" y="374108"/>
                  </a:lnTo>
                  <a:close/>
                  <a:moveTo>
                    <a:pt x="388844" y="0"/>
                  </a:moveTo>
                  <a:lnTo>
                    <a:pt x="315502" y="0"/>
                  </a:lnTo>
                  <a:lnTo>
                    <a:pt x="74967" y="544326"/>
                  </a:lnTo>
                  <a:lnTo>
                    <a:pt x="0" y="544326"/>
                  </a:lnTo>
                  <a:lnTo>
                    <a:pt x="0" y="604781"/>
                  </a:lnTo>
                  <a:lnTo>
                    <a:pt x="239246" y="604781"/>
                  </a:lnTo>
                  <a:lnTo>
                    <a:pt x="239246" y="544326"/>
                  </a:lnTo>
                  <a:lnTo>
                    <a:pt x="148646" y="544326"/>
                  </a:lnTo>
                  <a:lnTo>
                    <a:pt x="196775" y="430810"/>
                  </a:lnTo>
                  <a:lnTo>
                    <a:pt x="445098" y="430810"/>
                  </a:lnTo>
                  <a:lnTo>
                    <a:pt x="487344" y="544326"/>
                  </a:lnTo>
                  <a:lnTo>
                    <a:pt x="401395" y="544326"/>
                  </a:lnTo>
                  <a:lnTo>
                    <a:pt x="401395" y="604781"/>
                  </a:lnTo>
                  <a:lnTo>
                    <a:pt x="691011" y="604781"/>
                  </a:lnTo>
                  <a:lnTo>
                    <a:pt x="691011" y="544326"/>
                  </a:lnTo>
                  <a:lnTo>
                    <a:pt x="604501" y="544326"/>
                  </a:lnTo>
                  <a:lnTo>
                    <a:pt x="388844" y="0"/>
                  </a:lnTo>
                  <a:close/>
                </a:path>
              </a:pathLst>
            </a:custGeom>
            <a:solidFill>
              <a:srgbClr val="0F3759"/>
            </a:solidFill>
            <a:ln w="5603" cap="flat">
              <a:noFill/>
              <a:prstDash val="solid"/>
              <a:miter/>
            </a:ln>
          </p:spPr>
          <p:txBody>
            <a:bodyPr rtlCol="0" anchor="ctr"/>
            <a:lstStyle/>
            <a:p>
              <a:endParaRPr lang="en-ID"/>
            </a:p>
          </p:txBody>
        </p:sp>
        <p:grpSp>
          <p:nvGrpSpPr>
            <p:cNvPr id="8" name="Graphic 4">
              <a:extLst>
                <a:ext uri="{FF2B5EF4-FFF2-40B4-BE49-F238E27FC236}">
                  <a16:creationId xmlns:a16="http://schemas.microsoft.com/office/drawing/2014/main" id="{4E7221D6-1E1D-31DA-F2F0-E16E169C94E2}"/>
                </a:ext>
              </a:extLst>
            </p:cNvPr>
            <p:cNvGrpSpPr/>
            <p:nvPr/>
          </p:nvGrpSpPr>
          <p:grpSpPr>
            <a:xfrm>
              <a:off x="2471886" y="1197290"/>
              <a:ext cx="2516617" cy="983652"/>
              <a:chOff x="1839389" y="3365910"/>
              <a:chExt cx="2516617" cy="983652"/>
            </a:xfrm>
          </p:grpSpPr>
          <p:sp>
            <p:nvSpPr>
              <p:cNvPr id="9" name="Freeform: Shape 8">
                <a:extLst>
                  <a:ext uri="{FF2B5EF4-FFF2-40B4-BE49-F238E27FC236}">
                    <a16:creationId xmlns:a16="http://schemas.microsoft.com/office/drawing/2014/main" id="{CC2B2AA7-B951-A68A-40B9-F9351E02953C}"/>
                  </a:ext>
                </a:extLst>
              </p:cNvPr>
              <p:cNvSpPr/>
              <p:nvPr/>
            </p:nvSpPr>
            <p:spPr>
              <a:xfrm>
                <a:off x="3843449" y="3637765"/>
                <a:ext cx="512557" cy="597385"/>
              </a:xfrm>
              <a:custGeom>
                <a:avLst/>
                <a:gdLst>
                  <a:gd name="connsiteX0" fmla="*/ 268157 w 512557"/>
                  <a:gd name="connsiteY0" fmla="*/ 283005 h 597385"/>
                  <a:gd name="connsiteX1" fmla="*/ 190388 w 512557"/>
                  <a:gd name="connsiteY1" fmla="*/ 283005 h 597385"/>
                  <a:gd name="connsiteX2" fmla="*/ 190388 w 512557"/>
                  <a:gd name="connsiteY2" fmla="*/ 61969 h 597385"/>
                  <a:gd name="connsiteX3" fmla="*/ 268157 w 512557"/>
                  <a:gd name="connsiteY3" fmla="*/ 61969 h 597385"/>
                  <a:gd name="connsiteX4" fmla="*/ 394055 w 512557"/>
                  <a:gd name="connsiteY4" fmla="*/ 168761 h 597385"/>
                  <a:gd name="connsiteX5" fmla="*/ 268157 w 512557"/>
                  <a:gd name="connsiteY5" fmla="*/ 283005 h 597385"/>
                  <a:gd name="connsiteX6" fmla="*/ 280035 w 512557"/>
                  <a:gd name="connsiteY6" fmla="*/ 0 h 597385"/>
                  <a:gd name="connsiteX7" fmla="*/ 31153 w 512557"/>
                  <a:gd name="connsiteY7" fmla="*/ 0 h 597385"/>
                  <a:gd name="connsiteX8" fmla="*/ 31153 w 512557"/>
                  <a:gd name="connsiteY8" fmla="*/ 61969 h 597385"/>
                  <a:gd name="connsiteX9" fmla="*/ 86678 w 512557"/>
                  <a:gd name="connsiteY9" fmla="*/ 61969 h 597385"/>
                  <a:gd name="connsiteX10" fmla="*/ 86678 w 512557"/>
                  <a:gd name="connsiteY10" fmla="*/ 536874 h 597385"/>
                  <a:gd name="connsiteX11" fmla="*/ 0 w 512557"/>
                  <a:gd name="connsiteY11" fmla="*/ 536874 h 597385"/>
                  <a:gd name="connsiteX12" fmla="*/ 0 w 512557"/>
                  <a:gd name="connsiteY12" fmla="*/ 597386 h 597385"/>
                  <a:gd name="connsiteX13" fmla="*/ 279979 w 512557"/>
                  <a:gd name="connsiteY13" fmla="*/ 597386 h 597385"/>
                  <a:gd name="connsiteX14" fmla="*/ 279979 w 512557"/>
                  <a:gd name="connsiteY14" fmla="*/ 536874 h 597385"/>
                  <a:gd name="connsiteX15" fmla="*/ 190332 w 512557"/>
                  <a:gd name="connsiteY15" fmla="*/ 536874 h 597385"/>
                  <a:gd name="connsiteX16" fmla="*/ 190332 w 512557"/>
                  <a:gd name="connsiteY16" fmla="*/ 343460 h 597385"/>
                  <a:gd name="connsiteX17" fmla="*/ 280708 w 512557"/>
                  <a:gd name="connsiteY17" fmla="*/ 343460 h 597385"/>
                  <a:gd name="connsiteX18" fmla="*/ 512557 w 512557"/>
                  <a:gd name="connsiteY18" fmla="*/ 168761 h 597385"/>
                  <a:gd name="connsiteX19" fmla="*/ 280035 w 512557"/>
                  <a:gd name="connsiteY19" fmla="*/ 0 h 5973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512557" h="597385">
                    <a:moveTo>
                      <a:pt x="268157" y="283005"/>
                    </a:moveTo>
                    <a:lnTo>
                      <a:pt x="190388" y="283005"/>
                    </a:lnTo>
                    <a:lnTo>
                      <a:pt x="190388" y="61969"/>
                    </a:lnTo>
                    <a:lnTo>
                      <a:pt x="268157" y="61969"/>
                    </a:lnTo>
                    <a:cubicBezTo>
                      <a:pt x="354050" y="61969"/>
                      <a:pt x="394055" y="109033"/>
                      <a:pt x="394055" y="168761"/>
                    </a:cubicBezTo>
                    <a:cubicBezTo>
                      <a:pt x="394055" y="242719"/>
                      <a:pt x="354050" y="283005"/>
                      <a:pt x="268157" y="283005"/>
                    </a:cubicBezTo>
                    <a:moveTo>
                      <a:pt x="280035" y="0"/>
                    </a:moveTo>
                    <a:lnTo>
                      <a:pt x="31153" y="0"/>
                    </a:lnTo>
                    <a:lnTo>
                      <a:pt x="31153" y="61969"/>
                    </a:lnTo>
                    <a:lnTo>
                      <a:pt x="86678" y="61969"/>
                    </a:lnTo>
                    <a:lnTo>
                      <a:pt x="86678" y="536874"/>
                    </a:lnTo>
                    <a:lnTo>
                      <a:pt x="0" y="536874"/>
                    </a:lnTo>
                    <a:lnTo>
                      <a:pt x="0" y="597386"/>
                    </a:lnTo>
                    <a:lnTo>
                      <a:pt x="279979" y="597386"/>
                    </a:lnTo>
                    <a:lnTo>
                      <a:pt x="279979" y="536874"/>
                    </a:lnTo>
                    <a:lnTo>
                      <a:pt x="190332" y="536874"/>
                    </a:lnTo>
                    <a:lnTo>
                      <a:pt x="190332" y="343460"/>
                    </a:lnTo>
                    <a:lnTo>
                      <a:pt x="280708" y="343460"/>
                    </a:lnTo>
                    <a:cubicBezTo>
                      <a:pt x="447339" y="343460"/>
                      <a:pt x="512557" y="275497"/>
                      <a:pt x="512557" y="168761"/>
                    </a:cubicBezTo>
                    <a:cubicBezTo>
                      <a:pt x="512557" y="64266"/>
                      <a:pt x="439999" y="0"/>
                      <a:pt x="280035" y="0"/>
                    </a:cubicBezTo>
                  </a:path>
                </a:pathLst>
              </a:custGeom>
              <a:solidFill>
                <a:srgbClr val="0F3759"/>
              </a:solidFill>
              <a:ln w="5603" cap="flat">
                <a:noFill/>
                <a:prstDash val="solid"/>
                <a:miter/>
              </a:ln>
            </p:spPr>
            <p:txBody>
              <a:bodyPr rtlCol="0" anchor="ctr"/>
              <a:lstStyle/>
              <a:p>
                <a:endParaRPr lang="en-ID"/>
              </a:p>
            </p:txBody>
          </p:sp>
          <p:sp>
            <p:nvSpPr>
              <p:cNvPr id="10" name="Freeform: Shape 9">
                <a:extLst>
                  <a:ext uri="{FF2B5EF4-FFF2-40B4-BE49-F238E27FC236}">
                    <a16:creationId xmlns:a16="http://schemas.microsoft.com/office/drawing/2014/main" id="{065DEFDA-1AF8-6E06-2631-AFDD90FCD344}"/>
                  </a:ext>
                </a:extLst>
              </p:cNvPr>
              <p:cNvSpPr/>
              <p:nvPr/>
            </p:nvSpPr>
            <p:spPr>
              <a:xfrm>
                <a:off x="2852457" y="3630369"/>
                <a:ext cx="985052" cy="604837"/>
              </a:xfrm>
              <a:custGeom>
                <a:avLst/>
                <a:gdLst>
                  <a:gd name="connsiteX0" fmla="*/ 94017 w 985052"/>
                  <a:gd name="connsiteY0" fmla="*/ 374052 h 604837"/>
                  <a:gd name="connsiteX1" fmla="*/ 202322 w 985052"/>
                  <a:gd name="connsiteY1" fmla="*/ 118950 h 604837"/>
                  <a:gd name="connsiteX2" fmla="*/ 297292 w 985052"/>
                  <a:gd name="connsiteY2" fmla="*/ 374052 h 604837"/>
                  <a:gd name="connsiteX3" fmla="*/ 94017 w 985052"/>
                  <a:gd name="connsiteY3" fmla="*/ 374052 h 604837"/>
                  <a:gd name="connsiteX4" fmla="*/ 481461 w 985052"/>
                  <a:gd name="connsiteY4" fmla="*/ 67908 h 604837"/>
                  <a:gd name="connsiteX5" fmla="*/ 566625 w 985052"/>
                  <a:gd name="connsiteY5" fmla="*/ 67908 h 604837"/>
                  <a:gd name="connsiteX6" fmla="*/ 566625 w 985052"/>
                  <a:gd name="connsiteY6" fmla="*/ 544326 h 604837"/>
                  <a:gd name="connsiteX7" fmla="*/ 477931 w 985052"/>
                  <a:gd name="connsiteY7" fmla="*/ 544326 h 604837"/>
                  <a:gd name="connsiteX8" fmla="*/ 262218 w 985052"/>
                  <a:gd name="connsiteY8" fmla="*/ 0 h 604837"/>
                  <a:gd name="connsiteX9" fmla="*/ 188875 w 985052"/>
                  <a:gd name="connsiteY9" fmla="*/ 0 h 604837"/>
                  <a:gd name="connsiteX10" fmla="*/ 0 w 985052"/>
                  <a:gd name="connsiteY10" fmla="*/ 428625 h 604837"/>
                  <a:gd name="connsiteX11" fmla="*/ 34066 w 985052"/>
                  <a:gd name="connsiteY11" fmla="*/ 515246 h 604837"/>
                  <a:gd name="connsiteX12" fmla="*/ 69925 w 985052"/>
                  <a:gd name="connsiteY12" fmla="*/ 430866 h 604837"/>
                  <a:gd name="connsiteX13" fmla="*/ 318471 w 985052"/>
                  <a:gd name="connsiteY13" fmla="*/ 430866 h 604837"/>
                  <a:gd name="connsiteX14" fmla="*/ 360717 w 985052"/>
                  <a:gd name="connsiteY14" fmla="*/ 544382 h 604837"/>
                  <a:gd name="connsiteX15" fmla="*/ 274824 w 985052"/>
                  <a:gd name="connsiteY15" fmla="*/ 544382 h 604837"/>
                  <a:gd name="connsiteX16" fmla="*/ 274824 w 985052"/>
                  <a:gd name="connsiteY16" fmla="*/ 604838 h 604837"/>
                  <a:gd name="connsiteX17" fmla="*/ 771077 w 985052"/>
                  <a:gd name="connsiteY17" fmla="*/ 604838 h 604837"/>
                  <a:gd name="connsiteX18" fmla="*/ 771077 w 985052"/>
                  <a:gd name="connsiteY18" fmla="*/ 544382 h 604837"/>
                  <a:gd name="connsiteX19" fmla="*/ 670336 w 985052"/>
                  <a:gd name="connsiteY19" fmla="*/ 544382 h 604837"/>
                  <a:gd name="connsiteX20" fmla="*/ 670336 w 985052"/>
                  <a:gd name="connsiteY20" fmla="*/ 339762 h 604837"/>
                  <a:gd name="connsiteX21" fmla="*/ 710341 w 985052"/>
                  <a:gd name="connsiteY21" fmla="*/ 339762 h 604837"/>
                  <a:gd name="connsiteX22" fmla="*/ 800716 w 985052"/>
                  <a:gd name="connsiteY22" fmla="*/ 427897 h 604837"/>
                  <a:gd name="connsiteX23" fmla="*/ 848117 w 985052"/>
                  <a:gd name="connsiteY23" fmla="*/ 427897 h 604837"/>
                  <a:gd name="connsiteX24" fmla="*/ 848117 w 985052"/>
                  <a:gd name="connsiteY24" fmla="*/ 200137 h 604837"/>
                  <a:gd name="connsiteX25" fmla="*/ 800660 w 985052"/>
                  <a:gd name="connsiteY25" fmla="*/ 200137 h 604837"/>
                  <a:gd name="connsiteX26" fmla="*/ 699920 w 985052"/>
                  <a:gd name="connsiteY26" fmla="*/ 285974 h 604837"/>
                  <a:gd name="connsiteX27" fmla="*/ 670280 w 985052"/>
                  <a:gd name="connsiteY27" fmla="*/ 285974 h 604837"/>
                  <a:gd name="connsiteX28" fmla="*/ 670280 w 985052"/>
                  <a:gd name="connsiteY28" fmla="*/ 67964 h 604837"/>
                  <a:gd name="connsiteX29" fmla="*/ 827274 w 985052"/>
                  <a:gd name="connsiteY29" fmla="*/ 67964 h 604837"/>
                  <a:gd name="connsiteX30" fmla="*/ 928743 w 985052"/>
                  <a:gd name="connsiteY30" fmla="*/ 204619 h 604837"/>
                  <a:gd name="connsiteX31" fmla="*/ 985053 w 985052"/>
                  <a:gd name="connsiteY31" fmla="*/ 204619 h 604837"/>
                  <a:gd name="connsiteX32" fmla="*/ 985053 w 985052"/>
                  <a:gd name="connsiteY32" fmla="*/ 67964 h 604837"/>
                  <a:gd name="connsiteX33" fmla="*/ 985053 w 985052"/>
                  <a:gd name="connsiteY33" fmla="*/ 7508 h 604837"/>
                  <a:gd name="connsiteX34" fmla="*/ 481405 w 985052"/>
                  <a:gd name="connsiteY34" fmla="*/ 7508 h 604837"/>
                  <a:gd name="connsiteX35" fmla="*/ 481405 w 985052"/>
                  <a:gd name="connsiteY35" fmla="*/ 67908 h 6048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985052" h="604837">
                    <a:moveTo>
                      <a:pt x="94017" y="374052"/>
                    </a:moveTo>
                    <a:lnTo>
                      <a:pt x="202322" y="118950"/>
                    </a:lnTo>
                    <a:lnTo>
                      <a:pt x="297292" y="374052"/>
                    </a:lnTo>
                    <a:lnTo>
                      <a:pt x="94017" y="374052"/>
                    </a:lnTo>
                    <a:close/>
                    <a:moveTo>
                      <a:pt x="481461" y="67908"/>
                    </a:moveTo>
                    <a:lnTo>
                      <a:pt x="566625" y="67908"/>
                    </a:lnTo>
                    <a:lnTo>
                      <a:pt x="566625" y="544326"/>
                    </a:lnTo>
                    <a:lnTo>
                      <a:pt x="477931" y="544326"/>
                    </a:lnTo>
                    <a:lnTo>
                      <a:pt x="262218" y="0"/>
                    </a:lnTo>
                    <a:lnTo>
                      <a:pt x="188875" y="0"/>
                    </a:lnTo>
                    <a:lnTo>
                      <a:pt x="0" y="428625"/>
                    </a:lnTo>
                    <a:lnTo>
                      <a:pt x="34066" y="515246"/>
                    </a:lnTo>
                    <a:lnTo>
                      <a:pt x="69925" y="430866"/>
                    </a:lnTo>
                    <a:lnTo>
                      <a:pt x="318471" y="430866"/>
                    </a:lnTo>
                    <a:lnTo>
                      <a:pt x="360717" y="544382"/>
                    </a:lnTo>
                    <a:lnTo>
                      <a:pt x="274824" y="544382"/>
                    </a:lnTo>
                    <a:lnTo>
                      <a:pt x="274824" y="604838"/>
                    </a:lnTo>
                    <a:lnTo>
                      <a:pt x="771077" y="604838"/>
                    </a:lnTo>
                    <a:lnTo>
                      <a:pt x="771077" y="544382"/>
                    </a:lnTo>
                    <a:lnTo>
                      <a:pt x="670336" y="544382"/>
                    </a:lnTo>
                    <a:lnTo>
                      <a:pt x="670336" y="339762"/>
                    </a:lnTo>
                    <a:lnTo>
                      <a:pt x="710341" y="339762"/>
                    </a:lnTo>
                    <a:cubicBezTo>
                      <a:pt x="771805" y="339762"/>
                      <a:pt x="800716" y="369626"/>
                      <a:pt x="800716" y="427897"/>
                    </a:cubicBezTo>
                    <a:lnTo>
                      <a:pt x="848117" y="427897"/>
                    </a:lnTo>
                    <a:lnTo>
                      <a:pt x="848117" y="200137"/>
                    </a:lnTo>
                    <a:lnTo>
                      <a:pt x="800660" y="200137"/>
                    </a:lnTo>
                    <a:cubicBezTo>
                      <a:pt x="800660" y="256110"/>
                      <a:pt x="773262" y="285974"/>
                      <a:pt x="699920" y="285974"/>
                    </a:cubicBezTo>
                    <a:lnTo>
                      <a:pt x="670280" y="285974"/>
                    </a:lnTo>
                    <a:lnTo>
                      <a:pt x="670280" y="67964"/>
                    </a:lnTo>
                    <a:lnTo>
                      <a:pt x="827274" y="67964"/>
                    </a:lnTo>
                    <a:cubicBezTo>
                      <a:pt x="909469" y="67964"/>
                      <a:pt x="928743" y="112787"/>
                      <a:pt x="928743" y="204619"/>
                    </a:cubicBezTo>
                    <a:lnTo>
                      <a:pt x="985053" y="204619"/>
                    </a:lnTo>
                    <a:lnTo>
                      <a:pt x="985053" y="67964"/>
                    </a:lnTo>
                    <a:lnTo>
                      <a:pt x="985053" y="7508"/>
                    </a:lnTo>
                    <a:lnTo>
                      <a:pt x="481405" y="7508"/>
                    </a:lnTo>
                    <a:lnTo>
                      <a:pt x="481405" y="67908"/>
                    </a:lnTo>
                    <a:close/>
                  </a:path>
                </a:pathLst>
              </a:custGeom>
              <a:solidFill>
                <a:srgbClr val="0F3759"/>
              </a:solidFill>
              <a:ln w="5603" cap="flat">
                <a:noFill/>
                <a:prstDash val="solid"/>
                <a:miter/>
              </a:ln>
            </p:spPr>
            <p:txBody>
              <a:bodyPr rtlCol="0" anchor="ctr"/>
              <a:lstStyle/>
              <a:p>
                <a:endParaRPr lang="en-ID"/>
              </a:p>
            </p:txBody>
          </p:sp>
          <p:sp>
            <p:nvSpPr>
              <p:cNvPr id="11" name="Freeform: Shape 10">
                <a:extLst>
                  <a:ext uri="{FF2B5EF4-FFF2-40B4-BE49-F238E27FC236}">
                    <a16:creationId xmlns:a16="http://schemas.microsoft.com/office/drawing/2014/main" id="{7CE66DCF-FC77-D764-5CC9-9B14F19C7B7F}"/>
                  </a:ext>
                </a:extLst>
              </p:cNvPr>
              <p:cNvSpPr/>
              <p:nvPr/>
            </p:nvSpPr>
            <p:spPr>
              <a:xfrm>
                <a:off x="1867852" y="4072721"/>
                <a:ext cx="215433" cy="276841"/>
              </a:xfrm>
              <a:custGeom>
                <a:avLst/>
                <a:gdLst>
                  <a:gd name="connsiteX0" fmla="*/ 215433 w 215433"/>
                  <a:gd name="connsiteY0" fmla="*/ 75640 h 276841"/>
                  <a:gd name="connsiteX1" fmla="*/ 137216 w 215433"/>
                  <a:gd name="connsiteY1" fmla="*/ 164950 h 276841"/>
                  <a:gd name="connsiteX2" fmla="*/ 126346 w 215433"/>
                  <a:gd name="connsiteY2" fmla="*/ 276841 h 276841"/>
                  <a:gd name="connsiteX3" fmla="*/ 95418 w 215433"/>
                  <a:gd name="connsiteY3" fmla="*/ 276841 h 276841"/>
                  <a:gd name="connsiteX4" fmla="*/ 85445 w 215433"/>
                  <a:gd name="connsiteY4" fmla="*/ 172963 h 276841"/>
                  <a:gd name="connsiteX5" fmla="*/ 0 w 215433"/>
                  <a:gd name="connsiteY5" fmla="*/ 176156 h 276841"/>
                  <a:gd name="connsiteX6" fmla="*/ 72278 w 215433"/>
                  <a:gd name="connsiteY6" fmla="*/ 137552 h 276841"/>
                  <a:gd name="connsiteX7" fmla="*/ 82027 w 215433"/>
                  <a:gd name="connsiteY7" fmla="*/ 136319 h 276841"/>
                  <a:gd name="connsiteX8" fmla="*/ 141362 w 215433"/>
                  <a:gd name="connsiteY8" fmla="*/ 122424 h 276841"/>
                  <a:gd name="connsiteX9" fmla="*/ 174140 w 215433"/>
                  <a:gd name="connsiteY9" fmla="*/ 77040 h 276841"/>
                  <a:gd name="connsiteX10" fmla="*/ 168705 w 215433"/>
                  <a:gd name="connsiteY10" fmla="*/ 56646 h 276841"/>
                  <a:gd name="connsiteX11" fmla="*/ 168985 w 215433"/>
                  <a:gd name="connsiteY11" fmla="*/ 53564 h 276841"/>
                  <a:gd name="connsiteX12" fmla="*/ 170385 w 215433"/>
                  <a:gd name="connsiteY12" fmla="*/ 39333 h 276841"/>
                  <a:gd name="connsiteX13" fmla="*/ 174252 w 215433"/>
                  <a:gd name="connsiteY13" fmla="*/ 0 h 276841"/>
                  <a:gd name="connsiteX14" fmla="*/ 215433 w 215433"/>
                  <a:gd name="connsiteY14" fmla="*/ 75640 h 2768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15433" h="276841">
                    <a:moveTo>
                      <a:pt x="215433" y="75640"/>
                    </a:moveTo>
                    <a:cubicBezTo>
                      <a:pt x="215433" y="124161"/>
                      <a:pt x="193189" y="151391"/>
                      <a:pt x="137216" y="164950"/>
                    </a:cubicBezTo>
                    <a:lnTo>
                      <a:pt x="126346" y="276841"/>
                    </a:lnTo>
                    <a:lnTo>
                      <a:pt x="95418" y="276841"/>
                    </a:lnTo>
                    <a:lnTo>
                      <a:pt x="85445" y="172963"/>
                    </a:lnTo>
                    <a:cubicBezTo>
                      <a:pt x="61016" y="175204"/>
                      <a:pt x="32665" y="176156"/>
                      <a:pt x="0" y="176156"/>
                    </a:cubicBezTo>
                    <a:cubicBezTo>
                      <a:pt x="0" y="151391"/>
                      <a:pt x="21683" y="143379"/>
                      <a:pt x="72278" y="137552"/>
                    </a:cubicBezTo>
                    <a:cubicBezTo>
                      <a:pt x="75584" y="137104"/>
                      <a:pt x="78833" y="136712"/>
                      <a:pt x="82027" y="136319"/>
                    </a:cubicBezTo>
                    <a:cubicBezTo>
                      <a:pt x="105559" y="133182"/>
                      <a:pt x="125842" y="129148"/>
                      <a:pt x="141362" y="122424"/>
                    </a:cubicBezTo>
                    <a:cubicBezTo>
                      <a:pt x="161981" y="113515"/>
                      <a:pt x="174140" y="99844"/>
                      <a:pt x="174140" y="77040"/>
                    </a:cubicBezTo>
                    <a:cubicBezTo>
                      <a:pt x="174140" y="69476"/>
                      <a:pt x="172234" y="62753"/>
                      <a:pt x="168705" y="56646"/>
                    </a:cubicBezTo>
                    <a:lnTo>
                      <a:pt x="168985" y="53564"/>
                    </a:lnTo>
                    <a:lnTo>
                      <a:pt x="170385" y="39333"/>
                    </a:lnTo>
                    <a:lnTo>
                      <a:pt x="174252" y="0"/>
                    </a:lnTo>
                    <a:cubicBezTo>
                      <a:pt x="198288" y="16921"/>
                      <a:pt x="215433" y="40229"/>
                      <a:pt x="215433" y="75640"/>
                    </a:cubicBezTo>
                  </a:path>
                </a:pathLst>
              </a:custGeom>
              <a:solidFill>
                <a:srgbClr val="0F3759"/>
              </a:solidFill>
              <a:ln w="5603" cap="flat">
                <a:noFill/>
                <a:prstDash val="solid"/>
                <a:miter/>
              </a:ln>
            </p:spPr>
            <p:txBody>
              <a:bodyPr rtlCol="0" anchor="ctr"/>
              <a:lstStyle/>
              <a:p>
                <a:endParaRPr lang="en-ID"/>
              </a:p>
            </p:txBody>
          </p:sp>
          <p:sp>
            <p:nvSpPr>
              <p:cNvPr id="12" name="Freeform: Shape 11">
                <a:extLst>
                  <a:ext uri="{FF2B5EF4-FFF2-40B4-BE49-F238E27FC236}">
                    <a16:creationId xmlns:a16="http://schemas.microsoft.com/office/drawing/2014/main" id="{8A780EF0-8B98-CE63-867C-998855FEF8F3}"/>
                  </a:ext>
                </a:extLst>
              </p:cNvPr>
              <p:cNvSpPr/>
              <p:nvPr/>
            </p:nvSpPr>
            <p:spPr>
              <a:xfrm>
                <a:off x="1839389" y="3637709"/>
                <a:ext cx="287262" cy="546902"/>
              </a:xfrm>
              <a:custGeom>
                <a:avLst/>
                <a:gdLst>
                  <a:gd name="connsiteX0" fmla="*/ 241095 w 287262"/>
                  <a:gd name="connsiteY0" fmla="*/ 48914 h 546902"/>
                  <a:gd name="connsiteX1" fmla="*/ 250283 w 287262"/>
                  <a:gd name="connsiteY1" fmla="*/ 40621 h 546902"/>
                  <a:gd name="connsiteX2" fmla="*/ 261657 w 287262"/>
                  <a:gd name="connsiteY2" fmla="*/ 34346 h 546902"/>
                  <a:gd name="connsiteX3" fmla="*/ 279026 w 287262"/>
                  <a:gd name="connsiteY3" fmla="*/ 30592 h 546902"/>
                  <a:gd name="connsiteX4" fmla="*/ 279026 w 287262"/>
                  <a:gd name="connsiteY4" fmla="*/ 0 h 546902"/>
                  <a:gd name="connsiteX5" fmla="*/ 0 w 287262"/>
                  <a:gd name="connsiteY5" fmla="*/ 0 h 546902"/>
                  <a:gd name="connsiteX6" fmla="*/ 0 w 287262"/>
                  <a:gd name="connsiteY6" fmla="*/ 30592 h 546902"/>
                  <a:gd name="connsiteX7" fmla="*/ 67235 w 287262"/>
                  <a:gd name="connsiteY7" fmla="*/ 134807 h 546902"/>
                  <a:gd name="connsiteX8" fmla="*/ 73567 w 287262"/>
                  <a:gd name="connsiteY8" fmla="*/ 198624 h 546902"/>
                  <a:gd name="connsiteX9" fmla="*/ 116933 w 287262"/>
                  <a:gd name="connsiteY9" fmla="*/ 182600 h 546902"/>
                  <a:gd name="connsiteX10" fmla="*/ 128531 w 287262"/>
                  <a:gd name="connsiteY10" fmla="*/ 179126 h 546902"/>
                  <a:gd name="connsiteX11" fmla="*/ 203499 w 287262"/>
                  <a:gd name="connsiteY11" fmla="*/ 151952 h 546902"/>
                  <a:gd name="connsiteX12" fmla="*/ 210558 w 287262"/>
                  <a:gd name="connsiteY12" fmla="*/ 147301 h 546902"/>
                  <a:gd name="connsiteX13" fmla="*/ 211791 w 287262"/>
                  <a:gd name="connsiteY13" fmla="*/ 134807 h 546902"/>
                  <a:gd name="connsiteX14" fmla="*/ 214929 w 287262"/>
                  <a:gd name="connsiteY14" fmla="*/ 112003 h 546902"/>
                  <a:gd name="connsiteX15" fmla="*/ 218122 w 287262"/>
                  <a:gd name="connsiteY15" fmla="*/ 97043 h 546902"/>
                  <a:gd name="connsiteX16" fmla="*/ 221989 w 287262"/>
                  <a:gd name="connsiteY16" fmla="*/ 83708 h 546902"/>
                  <a:gd name="connsiteX17" fmla="*/ 246081 w 287262"/>
                  <a:gd name="connsiteY17" fmla="*/ 126514 h 546902"/>
                  <a:gd name="connsiteX18" fmla="*/ 229889 w 287262"/>
                  <a:gd name="connsiteY18" fmla="*/ 162821 h 546902"/>
                  <a:gd name="connsiteX19" fmla="*/ 218627 w 287262"/>
                  <a:gd name="connsiteY19" fmla="*/ 171170 h 546902"/>
                  <a:gd name="connsiteX20" fmla="*/ 207589 w 287262"/>
                  <a:gd name="connsiteY20" fmla="*/ 177221 h 546902"/>
                  <a:gd name="connsiteX21" fmla="*/ 123881 w 287262"/>
                  <a:gd name="connsiteY21" fmla="*/ 205908 h 546902"/>
                  <a:gd name="connsiteX22" fmla="*/ 76088 w 287262"/>
                  <a:gd name="connsiteY22" fmla="*/ 224230 h 546902"/>
                  <a:gd name="connsiteX23" fmla="*/ 66171 w 287262"/>
                  <a:gd name="connsiteY23" fmla="*/ 229384 h 546902"/>
                  <a:gd name="connsiteX24" fmla="*/ 56309 w 287262"/>
                  <a:gd name="connsiteY24" fmla="*/ 235155 h 546902"/>
                  <a:gd name="connsiteX25" fmla="*/ 952 w 287262"/>
                  <a:gd name="connsiteY25" fmla="*/ 323962 h 546902"/>
                  <a:gd name="connsiteX26" fmla="*/ 75416 w 287262"/>
                  <a:gd name="connsiteY26" fmla="*/ 427728 h 546902"/>
                  <a:gd name="connsiteX27" fmla="*/ 71381 w 287262"/>
                  <a:gd name="connsiteY27" fmla="*/ 386715 h 546902"/>
                  <a:gd name="connsiteX28" fmla="*/ 69925 w 287262"/>
                  <a:gd name="connsiteY28" fmla="*/ 371867 h 546902"/>
                  <a:gd name="connsiteX29" fmla="*/ 69757 w 287262"/>
                  <a:gd name="connsiteY29" fmla="*/ 370298 h 546902"/>
                  <a:gd name="connsiteX30" fmla="*/ 46560 w 287262"/>
                  <a:gd name="connsiteY30" fmla="*/ 323962 h 546902"/>
                  <a:gd name="connsiteX31" fmla="*/ 61744 w 287262"/>
                  <a:gd name="connsiteY31" fmla="*/ 289728 h 546902"/>
                  <a:gd name="connsiteX32" fmla="*/ 71269 w 287262"/>
                  <a:gd name="connsiteY32" fmla="*/ 280595 h 546902"/>
                  <a:gd name="connsiteX33" fmla="*/ 80962 w 287262"/>
                  <a:gd name="connsiteY33" fmla="*/ 273143 h 546902"/>
                  <a:gd name="connsiteX34" fmla="*/ 82363 w 287262"/>
                  <a:gd name="connsiteY34" fmla="*/ 287151 h 546902"/>
                  <a:gd name="connsiteX35" fmla="*/ 83820 w 287262"/>
                  <a:gd name="connsiteY35" fmla="*/ 301998 h 546902"/>
                  <a:gd name="connsiteX36" fmla="*/ 89031 w 287262"/>
                  <a:gd name="connsiteY36" fmla="*/ 354498 h 546902"/>
                  <a:gd name="connsiteX37" fmla="*/ 90544 w 287262"/>
                  <a:gd name="connsiteY37" fmla="*/ 369794 h 546902"/>
                  <a:gd name="connsiteX38" fmla="*/ 92000 w 287262"/>
                  <a:gd name="connsiteY38" fmla="*/ 384642 h 546902"/>
                  <a:gd name="connsiteX39" fmla="*/ 97099 w 287262"/>
                  <a:gd name="connsiteY39" fmla="*/ 436245 h 546902"/>
                  <a:gd name="connsiteX40" fmla="*/ 98444 w 287262"/>
                  <a:gd name="connsiteY40" fmla="*/ 449692 h 546902"/>
                  <a:gd name="connsiteX41" fmla="*/ 99788 w 287262"/>
                  <a:gd name="connsiteY41" fmla="*/ 463139 h 546902"/>
                  <a:gd name="connsiteX42" fmla="*/ 108081 w 287262"/>
                  <a:gd name="connsiteY42" fmla="*/ 546903 h 546902"/>
                  <a:gd name="connsiteX43" fmla="*/ 172851 w 287262"/>
                  <a:gd name="connsiteY43" fmla="*/ 527181 h 546902"/>
                  <a:gd name="connsiteX44" fmla="*/ 175316 w 287262"/>
                  <a:gd name="connsiteY44" fmla="*/ 502304 h 546902"/>
                  <a:gd name="connsiteX45" fmla="*/ 176885 w 287262"/>
                  <a:gd name="connsiteY45" fmla="*/ 486447 h 546902"/>
                  <a:gd name="connsiteX46" fmla="*/ 178285 w 287262"/>
                  <a:gd name="connsiteY46" fmla="*/ 472216 h 546902"/>
                  <a:gd name="connsiteX47" fmla="*/ 183160 w 287262"/>
                  <a:gd name="connsiteY47" fmla="*/ 423190 h 546902"/>
                  <a:gd name="connsiteX48" fmla="*/ 184449 w 287262"/>
                  <a:gd name="connsiteY48" fmla="*/ 410191 h 546902"/>
                  <a:gd name="connsiteX49" fmla="*/ 185737 w 287262"/>
                  <a:gd name="connsiteY49" fmla="*/ 397305 h 546902"/>
                  <a:gd name="connsiteX50" fmla="*/ 200305 w 287262"/>
                  <a:gd name="connsiteY50" fmla="*/ 250283 h 546902"/>
                  <a:gd name="connsiteX51" fmla="*/ 201594 w 287262"/>
                  <a:gd name="connsiteY51" fmla="*/ 237116 h 546902"/>
                  <a:gd name="connsiteX52" fmla="*/ 202939 w 287262"/>
                  <a:gd name="connsiteY52" fmla="*/ 223781 h 546902"/>
                  <a:gd name="connsiteX53" fmla="*/ 213752 w 287262"/>
                  <a:gd name="connsiteY53" fmla="*/ 219747 h 546902"/>
                  <a:gd name="connsiteX54" fmla="*/ 224678 w 287262"/>
                  <a:gd name="connsiteY54" fmla="*/ 215041 h 546902"/>
                  <a:gd name="connsiteX55" fmla="*/ 287263 w 287262"/>
                  <a:gd name="connsiteY55" fmla="*/ 126458 h 546902"/>
                  <a:gd name="connsiteX56" fmla="*/ 241095 w 287262"/>
                  <a:gd name="connsiteY56" fmla="*/ 48914 h 5469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287262" h="546902">
                    <a:moveTo>
                      <a:pt x="241095" y="48914"/>
                    </a:moveTo>
                    <a:cubicBezTo>
                      <a:pt x="243952" y="45720"/>
                      <a:pt x="247034" y="42975"/>
                      <a:pt x="250283" y="40621"/>
                    </a:cubicBezTo>
                    <a:cubicBezTo>
                      <a:pt x="253813" y="38044"/>
                      <a:pt x="257623" y="35971"/>
                      <a:pt x="261657" y="34346"/>
                    </a:cubicBezTo>
                    <a:cubicBezTo>
                      <a:pt x="267036" y="32217"/>
                      <a:pt x="272807" y="30928"/>
                      <a:pt x="279026" y="30592"/>
                    </a:cubicBezTo>
                    <a:lnTo>
                      <a:pt x="279026" y="0"/>
                    </a:lnTo>
                    <a:lnTo>
                      <a:pt x="0" y="0"/>
                    </a:lnTo>
                    <a:lnTo>
                      <a:pt x="0" y="30592"/>
                    </a:lnTo>
                    <a:cubicBezTo>
                      <a:pt x="38324" y="32777"/>
                      <a:pt x="60736" y="69196"/>
                      <a:pt x="67235" y="134807"/>
                    </a:cubicBezTo>
                    <a:lnTo>
                      <a:pt x="73567" y="198624"/>
                    </a:lnTo>
                    <a:cubicBezTo>
                      <a:pt x="86733" y="192685"/>
                      <a:pt x="101189" y="187362"/>
                      <a:pt x="116933" y="182600"/>
                    </a:cubicBezTo>
                    <a:cubicBezTo>
                      <a:pt x="120855" y="181423"/>
                      <a:pt x="124721" y="180247"/>
                      <a:pt x="128531" y="179126"/>
                    </a:cubicBezTo>
                    <a:cubicBezTo>
                      <a:pt x="159628" y="169769"/>
                      <a:pt x="186522" y="161701"/>
                      <a:pt x="203499" y="151952"/>
                    </a:cubicBezTo>
                    <a:cubicBezTo>
                      <a:pt x="206244" y="150383"/>
                      <a:pt x="208597" y="148814"/>
                      <a:pt x="210558" y="147301"/>
                    </a:cubicBezTo>
                    <a:lnTo>
                      <a:pt x="211791" y="134807"/>
                    </a:lnTo>
                    <a:cubicBezTo>
                      <a:pt x="212576" y="126795"/>
                      <a:pt x="213640" y="119175"/>
                      <a:pt x="214929" y="112003"/>
                    </a:cubicBezTo>
                    <a:cubicBezTo>
                      <a:pt x="215881" y="106792"/>
                      <a:pt x="216890" y="101805"/>
                      <a:pt x="218122" y="97043"/>
                    </a:cubicBezTo>
                    <a:cubicBezTo>
                      <a:pt x="219299" y="92336"/>
                      <a:pt x="220588" y="87910"/>
                      <a:pt x="221989" y="83708"/>
                    </a:cubicBezTo>
                    <a:cubicBezTo>
                      <a:pt x="234931" y="96090"/>
                      <a:pt x="246081" y="111106"/>
                      <a:pt x="246081" y="126514"/>
                    </a:cubicBezTo>
                    <a:cubicBezTo>
                      <a:pt x="246081" y="141867"/>
                      <a:pt x="240310" y="153409"/>
                      <a:pt x="229889" y="162821"/>
                    </a:cubicBezTo>
                    <a:cubicBezTo>
                      <a:pt x="226583" y="165791"/>
                      <a:pt x="222829" y="168592"/>
                      <a:pt x="218627" y="171170"/>
                    </a:cubicBezTo>
                    <a:cubicBezTo>
                      <a:pt x="215209" y="173299"/>
                      <a:pt x="211567" y="175316"/>
                      <a:pt x="207589" y="177221"/>
                    </a:cubicBezTo>
                    <a:cubicBezTo>
                      <a:pt x="186410" y="187587"/>
                      <a:pt x="157555" y="195711"/>
                      <a:pt x="123881" y="205908"/>
                    </a:cubicBezTo>
                    <a:cubicBezTo>
                      <a:pt x="106400" y="211175"/>
                      <a:pt x="90375" y="217282"/>
                      <a:pt x="76088" y="224230"/>
                    </a:cubicBezTo>
                    <a:cubicBezTo>
                      <a:pt x="72670" y="225911"/>
                      <a:pt x="69364" y="227591"/>
                      <a:pt x="66171" y="229384"/>
                    </a:cubicBezTo>
                    <a:cubicBezTo>
                      <a:pt x="62753" y="231233"/>
                      <a:pt x="59447" y="233194"/>
                      <a:pt x="56309" y="235155"/>
                    </a:cubicBezTo>
                    <a:cubicBezTo>
                      <a:pt x="21291" y="257175"/>
                      <a:pt x="952" y="286366"/>
                      <a:pt x="952" y="323962"/>
                    </a:cubicBezTo>
                    <a:cubicBezTo>
                      <a:pt x="952" y="383745"/>
                      <a:pt x="36139" y="410695"/>
                      <a:pt x="75416" y="427728"/>
                    </a:cubicBezTo>
                    <a:lnTo>
                      <a:pt x="71381" y="386715"/>
                    </a:lnTo>
                    <a:lnTo>
                      <a:pt x="69925" y="371867"/>
                    </a:lnTo>
                    <a:lnTo>
                      <a:pt x="69757" y="370298"/>
                    </a:lnTo>
                    <a:cubicBezTo>
                      <a:pt x="55301" y="358476"/>
                      <a:pt x="46560" y="343909"/>
                      <a:pt x="46560" y="323962"/>
                    </a:cubicBezTo>
                    <a:cubicBezTo>
                      <a:pt x="46560" y="311748"/>
                      <a:pt x="52107" y="300262"/>
                      <a:pt x="61744" y="289728"/>
                    </a:cubicBezTo>
                    <a:cubicBezTo>
                      <a:pt x="64602" y="286590"/>
                      <a:pt x="67740" y="283565"/>
                      <a:pt x="71269" y="280595"/>
                    </a:cubicBezTo>
                    <a:cubicBezTo>
                      <a:pt x="74295" y="278074"/>
                      <a:pt x="77489" y="275553"/>
                      <a:pt x="80962" y="273143"/>
                    </a:cubicBezTo>
                    <a:lnTo>
                      <a:pt x="82363" y="287151"/>
                    </a:lnTo>
                    <a:lnTo>
                      <a:pt x="83820" y="301998"/>
                    </a:lnTo>
                    <a:lnTo>
                      <a:pt x="89031" y="354498"/>
                    </a:lnTo>
                    <a:lnTo>
                      <a:pt x="90544" y="369794"/>
                    </a:lnTo>
                    <a:lnTo>
                      <a:pt x="92000" y="384642"/>
                    </a:lnTo>
                    <a:lnTo>
                      <a:pt x="97099" y="436245"/>
                    </a:lnTo>
                    <a:lnTo>
                      <a:pt x="98444" y="449692"/>
                    </a:lnTo>
                    <a:lnTo>
                      <a:pt x="99788" y="463139"/>
                    </a:lnTo>
                    <a:lnTo>
                      <a:pt x="108081" y="546903"/>
                    </a:lnTo>
                    <a:cubicBezTo>
                      <a:pt x="147862" y="541412"/>
                      <a:pt x="165287" y="534689"/>
                      <a:pt x="172851" y="527181"/>
                    </a:cubicBezTo>
                    <a:lnTo>
                      <a:pt x="175316" y="502304"/>
                    </a:lnTo>
                    <a:lnTo>
                      <a:pt x="176885" y="486447"/>
                    </a:lnTo>
                    <a:lnTo>
                      <a:pt x="178285" y="472216"/>
                    </a:lnTo>
                    <a:lnTo>
                      <a:pt x="183160" y="423190"/>
                    </a:lnTo>
                    <a:lnTo>
                      <a:pt x="184449" y="410191"/>
                    </a:lnTo>
                    <a:lnTo>
                      <a:pt x="185737" y="397305"/>
                    </a:lnTo>
                    <a:lnTo>
                      <a:pt x="200305" y="250283"/>
                    </a:lnTo>
                    <a:lnTo>
                      <a:pt x="201594" y="237116"/>
                    </a:lnTo>
                    <a:lnTo>
                      <a:pt x="202939" y="223781"/>
                    </a:lnTo>
                    <a:cubicBezTo>
                      <a:pt x="206637" y="222493"/>
                      <a:pt x="210222" y="221148"/>
                      <a:pt x="213752" y="219747"/>
                    </a:cubicBezTo>
                    <a:cubicBezTo>
                      <a:pt x="217506" y="218291"/>
                      <a:pt x="221148" y="216722"/>
                      <a:pt x="224678" y="215041"/>
                    </a:cubicBezTo>
                    <a:cubicBezTo>
                      <a:pt x="262666" y="197392"/>
                      <a:pt x="287263" y="170722"/>
                      <a:pt x="287263" y="126458"/>
                    </a:cubicBezTo>
                    <a:cubicBezTo>
                      <a:pt x="287263" y="93289"/>
                      <a:pt x="265187" y="68300"/>
                      <a:pt x="241095" y="48914"/>
                    </a:cubicBezTo>
                  </a:path>
                </a:pathLst>
              </a:custGeom>
              <a:solidFill>
                <a:srgbClr val="0F3759"/>
              </a:solidFill>
              <a:ln w="5603" cap="flat">
                <a:noFill/>
                <a:prstDash val="solid"/>
                <a:miter/>
              </a:ln>
            </p:spPr>
            <p:txBody>
              <a:bodyPr rtlCol="0" anchor="ctr"/>
              <a:lstStyle/>
              <a:p>
                <a:endParaRPr lang="en-ID"/>
              </a:p>
            </p:txBody>
          </p:sp>
          <p:sp>
            <p:nvSpPr>
              <p:cNvPr id="13" name="Freeform: Shape 12">
                <a:extLst>
                  <a:ext uri="{FF2B5EF4-FFF2-40B4-BE49-F238E27FC236}">
                    <a16:creationId xmlns:a16="http://schemas.microsoft.com/office/drawing/2014/main" id="{017C24B1-A3EA-EF93-7E79-7770A0EB4BDE}"/>
                  </a:ext>
                </a:extLst>
              </p:cNvPr>
              <p:cNvSpPr/>
              <p:nvPr/>
            </p:nvSpPr>
            <p:spPr>
              <a:xfrm>
                <a:off x="1883372" y="3365910"/>
                <a:ext cx="199576" cy="246485"/>
              </a:xfrm>
              <a:custGeom>
                <a:avLst/>
                <a:gdLst>
                  <a:gd name="connsiteX0" fmla="*/ 79562 w 199576"/>
                  <a:gd name="connsiteY0" fmla="*/ 246417 h 246485"/>
                  <a:gd name="connsiteX1" fmla="*/ 79562 w 199576"/>
                  <a:gd name="connsiteY1" fmla="*/ 234035 h 246485"/>
                  <a:gd name="connsiteX2" fmla="*/ 49922 w 199576"/>
                  <a:gd name="connsiteY2" fmla="*/ 180079 h 246485"/>
                  <a:gd name="connsiteX3" fmla="*/ 78105 w 199576"/>
                  <a:gd name="connsiteY3" fmla="*/ 123937 h 246485"/>
                  <a:gd name="connsiteX4" fmla="*/ 98332 w 199576"/>
                  <a:gd name="connsiteY4" fmla="*/ 71493 h 246485"/>
                  <a:gd name="connsiteX5" fmla="*/ 115701 w 199576"/>
                  <a:gd name="connsiteY5" fmla="*/ 112283 h 246485"/>
                  <a:gd name="connsiteX6" fmla="*/ 91832 w 199576"/>
                  <a:gd name="connsiteY6" fmla="*/ 182264 h 246485"/>
                  <a:gd name="connsiteX7" fmla="*/ 146797 w 199576"/>
                  <a:gd name="connsiteY7" fmla="*/ 228936 h 246485"/>
                  <a:gd name="connsiteX8" fmla="*/ 199577 w 199576"/>
                  <a:gd name="connsiteY8" fmla="*/ 176437 h 246485"/>
                  <a:gd name="connsiteX9" fmla="*/ 170666 w 199576"/>
                  <a:gd name="connsiteY9" fmla="*/ 113011 h 246485"/>
                  <a:gd name="connsiteX10" fmla="*/ 137440 w 199576"/>
                  <a:gd name="connsiteY10" fmla="*/ 161085 h 246485"/>
                  <a:gd name="connsiteX11" fmla="*/ 156938 w 199576"/>
                  <a:gd name="connsiteY11" fmla="*/ 102758 h 246485"/>
                  <a:gd name="connsiteX12" fmla="*/ 80290 w 199576"/>
                  <a:gd name="connsiteY12" fmla="*/ 0 h 246485"/>
                  <a:gd name="connsiteX13" fmla="*/ 47737 w 199576"/>
                  <a:gd name="connsiteY13" fmla="*/ 87462 h 246485"/>
                  <a:gd name="connsiteX14" fmla="*/ 0 w 199576"/>
                  <a:gd name="connsiteY14" fmla="*/ 176381 h 246485"/>
                  <a:gd name="connsiteX15" fmla="*/ 79562 w 199576"/>
                  <a:gd name="connsiteY15" fmla="*/ 246417 h 2464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99576" h="246485">
                    <a:moveTo>
                      <a:pt x="79562" y="246417"/>
                    </a:moveTo>
                    <a:lnTo>
                      <a:pt x="79562" y="234035"/>
                    </a:lnTo>
                    <a:cubicBezTo>
                      <a:pt x="68020" y="228936"/>
                      <a:pt x="49922" y="209998"/>
                      <a:pt x="49922" y="180079"/>
                    </a:cubicBezTo>
                    <a:cubicBezTo>
                      <a:pt x="49922" y="157499"/>
                      <a:pt x="61464" y="144388"/>
                      <a:pt x="78105" y="123937"/>
                    </a:cubicBezTo>
                    <a:cubicBezTo>
                      <a:pt x="91832" y="107184"/>
                      <a:pt x="99788" y="87518"/>
                      <a:pt x="98332" y="71493"/>
                    </a:cubicBezTo>
                    <a:cubicBezTo>
                      <a:pt x="109874" y="82419"/>
                      <a:pt x="115701" y="92617"/>
                      <a:pt x="115701" y="112283"/>
                    </a:cubicBezTo>
                    <a:cubicBezTo>
                      <a:pt x="115701" y="139233"/>
                      <a:pt x="91832" y="153072"/>
                      <a:pt x="91832" y="182264"/>
                    </a:cubicBezTo>
                    <a:cubicBezTo>
                      <a:pt x="91832" y="208485"/>
                      <a:pt x="112787" y="228936"/>
                      <a:pt x="146797" y="228936"/>
                    </a:cubicBezTo>
                    <a:cubicBezTo>
                      <a:pt x="182936" y="228936"/>
                      <a:pt x="199577" y="204900"/>
                      <a:pt x="199577" y="176437"/>
                    </a:cubicBezTo>
                    <a:cubicBezTo>
                      <a:pt x="199577" y="152400"/>
                      <a:pt x="187306" y="126907"/>
                      <a:pt x="170666" y="113011"/>
                    </a:cubicBezTo>
                    <a:cubicBezTo>
                      <a:pt x="170666" y="134134"/>
                      <a:pt x="161253" y="157443"/>
                      <a:pt x="137440" y="161085"/>
                    </a:cubicBezTo>
                    <a:cubicBezTo>
                      <a:pt x="146853" y="146517"/>
                      <a:pt x="156938" y="134134"/>
                      <a:pt x="156938" y="102758"/>
                    </a:cubicBezTo>
                    <a:cubicBezTo>
                      <a:pt x="156938" y="64882"/>
                      <a:pt x="115028" y="18210"/>
                      <a:pt x="80290" y="0"/>
                    </a:cubicBezTo>
                    <a:cubicBezTo>
                      <a:pt x="83204" y="32777"/>
                      <a:pt x="66563" y="63425"/>
                      <a:pt x="47737" y="87462"/>
                    </a:cubicBezTo>
                    <a:cubicBezTo>
                      <a:pt x="27510" y="112955"/>
                      <a:pt x="0" y="135535"/>
                      <a:pt x="0" y="176381"/>
                    </a:cubicBezTo>
                    <a:cubicBezTo>
                      <a:pt x="0" y="225967"/>
                      <a:pt x="36867" y="247874"/>
                      <a:pt x="79562" y="246417"/>
                    </a:cubicBezTo>
                  </a:path>
                </a:pathLst>
              </a:custGeom>
              <a:solidFill>
                <a:srgbClr val="EA6725"/>
              </a:solidFill>
              <a:ln w="5603" cap="flat">
                <a:noFill/>
                <a:prstDash val="solid"/>
                <a:miter/>
              </a:ln>
            </p:spPr>
            <p:txBody>
              <a:bodyPr rtlCol="0" anchor="ctr"/>
              <a:lstStyle/>
              <a:p>
                <a:endParaRPr lang="en-ID"/>
              </a:p>
            </p:txBody>
          </p:sp>
        </p:grpSp>
      </p:grpSp>
      <p:sp>
        <p:nvSpPr>
          <p:cNvPr id="287" name="TextBox 286">
            <a:extLst>
              <a:ext uri="{FF2B5EF4-FFF2-40B4-BE49-F238E27FC236}">
                <a16:creationId xmlns:a16="http://schemas.microsoft.com/office/drawing/2014/main" id="{358BEF4F-8668-865C-3F6D-F6DC6087DF1A}"/>
              </a:ext>
            </a:extLst>
          </p:cNvPr>
          <p:cNvSpPr txBox="1"/>
          <p:nvPr/>
        </p:nvSpPr>
        <p:spPr>
          <a:xfrm>
            <a:off x="371476" y="384314"/>
            <a:ext cx="4182077" cy="984885"/>
          </a:xfrm>
          <a:prstGeom prst="rect">
            <a:avLst/>
          </a:prstGeom>
          <a:noFill/>
        </p:spPr>
        <p:txBody>
          <a:bodyPr wrap="square" lIns="0" tIns="0" rIns="0" bIns="0" rtlCol="0">
            <a:spAutoFit/>
          </a:bodyPr>
          <a:lstStyle/>
          <a:p>
            <a:r>
              <a:rPr lang="en-US" sz="2400" b="1" dirty="0">
                <a:solidFill>
                  <a:srgbClr val="EA6725"/>
                </a:solidFill>
                <a:latin typeface="+mn-lt"/>
              </a:rPr>
              <a:t>Broad Expertise </a:t>
            </a:r>
            <a:br>
              <a:rPr lang="en-US" sz="2400" b="1" dirty="0">
                <a:solidFill>
                  <a:srgbClr val="EA6725"/>
                </a:solidFill>
                <a:latin typeface="+mn-lt"/>
              </a:rPr>
            </a:br>
            <a:r>
              <a:rPr lang="en-US" sz="2400" b="1" dirty="0">
                <a:solidFill>
                  <a:srgbClr val="EA6725"/>
                </a:solidFill>
                <a:latin typeface="+mn-lt"/>
              </a:rPr>
              <a:t>in Family Medicine</a:t>
            </a:r>
          </a:p>
          <a:p>
            <a:pPr>
              <a:spcBef>
                <a:spcPts val="600"/>
              </a:spcBef>
            </a:pPr>
            <a:r>
              <a:rPr lang="en-US" sz="1100" b="1" dirty="0">
                <a:solidFill>
                  <a:srgbClr val="0F3759"/>
                </a:solidFill>
                <a:latin typeface="+mn-lt"/>
              </a:rPr>
              <a:t>Example Cases When Test-and-Treat Fails the Patient</a:t>
            </a:r>
            <a:endParaRPr lang="en-ID" sz="1100" b="1" dirty="0">
              <a:solidFill>
                <a:srgbClr val="0F3759"/>
              </a:solidFill>
              <a:latin typeface="+mn-lt"/>
            </a:endParaRPr>
          </a:p>
        </p:txBody>
      </p:sp>
      <p:sp>
        <p:nvSpPr>
          <p:cNvPr id="18" name="TextBox 17">
            <a:extLst>
              <a:ext uri="{FF2B5EF4-FFF2-40B4-BE49-F238E27FC236}">
                <a16:creationId xmlns:a16="http://schemas.microsoft.com/office/drawing/2014/main" id="{47A26174-BFA2-5647-6910-03965F9802E5}"/>
              </a:ext>
            </a:extLst>
          </p:cNvPr>
          <p:cNvSpPr txBox="1"/>
          <p:nvPr/>
        </p:nvSpPr>
        <p:spPr>
          <a:xfrm>
            <a:off x="371477" y="1818737"/>
            <a:ext cx="6118224" cy="1107996"/>
          </a:xfrm>
          <a:prstGeom prst="rect">
            <a:avLst/>
          </a:prstGeom>
          <a:noFill/>
        </p:spPr>
        <p:txBody>
          <a:bodyPr wrap="square" lIns="0" tIns="0" rIns="0" bIns="0" rtlCol="0">
            <a:spAutoFit/>
          </a:bodyPr>
          <a:lstStyle>
            <a:defPPr marR="0" lvl="0" algn="l" rtl="0">
              <a:lnSpc>
                <a:spcPct val="100000"/>
              </a:lnSpc>
              <a:spcBef>
                <a:spcPts val="0"/>
              </a:spcBef>
              <a:spcAft>
                <a:spcPts val="0"/>
              </a:spcAft>
            </a:defPPr>
            <a:lvl1pPr>
              <a:spcAft>
                <a:spcPts val="400"/>
              </a:spcAft>
              <a:defRPr sz="900">
                <a:solidFill>
                  <a:srgbClr val="0F3759"/>
                </a:solidFill>
                <a:latin typeface="+mn-lt"/>
              </a:defRPr>
            </a:lvl1pPr>
          </a:lstStyle>
          <a:p>
            <a:r>
              <a:rPr lang="en-US" dirty="0"/>
              <a:t>COVID-19 is a highly contagious respiratory illness caused by SARS-CoV-2, with symptoms ranging from mild to severe, including fever, cough, and shortness of breath. Physicians can effectively diagnose and treat COVID-19, monitoring for complications and underlying conditions like liver or kidney disease, COPD, asthma, and more. For instance, a pharmacist might prescribe antiviral treatments for a COVID-19-positive patient but miss signs of bacterial pneumonia, requiring antibiotics. Pharmacists might overlook underlying health conditions or subtle symptoms in children, delaying necessary treatment. Physicians provide comprehensive care, including hospital admissions and detailed evaluations, ensuring timely and appropriate management of the disease.</a:t>
            </a:r>
            <a:endParaRPr lang="en-ID" dirty="0"/>
          </a:p>
        </p:txBody>
      </p:sp>
      <p:grpSp>
        <p:nvGrpSpPr>
          <p:cNvPr id="59" name="Group 58">
            <a:extLst>
              <a:ext uri="{FF2B5EF4-FFF2-40B4-BE49-F238E27FC236}">
                <a16:creationId xmlns:a16="http://schemas.microsoft.com/office/drawing/2014/main" id="{A0977384-ED74-5BD7-1BAF-EFE999DE1507}"/>
              </a:ext>
            </a:extLst>
          </p:cNvPr>
          <p:cNvGrpSpPr/>
          <p:nvPr/>
        </p:nvGrpSpPr>
        <p:grpSpPr>
          <a:xfrm>
            <a:off x="371476" y="1408747"/>
            <a:ext cx="5751024" cy="327026"/>
            <a:chOff x="371476" y="1313181"/>
            <a:chExt cx="5751024" cy="327026"/>
          </a:xfrm>
        </p:grpSpPr>
        <p:sp>
          <p:nvSpPr>
            <p:cNvPr id="21" name="TextBox 20">
              <a:extLst>
                <a:ext uri="{FF2B5EF4-FFF2-40B4-BE49-F238E27FC236}">
                  <a16:creationId xmlns:a16="http://schemas.microsoft.com/office/drawing/2014/main" id="{4EC78DAC-9841-AD03-F7B6-DCC924BCFE1D}"/>
                </a:ext>
              </a:extLst>
            </p:cNvPr>
            <p:cNvSpPr txBox="1"/>
            <p:nvPr/>
          </p:nvSpPr>
          <p:spPr>
            <a:xfrm>
              <a:off x="371476" y="1313369"/>
              <a:ext cx="5751024" cy="326651"/>
            </a:xfrm>
            <a:prstGeom prst="rect">
              <a:avLst/>
            </a:prstGeom>
            <a:noFill/>
          </p:spPr>
          <p:txBody>
            <a:bodyPr wrap="square" lIns="144000" tIns="0" rIns="0" bIns="0" rtlCol="0" anchor="ctr">
              <a:noAutofit/>
            </a:bodyPr>
            <a:lstStyle>
              <a:defPPr marR="0" lvl="0" algn="l" rtl="0">
                <a:lnSpc>
                  <a:spcPct val="100000"/>
                </a:lnSpc>
                <a:spcBef>
                  <a:spcPts val="0"/>
                </a:spcBef>
                <a:spcAft>
                  <a:spcPts val="0"/>
                </a:spcAft>
              </a:defPPr>
              <a:lvl1pPr>
                <a:spcAft>
                  <a:spcPts val="600"/>
                </a:spcAft>
                <a:defRPr sz="1100" b="1">
                  <a:solidFill>
                    <a:srgbClr val="0F3759"/>
                  </a:solidFill>
                  <a:latin typeface="+mn-lt"/>
                </a:defRPr>
              </a:lvl1pPr>
            </a:lstStyle>
            <a:p>
              <a:r>
                <a:rPr lang="en-US" dirty="0"/>
                <a:t>COVID-19</a:t>
              </a:r>
              <a:endParaRPr lang="en-ID" dirty="0"/>
            </a:p>
          </p:txBody>
        </p:sp>
        <p:sp>
          <p:nvSpPr>
            <p:cNvPr id="38" name="Rectangle 37">
              <a:extLst>
                <a:ext uri="{FF2B5EF4-FFF2-40B4-BE49-F238E27FC236}">
                  <a16:creationId xmlns:a16="http://schemas.microsoft.com/office/drawing/2014/main" id="{50E4F475-82CD-AE1E-2FF7-3E791D494B76}"/>
                </a:ext>
              </a:extLst>
            </p:cNvPr>
            <p:cNvSpPr/>
            <p:nvPr/>
          </p:nvSpPr>
          <p:spPr>
            <a:xfrm>
              <a:off x="371477" y="1313181"/>
              <a:ext cx="47624" cy="327026"/>
            </a:xfrm>
            <a:prstGeom prst="rect">
              <a:avLst/>
            </a:prstGeom>
            <a:solidFill>
              <a:srgbClr val="0F3759"/>
            </a:solidFill>
            <a:ln>
              <a:noFill/>
            </a:ln>
          </p:spPr>
          <p:style>
            <a:lnRef idx="2">
              <a:schemeClr val="accent1">
                <a:shade val="15000"/>
              </a:schemeClr>
            </a:lnRef>
            <a:fillRef idx="1">
              <a:schemeClr val="accent1"/>
            </a:fillRef>
            <a:effectRef idx="0">
              <a:schemeClr val="accent1"/>
            </a:effectRef>
            <a:fontRef idx="minor">
              <a:schemeClr val="lt1"/>
            </a:fontRef>
          </p:style>
          <p:txBody>
            <a:bodyPr lIns="36000" rIns="36000" rtlCol="0" anchor="ctr"/>
            <a:lstStyle/>
            <a:p>
              <a:pPr algn="ctr"/>
              <a:endParaRPr lang="en-ID"/>
            </a:p>
          </p:txBody>
        </p:sp>
      </p:grpSp>
      <p:pic>
        <p:nvPicPr>
          <p:cNvPr id="56" name="Graphic 55">
            <a:extLst>
              <a:ext uri="{FF2B5EF4-FFF2-40B4-BE49-F238E27FC236}">
                <a16:creationId xmlns:a16="http://schemas.microsoft.com/office/drawing/2014/main" id="{B65DC09C-C0BF-7EC7-5F29-9B4744A1B47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261101" y="1457960"/>
            <a:ext cx="228600" cy="228600"/>
          </a:xfrm>
          <a:prstGeom prst="rect">
            <a:avLst/>
          </a:prstGeom>
        </p:spPr>
      </p:pic>
      <p:sp>
        <p:nvSpPr>
          <p:cNvPr id="3" name="TextBox 2">
            <a:extLst>
              <a:ext uri="{FF2B5EF4-FFF2-40B4-BE49-F238E27FC236}">
                <a16:creationId xmlns:a16="http://schemas.microsoft.com/office/drawing/2014/main" id="{6E3BEFA8-3524-897B-33EB-6129E4A61486}"/>
              </a:ext>
            </a:extLst>
          </p:cNvPr>
          <p:cNvSpPr txBox="1"/>
          <p:nvPr/>
        </p:nvSpPr>
        <p:spPr>
          <a:xfrm>
            <a:off x="371476" y="3503225"/>
            <a:ext cx="6118224" cy="1574790"/>
          </a:xfrm>
          <a:prstGeom prst="rect">
            <a:avLst/>
          </a:prstGeom>
          <a:noFill/>
        </p:spPr>
        <p:txBody>
          <a:bodyPr wrap="square" lIns="0" tIns="0" rIns="0" bIns="0" rtlCol="0">
            <a:spAutoFit/>
          </a:bodyPr>
          <a:lstStyle/>
          <a:p>
            <a:pPr>
              <a:spcAft>
                <a:spcPts val="400"/>
              </a:spcAft>
              <a:buFont typeface="Arial"/>
              <a:buNone/>
            </a:pPr>
            <a:r>
              <a:rPr lang="en-US" sz="900" dirty="0">
                <a:solidFill>
                  <a:srgbClr val="0F3759"/>
                </a:solidFill>
                <a:latin typeface="+mn-lt"/>
              </a:rPr>
              <a:t>Streptococcal pharyngitis, commonly known as strep throat, is a bacterial infection caused by group A Streptococcus bacteria. It leads to symptoms such as sore throat, fever, and swollen lymph nodes. While rapid strep tests administered by pharmacists can provide quick results, they also carry the risk of false positives, leading to the potential over-prescription of antibiotics. This not only exposes patients to unnecessary side effects like allergic reactions or gastrointestinal issues but also fails to address the true cause of symptoms if the patient is merely a carrier. </a:t>
            </a:r>
            <a:endParaRPr lang="en-ID" sz="900" dirty="0">
              <a:solidFill>
                <a:srgbClr val="0F3759"/>
              </a:solidFill>
              <a:latin typeface="+mn-lt"/>
            </a:endParaRPr>
          </a:p>
          <a:p>
            <a:pPr>
              <a:spcAft>
                <a:spcPts val="400"/>
              </a:spcAft>
            </a:pPr>
            <a:r>
              <a:rPr lang="en-US" sz="900" dirty="0">
                <a:solidFill>
                  <a:srgbClr val="0F3759"/>
                </a:solidFill>
                <a:latin typeface="+mn-lt"/>
              </a:rPr>
              <a:t>Pharmacists may miss critical signs of more severe conditions, such as epiglottitis, indicated by difficulty swallowing, drooling, or respiratory distress. Furthermore, patients presenting with signs of strep throat might have mononucleosis, which requires different treatment and management. Thus, relying solely on a positive rapid strep test without a comprehensive clinical assessment can lead to misdiagnosis and inappropriate treatment.</a:t>
            </a:r>
            <a:endParaRPr lang="en-ID" sz="900" dirty="0">
              <a:solidFill>
                <a:srgbClr val="0F3759"/>
              </a:solidFill>
              <a:latin typeface="+mn-lt"/>
            </a:endParaRPr>
          </a:p>
        </p:txBody>
      </p:sp>
      <p:grpSp>
        <p:nvGrpSpPr>
          <p:cNvPr id="49" name="Group 48">
            <a:extLst>
              <a:ext uri="{FF2B5EF4-FFF2-40B4-BE49-F238E27FC236}">
                <a16:creationId xmlns:a16="http://schemas.microsoft.com/office/drawing/2014/main" id="{8D82D1CE-3822-FDBE-4098-4140DBE59809}"/>
              </a:ext>
            </a:extLst>
          </p:cNvPr>
          <p:cNvGrpSpPr/>
          <p:nvPr/>
        </p:nvGrpSpPr>
        <p:grpSpPr>
          <a:xfrm>
            <a:off x="371476" y="3092661"/>
            <a:ext cx="5751024" cy="327600"/>
            <a:chOff x="371476" y="2934988"/>
            <a:chExt cx="5751024" cy="327600"/>
          </a:xfrm>
        </p:grpSpPr>
        <p:sp>
          <p:nvSpPr>
            <p:cNvPr id="4" name="TextBox 3">
              <a:extLst>
                <a:ext uri="{FF2B5EF4-FFF2-40B4-BE49-F238E27FC236}">
                  <a16:creationId xmlns:a16="http://schemas.microsoft.com/office/drawing/2014/main" id="{F782AB21-CAF3-8523-70E4-260A11A9EFE4}"/>
                </a:ext>
              </a:extLst>
            </p:cNvPr>
            <p:cNvSpPr txBox="1"/>
            <p:nvPr/>
          </p:nvSpPr>
          <p:spPr>
            <a:xfrm>
              <a:off x="371476" y="2934988"/>
              <a:ext cx="5751024" cy="327600"/>
            </a:xfrm>
            <a:prstGeom prst="rect">
              <a:avLst/>
            </a:prstGeom>
            <a:noFill/>
          </p:spPr>
          <p:txBody>
            <a:bodyPr wrap="square" lIns="144000" tIns="0" rIns="0" bIns="0" rtlCol="0" anchor="ctr">
              <a:noAutofit/>
            </a:bodyPr>
            <a:lstStyle>
              <a:defPPr marR="0" lvl="0" algn="l" rtl="0">
                <a:lnSpc>
                  <a:spcPct val="100000"/>
                </a:lnSpc>
                <a:spcBef>
                  <a:spcPts val="0"/>
                </a:spcBef>
                <a:spcAft>
                  <a:spcPts val="0"/>
                </a:spcAft>
                <a:defRPr/>
              </a:defPPr>
              <a:lvl1pPr>
                <a:spcAft>
                  <a:spcPts val="600"/>
                </a:spcAft>
                <a:defRPr sz="1100" b="1">
                  <a:solidFill>
                    <a:srgbClr val="0F3759"/>
                  </a:solidFill>
                  <a:latin typeface="+mn-lt"/>
                </a:defRPr>
              </a:lvl1pPr>
            </a:lstStyle>
            <a:p>
              <a:r>
                <a:rPr lang="en-US" dirty="0"/>
                <a:t>Streptococcal Pharyngitis</a:t>
              </a:r>
              <a:endParaRPr lang="en-ID" dirty="0"/>
            </a:p>
          </p:txBody>
        </p:sp>
        <p:sp>
          <p:nvSpPr>
            <p:cNvPr id="15" name="Rectangle 14">
              <a:extLst>
                <a:ext uri="{FF2B5EF4-FFF2-40B4-BE49-F238E27FC236}">
                  <a16:creationId xmlns:a16="http://schemas.microsoft.com/office/drawing/2014/main" id="{0A90C8C8-2966-C46C-42AF-CA2C22945CDE}"/>
                </a:ext>
              </a:extLst>
            </p:cNvPr>
            <p:cNvSpPr/>
            <p:nvPr/>
          </p:nvSpPr>
          <p:spPr>
            <a:xfrm>
              <a:off x="371477" y="2934988"/>
              <a:ext cx="46800" cy="327600"/>
            </a:xfrm>
            <a:prstGeom prst="rect">
              <a:avLst/>
            </a:prstGeom>
            <a:solidFill>
              <a:srgbClr val="0F3759"/>
            </a:solidFill>
            <a:ln>
              <a:noFill/>
            </a:ln>
          </p:spPr>
          <p:style>
            <a:lnRef idx="2">
              <a:schemeClr val="accent1">
                <a:shade val="15000"/>
              </a:schemeClr>
            </a:lnRef>
            <a:fillRef idx="1">
              <a:schemeClr val="accent1"/>
            </a:fillRef>
            <a:effectRef idx="0">
              <a:schemeClr val="accent1"/>
            </a:effectRef>
            <a:fontRef idx="minor">
              <a:schemeClr val="lt1"/>
            </a:fontRef>
          </p:style>
          <p:txBody>
            <a:bodyPr lIns="36000" rIns="36000" rtlCol="0" anchor="ctr"/>
            <a:lstStyle/>
            <a:p>
              <a:pPr algn="ctr"/>
              <a:endParaRPr lang="en-ID"/>
            </a:p>
          </p:txBody>
        </p:sp>
      </p:grpSp>
      <p:sp>
        <p:nvSpPr>
          <p:cNvPr id="22" name="TextBox 21">
            <a:extLst>
              <a:ext uri="{FF2B5EF4-FFF2-40B4-BE49-F238E27FC236}">
                <a16:creationId xmlns:a16="http://schemas.microsoft.com/office/drawing/2014/main" id="{0D64C234-3621-F4CB-335D-165B96F32FE5}"/>
              </a:ext>
            </a:extLst>
          </p:cNvPr>
          <p:cNvSpPr txBox="1"/>
          <p:nvPr/>
        </p:nvSpPr>
        <p:spPr>
          <a:xfrm>
            <a:off x="371476" y="5654718"/>
            <a:ext cx="6118224" cy="969496"/>
          </a:xfrm>
          <a:prstGeom prst="rect">
            <a:avLst/>
          </a:prstGeom>
          <a:noFill/>
        </p:spPr>
        <p:txBody>
          <a:bodyPr wrap="square" lIns="0" tIns="0" rIns="0" bIns="0" rtlCol="0">
            <a:spAutoFit/>
          </a:bodyPr>
          <a:lstStyle/>
          <a:p>
            <a:pPr>
              <a:spcAft>
                <a:spcPts val="400"/>
              </a:spcAft>
            </a:pPr>
            <a:r>
              <a:rPr lang="en-US" sz="900" dirty="0">
                <a:solidFill>
                  <a:srgbClr val="0F3759"/>
                </a:solidFill>
                <a:latin typeface="+mn-lt"/>
              </a:rPr>
              <a:t>Lice are small, parasitic insects that infest the hair and scalp, causing itching and discomfort. A test-to-treat approach for lice by a pharmacist presents several risks, including misdiagnosis, overuse of treatments, failure to consider special populations (e.g., pregnant individuals), and lack of follow-up care. While lice treatments are generally safe and effective, incorrect usage can cause harm, particularly without proper patient education or the pharmacist’s ability to evaluate the full context of a patient’s condition and health history. Without these safeguards, patients might experience unnecessary side effects, missed diagnoses, or inadequate treatment, potentially prolonging or worsening the infestation.</a:t>
            </a:r>
            <a:endParaRPr lang="en-ID" sz="900" dirty="0">
              <a:solidFill>
                <a:srgbClr val="0F3759"/>
              </a:solidFill>
              <a:latin typeface="+mn-lt"/>
            </a:endParaRPr>
          </a:p>
        </p:txBody>
      </p:sp>
      <p:grpSp>
        <p:nvGrpSpPr>
          <p:cNvPr id="48" name="Group 47">
            <a:extLst>
              <a:ext uri="{FF2B5EF4-FFF2-40B4-BE49-F238E27FC236}">
                <a16:creationId xmlns:a16="http://schemas.microsoft.com/office/drawing/2014/main" id="{84392C91-D9D1-4F7D-701A-8B20CA6B0C0E}"/>
              </a:ext>
            </a:extLst>
          </p:cNvPr>
          <p:cNvGrpSpPr/>
          <p:nvPr/>
        </p:nvGrpSpPr>
        <p:grpSpPr>
          <a:xfrm>
            <a:off x="371476" y="5243943"/>
            <a:ext cx="5751024" cy="327811"/>
            <a:chOff x="371476" y="5052062"/>
            <a:chExt cx="5751024" cy="327811"/>
          </a:xfrm>
        </p:grpSpPr>
        <p:sp>
          <p:nvSpPr>
            <p:cNvPr id="28" name="TextBox 27">
              <a:extLst>
                <a:ext uri="{FF2B5EF4-FFF2-40B4-BE49-F238E27FC236}">
                  <a16:creationId xmlns:a16="http://schemas.microsoft.com/office/drawing/2014/main" id="{5531A074-8C35-DF6E-2980-FA4CB36D5C42}"/>
                </a:ext>
              </a:extLst>
            </p:cNvPr>
            <p:cNvSpPr txBox="1"/>
            <p:nvPr/>
          </p:nvSpPr>
          <p:spPr>
            <a:xfrm>
              <a:off x="371476" y="5052273"/>
              <a:ext cx="5751024" cy="327600"/>
            </a:xfrm>
            <a:prstGeom prst="rect">
              <a:avLst/>
            </a:prstGeom>
            <a:noFill/>
          </p:spPr>
          <p:txBody>
            <a:bodyPr wrap="square" lIns="144000" tIns="0" rIns="0" bIns="0" rtlCol="0" anchor="ctr">
              <a:noAutofit/>
            </a:bodyPr>
            <a:lstStyle>
              <a:defPPr marR="0" lvl="0" algn="l" rtl="0">
                <a:lnSpc>
                  <a:spcPct val="100000"/>
                </a:lnSpc>
                <a:spcBef>
                  <a:spcPts val="0"/>
                </a:spcBef>
                <a:spcAft>
                  <a:spcPts val="0"/>
                </a:spcAft>
                <a:defRPr/>
              </a:defPPr>
              <a:lvl1pPr>
                <a:spcAft>
                  <a:spcPts val="600"/>
                </a:spcAft>
                <a:defRPr sz="1100" b="1">
                  <a:solidFill>
                    <a:srgbClr val="0F3759"/>
                  </a:solidFill>
                  <a:latin typeface="+mn-lt"/>
                </a:defRPr>
              </a:lvl1pPr>
            </a:lstStyle>
            <a:p>
              <a:r>
                <a:rPr lang="en-US" dirty="0"/>
                <a:t>Lice</a:t>
              </a:r>
              <a:endParaRPr lang="en-ID" dirty="0"/>
            </a:p>
          </p:txBody>
        </p:sp>
        <p:sp>
          <p:nvSpPr>
            <p:cNvPr id="33" name="Rectangle 32">
              <a:extLst>
                <a:ext uri="{FF2B5EF4-FFF2-40B4-BE49-F238E27FC236}">
                  <a16:creationId xmlns:a16="http://schemas.microsoft.com/office/drawing/2014/main" id="{2B5A77E7-AFB4-0EED-0D51-6DA1A8863DD6}"/>
                </a:ext>
              </a:extLst>
            </p:cNvPr>
            <p:cNvSpPr/>
            <p:nvPr/>
          </p:nvSpPr>
          <p:spPr>
            <a:xfrm>
              <a:off x="371477" y="5052062"/>
              <a:ext cx="46800" cy="327600"/>
            </a:xfrm>
            <a:prstGeom prst="rect">
              <a:avLst/>
            </a:prstGeom>
            <a:solidFill>
              <a:srgbClr val="0F3759"/>
            </a:solidFill>
            <a:ln>
              <a:noFill/>
            </a:ln>
          </p:spPr>
          <p:style>
            <a:lnRef idx="2">
              <a:schemeClr val="accent1">
                <a:shade val="15000"/>
              </a:schemeClr>
            </a:lnRef>
            <a:fillRef idx="1">
              <a:schemeClr val="accent1"/>
            </a:fillRef>
            <a:effectRef idx="0">
              <a:schemeClr val="accent1"/>
            </a:effectRef>
            <a:fontRef idx="minor">
              <a:schemeClr val="lt1"/>
            </a:fontRef>
          </p:style>
          <p:txBody>
            <a:bodyPr lIns="36000" rIns="36000" rtlCol="0" anchor="ctr"/>
            <a:lstStyle/>
            <a:p>
              <a:pPr algn="ctr"/>
              <a:endParaRPr lang="en-ID"/>
            </a:p>
          </p:txBody>
        </p:sp>
      </p:grpSp>
      <p:sp>
        <p:nvSpPr>
          <p:cNvPr id="34" name="TextBox 33">
            <a:extLst>
              <a:ext uri="{FF2B5EF4-FFF2-40B4-BE49-F238E27FC236}">
                <a16:creationId xmlns:a16="http://schemas.microsoft.com/office/drawing/2014/main" id="{9B3C4C3C-CC94-CE59-6AB4-5F50F1836269}"/>
              </a:ext>
            </a:extLst>
          </p:cNvPr>
          <p:cNvSpPr txBox="1"/>
          <p:nvPr/>
        </p:nvSpPr>
        <p:spPr>
          <a:xfrm>
            <a:off x="371476" y="7200921"/>
            <a:ext cx="6118224" cy="1574790"/>
          </a:xfrm>
          <a:prstGeom prst="rect">
            <a:avLst/>
          </a:prstGeom>
          <a:noFill/>
        </p:spPr>
        <p:txBody>
          <a:bodyPr wrap="square" lIns="0" tIns="0" rIns="0" bIns="0" rtlCol="0">
            <a:spAutoFit/>
          </a:bodyPr>
          <a:lstStyle>
            <a:defPPr marR="0" lvl="0" algn="l" rtl="0">
              <a:lnSpc>
                <a:spcPct val="100000"/>
              </a:lnSpc>
              <a:spcBef>
                <a:spcPts val="0"/>
              </a:spcBef>
              <a:spcAft>
                <a:spcPts val="0"/>
              </a:spcAft>
            </a:defPPr>
            <a:lvl1pPr>
              <a:lnSpc>
                <a:spcPts val="1200"/>
              </a:lnSpc>
              <a:spcAft>
                <a:spcPts val="400"/>
              </a:spcAft>
              <a:defRPr sz="1000">
                <a:solidFill>
                  <a:srgbClr val="0F3759"/>
                </a:solidFill>
                <a:latin typeface="+mn-lt"/>
              </a:defRPr>
            </a:lvl1pPr>
          </a:lstStyle>
          <a:p>
            <a:pPr>
              <a:lnSpc>
                <a:spcPct val="100000"/>
              </a:lnSpc>
            </a:pPr>
            <a:r>
              <a:rPr lang="en-US" sz="900" dirty="0"/>
              <a:t>A urinary tract infection (UTI) is an infection in any part of the urinary system, often causing symptoms like a persistent urge to urinate, burning during urination, and cloudy urine. If a pharmacist only considers a positive test result without a full understanding of a patient’s history or underlying conditions, they might miss critical diagnoses or complications, such as kidney disease or diabetes. Without comprehensive evaluation, patients could receive incorrect treatments, like inappropriate antibiotic dosing. </a:t>
            </a:r>
            <a:endParaRPr lang="en-ID" sz="900" dirty="0"/>
          </a:p>
          <a:p>
            <a:pPr>
              <a:lnSpc>
                <a:spcPct val="100000"/>
              </a:lnSpc>
            </a:pPr>
            <a:r>
              <a:rPr lang="en-US" sz="900" dirty="0"/>
              <a:t>Pharmacists may also miss signs of more serious conditions like pyelonephritis or sepsis, especially in patients with complex health issues like those on immunosuppressants. Additionally, pharmacists might not be aware of a patient’s antibiotic resistance history or the need for imaging follow-ups in children and younger men to rule out underlying diseases. They may also miss other causes of urinary symptoms, such as STIs, vaginal atrophy, or yeast infections, which require different treatments. Incorrect antibiotic use could also lead to unnecessary yeast infections in postmenopausal women with atrophic vaginitis.</a:t>
            </a:r>
            <a:endParaRPr lang="en-ID" sz="900" dirty="0"/>
          </a:p>
        </p:txBody>
      </p:sp>
      <p:grpSp>
        <p:nvGrpSpPr>
          <p:cNvPr id="47" name="Group 46">
            <a:extLst>
              <a:ext uri="{FF2B5EF4-FFF2-40B4-BE49-F238E27FC236}">
                <a16:creationId xmlns:a16="http://schemas.microsoft.com/office/drawing/2014/main" id="{F551457F-C313-2C44-E154-6C569ABEC450}"/>
              </a:ext>
            </a:extLst>
          </p:cNvPr>
          <p:cNvGrpSpPr/>
          <p:nvPr/>
        </p:nvGrpSpPr>
        <p:grpSpPr>
          <a:xfrm>
            <a:off x="371476" y="6790142"/>
            <a:ext cx="5751024" cy="327811"/>
            <a:chOff x="371476" y="7076137"/>
            <a:chExt cx="5751024" cy="327811"/>
          </a:xfrm>
        </p:grpSpPr>
        <p:sp>
          <p:nvSpPr>
            <p:cNvPr id="35" name="TextBox 34">
              <a:extLst>
                <a:ext uri="{FF2B5EF4-FFF2-40B4-BE49-F238E27FC236}">
                  <a16:creationId xmlns:a16="http://schemas.microsoft.com/office/drawing/2014/main" id="{92F10270-A46C-6887-0FBF-2C8A5930D548}"/>
                </a:ext>
              </a:extLst>
            </p:cNvPr>
            <p:cNvSpPr txBox="1"/>
            <p:nvPr/>
          </p:nvSpPr>
          <p:spPr>
            <a:xfrm>
              <a:off x="371476" y="7076348"/>
              <a:ext cx="5751024" cy="327600"/>
            </a:xfrm>
            <a:prstGeom prst="rect">
              <a:avLst/>
            </a:prstGeom>
            <a:noFill/>
          </p:spPr>
          <p:txBody>
            <a:bodyPr wrap="square" lIns="144000" tIns="0" rIns="0" bIns="0" rtlCol="0" anchor="ctr">
              <a:noAutofit/>
            </a:bodyPr>
            <a:lstStyle>
              <a:defPPr marR="0" lvl="0" algn="l" rtl="0">
                <a:lnSpc>
                  <a:spcPct val="100000"/>
                </a:lnSpc>
                <a:spcBef>
                  <a:spcPts val="0"/>
                </a:spcBef>
                <a:spcAft>
                  <a:spcPts val="0"/>
                </a:spcAft>
                <a:defRPr/>
              </a:defPPr>
              <a:lvl1pPr>
                <a:spcAft>
                  <a:spcPts val="600"/>
                </a:spcAft>
                <a:defRPr sz="1100" b="1">
                  <a:solidFill>
                    <a:srgbClr val="0F3759"/>
                  </a:solidFill>
                  <a:latin typeface="+mn-lt"/>
                </a:defRPr>
              </a:lvl1pPr>
            </a:lstStyle>
            <a:p>
              <a:r>
                <a:rPr lang="en-US" dirty="0"/>
                <a:t>Urinary Tract Infection (UTI)</a:t>
              </a:r>
              <a:endParaRPr lang="en-ID" dirty="0"/>
            </a:p>
          </p:txBody>
        </p:sp>
        <p:sp>
          <p:nvSpPr>
            <p:cNvPr id="41" name="Rectangle 40">
              <a:extLst>
                <a:ext uri="{FF2B5EF4-FFF2-40B4-BE49-F238E27FC236}">
                  <a16:creationId xmlns:a16="http://schemas.microsoft.com/office/drawing/2014/main" id="{5B85AAA5-7A38-9915-4327-9708BB8B5B6B}"/>
                </a:ext>
              </a:extLst>
            </p:cNvPr>
            <p:cNvSpPr/>
            <p:nvPr/>
          </p:nvSpPr>
          <p:spPr>
            <a:xfrm>
              <a:off x="371477" y="7076137"/>
              <a:ext cx="46800" cy="327600"/>
            </a:xfrm>
            <a:prstGeom prst="rect">
              <a:avLst/>
            </a:prstGeom>
            <a:solidFill>
              <a:srgbClr val="0F3759"/>
            </a:solidFill>
            <a:ln>
              <a:noFill/>
            </a:ln>
          </p:spPr>
          <p:style>
            <a:lnRef idx="2">
              <a:schemeClr val="accent1">
                <a:shade val="15000"/>
              </a:schemeClr>
            </a:lnRef>
            <a:fillRef idx="1">
              <a:schemeClr val="accent1"/>
            </a:fillRef>
            <a:effectRef idx="0">
              <a:schemeClr val="accent1"/>
            </a:effectRef>
            <a:fontRef idx="minor">
              <a:schemeClr val="lt1"/>
            </a:fontRef>
          </p:style>
          <p:txBody>
            <a:bodyPr lIns="36000" rIns="36000" rtlCol="0" anchor="ctr"/>
            <a:lstStyle/>
            <a:p>
              <a:pPr algn="ctr"/>
              <a:endParaRPr lang="en-ID"/>
            </a:p>
          </p:txBody>
        </p:sp>
      </p:grpSp>
      <p:pic>
        <p:nvPicPr>
          <p:cNvPr id="42" name="Graphic 41">
            <a:extLst>
              <a:ext uri="{FF2B5EF4-FFF2-40B4-BE49-F238E27FC236}">
                <a16:creationId xmlns:a16="http://schemas.microsoft.com/office/drawing/2014/main" id="{4D8464DB-3E5E-247B-8C5D-7B1E2EC7F835}"/>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6261100" y="3142161"/>
            <a:ext cx="228600" cy="228600"/>
          </a:xfrm>
          <a:prstGeom prst="rect">
            <a:avLst/>
          </a:prstGeom>
        </p:spPr>
      </p:pic>
      <p:pic>
        <p:nvPicPr>
          <p:cNvPr id="43" name="Graphic 42">
            <a:extLst>
              <a:ext uri="{FF2B5EF4-FFF2-40B4-BE49-F238E27FC236}">
                <a16:creationId xmlns:a16="http://schemas.microsoft.com/office/drawing/2014/main" id="{F98C04EB-62B1-005A-16EC-3F99D81BD26B}"/>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6261100" y="5293548"/>
            <a:ext cx="228600" cy="228600"/>
          </a:xfrm>
          <a:prstGeom prst="rect">
            <a:avLst/>
          </a:prstGeom>
        </p:spPr>
      </p:pic>
      <p:pic>
        <p:nvPicPr>
          <p:cNvPr id="44" name="Graphic 43">
            <a:extLst>
              <a:ext uri="{FF2B5EF4-FFF2-40B4-BE49-F238E27FC236}">
                <a16:creationId xmlns:a16="http://schemas.microsoft.com/office/drawing/2014/main" id="{5FFAD001-D003-F655-0842-1CFB3A084FF7}"/>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6261100" y="6839747"/>
            <a:ext cx="228600" cy="228600"/>
          </a:xfrm>
          <a:prstGeom prst="rect">
            <a:avLst/>
          </a:prstGeom>
        </p:spPr>
      </p:pic>
      <p:cxnSp>
        <p:nvCxnSpPr>
          <p:cNvPr id="53" name="Straight Connector 52">
            <a:extLst>
              <a:ext uri="{FF2B5EF4-FFF2-40B4-BE49-F238E27FC236}">
                <a16:creationId xmlns:a16="http://schemas.microsoft.com/office/drawing/2014/main" id="{46E2ACDA-C075-6A51-6EAB-6C5EEE50B527}"/>
              </a:ext>
            </a:extLst>
          </p:cNvPr>
          <p:cNvCxnSpPr>
            <a:cxnSpLocks/>
          </p:cNvCxnSpPr>
          <p:nvPr/>
        </p:nvCxnSpPr>
        <p:spPr>
          <a:xfrm>
            <a:off x="371477" y="3009697"/>
            <a:ext cx="6118224" cy="0"/>
          </a:xfrm>
          <a:prstGeom prst="line">
            <a:avLst/>
          </a:prstGeom>
          <a:ln>
            <a:solidFill>
              <a:srgbClr val="0F3759">
                <a:alpha val="60000"/>
              </a:srgb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AFAF05B6-6A24-721B-06A8-D244AB7964CD}"/>
              </a:ext>
            </a:extLst>
          </p:cNvPr>
          <p:cNvCxnSpPr>
            <a:cxnSpLocks/>
          </p:cNvCxnSpPr>
          <p:nvPr/>
        </p:nvCxnSpPr>
        <p:spPr>
          <a:xfrm>
            <a:off x="371477" y="5160979"/>
            <a:ext cx="6118224" cy="0"/>
          </a:xfrm>
          <a:prstGeom prst="line">
            <a:avLst/>
          </a:prstGeom>
          <a:ln>
            <a:solidFill>
              <a:srgbClr val="0F3759">
                <a:alpha val="60000"/>
              </a:srgb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E24A1A22-8750-E868-BED1-18E236C78B9D}"/>
              </a:ext>
            </a:extLst>
          </p:cNvPr>
          <p:cNvCxnSpPr>
            <a:cxnSpLocks/>
          </p:cNvCxnSpPr>
          <p:nvPr/>
        </p:nvCxnSpPr>
        <p:spPr>
          <a:xfrm>
            <a:off x="371477" y="6707178"/>
            <a:ext cx="6118224" cy="0"/>
          </a:xfrm>
          <a:prstGeom prst="line">
            <a:avLst/>
          </a:prstGeom>
          <a:ln>
            <a:solidFill>
              <a:srgbClr val="0F3759">
                <a:alpha val="60000"/>
              </a:srgbClr>
            </a:solidFill>
          </a:ln>
        </p:spPr>
        <p:style>
          <a:lnRef idx="1">
            <a:schemeClr val="accent1"/>
          </a:lnRef>
          <a:fillRef idx="0">
            <a:schemeClr val="accent1"/>
          </a:fillRef>
          <a:effectRef idx="0">
            <a:schemeClr val="accent1"/>
          </a:effectRef>
          <a:fontRef idx="minor">
            <a:schemeClr val="tx1"/>
          </a:fontRef>
        </p:style>
      </p:cxnSp>
      <p:sp>
        <p:nvSpPr>
          <p:cNvPr id="62" name="Rectangle 61">
            <a:extLst>
              <a:ext uri="{FF2B5EF4-FFF2-40B4-BE49-F238E27FC236}">
                <a16:creationId xmlns:a16="http://schemas.microsoft.com/office/drawing/2014/main" id="{24B1716F-39B7-B731-5F1D-3D37C64B3B2C}"/>
              </a:ext>
            </a:extLst>
          </p:cNvPr>
          <p:cNvSpPr/>
          <p:nvPr/>
        </p:nvSpPr>
        <p:spPr>
          <a:xfrm>
            <a:off x="2565949" y="0"/>
            <a:ext cx="1726103" cy="467212"/>
          </a:xfrm>
          <a:prstGeom prst="rect">
            <a:avLst/>
          </a:prstGeom>
          <a:solidFill>
            <a:srgbClr val="00B05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t>Alternative slide 3</a:t>
            </a:r>
            <a:endParaRPr lang="en-ID" sz="1200" b="1" dirty="0"/>
          </a:p>
        </p:txBody>
      </p:sp>
      <p:sp>
        <p:nvSpPr>
          <p:cNvPr id="2" name="Rectangle 1">
            <a:extLst>
              <a:ext uri="{FF2B5EF4-FFF2-40B4-BE49-F238E27FC236}">
                <a16:creationId xmlns:a16="http://schemas.microsoft.com/office/drawing/2014/main" id="{CF3B5015-76FD-4715-A763-11539A51FF03}"/>
              </a:ext>
            </a:extLst>
          </p:cNvPr>
          <p:cNvSpPr/>
          <p:nvPr/>
        </p:nvSpPr>
        <p:spPr>
          <a:xfrm>
            <a:off x="0" y="9019308"/>
            <a:ext cx="6858000" cy="124691"/>
          </a:xfrm>
          <a:prstGeom prst="rect">
            <a:avLst/>
          </a:prstGeom>
          <a:solidFill>
            <a:srgbClr val="0F375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D"/>
          </a:p>
        </p:txBody>
      </p:sp>
    </p:spTree>
    <p:extLst>
      <p:ext uri="{BB962C8B-B14F-4D97-AF65-F5344CB8AC3E}">
        <p14:creationId xmlns:p14="http://schemas.microsoft.com/office/powerpoint/2010/main" val="3001774841"/>
      </p:ext>
    </p:extLst>
  </p:cSld>
  <p:clrMapOvr>
    <a:masterClrMapping/>
  </p:clrMapOvr>
</p:sld>
</file>

<file path=ppt/theme/theme1.xml><?xml version="1.0" encoding="utf-8"?>
<a:theme xmlns:a="http://schemas.openxmlformats.org/drawingml/2006/main" name="Office Theme">
  <a:themeElements>
    <a:clrScheme name="Custom 25">
      <a:dk1>
        <a:srgbClr val="000000"/>
      </a:dk1>
      <a:lt1>
        <a:srgbClr val="FFFFFF"/>
      </a:lt1>
      <a:dk2>
        <a:srgbClr val="44546A"/>
      </a:dk2>
      <a:lt2>
        <a:srgbClr val="E7E6E6"/>
      </a:lt2>
      <a:accent1>
        <a:srgbClr val="E07300"/>
      </a:accent1>
      <a:accent2>
        <a:srgbClr val="63666A"/>
      </a:accent2>
      <a:accent3>
        <a:srgbClr val="0D7A9E"/>
      </a:accent3>
      <a:accent4>
        <a:srgbClr val="FE5637"/>
      </a:accent4>
      <a:accent5>
        <a:srgbClr val="32653A"/>
      </a:accent5>
      <a:accent6>
        <a:srgbClr val="005471"/>
      </a:accent6>
      <a:hlink>
        <a:srgbClr val="69D3EB"/>
      </a:hlink>
      <a:folHlink>
        <a:srgbClr val="2B6983"/>
      </a:folHlink>
    </a:clrScheme>
    <a:fontScheme name="Custom 19">
      <a:majorFont>
        <a:latin typeface="Work Sans Black"/>
        <a:ea typeface=""/>
        <a:cs typeface=""/>
      </a:majorFont>
      <a:minorFont>
        <a:latin typeface="Work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lIns="0" tIns="0" rIns="0" bIns="0" rtlCol="0">
        <a:spAutoFit/>
      </a:bodyPr>
      <a:lstStyle>
        <a:defPPr algn="l">
          <a:buFont typeface="Arial"/>
          <a:buNone/>
          <a:defRPr sz="1000" dirty="0">
            <a:solidFill>
              <a:srgbClr val="0F3759"/>
            </a:solidFill>
            <a:latin typeface="+mn-lt"/>
          </a:defRPr>
        </a:defPPr>
      </a:lstStyle>
    </a:txDef>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128</TotalTime>
  <Words>2582</Words>
  <Application>Microsoft Office PowerPoint</Application>
  <PresentationFormat>Letter Paper (8.5x11 in)</PresentationFormat>
  <Paragraphs>70</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 Black</vt: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Stublen, Daniel</dc:creator>
  <cp:lastModifiedBy>Emily Thibodeaux</cp:lastModifiedBy>
  <cp:revision>36</cp:revision>
  <dcterms:created xsi:type="dcterms:W3CDTF">2018-11-02T00:48:26Z</dcterms:created>
  <dcterms:modified xsi:type="dcterms:W3CDTF">2025-06-18T20:02:47Z</dcterms:modified>
</cp:coreProperties>
</file>