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93" r:id="rId4"/>
  </p:sldMasterIdLst>
  <p:notesMasterIdLst>
    <p:notesMasterId r:id="rId32"/>
  </p:notesMasterIdLst>
  <p:sldIdLst>
    <p:sldId id="256" r:id="rId5"/>
    <p:sldId id="279" r:id="rId6"/>
    <p:sldId id="2128752184" r:id="rId7"/>
    <p:sldId id="3777" r:id="rId8"/>
    <p:sldId id="2128752182" r:id="rId9"/>
    <p:sldId id="3743" r:id="rId10"/>
    <p:sldId id="2128752188" r:id="rId11"/>
    <p:sldId id="3779" r:id="rId12"/>
    <p:sldId id="3766" r:id="rId13"/>
    <p:sldId id="3757" r:id="rId14"/>
    <p:sldId id="260" r:id="rId15"/>
    <p:sldId id="2128752186" r:id="rId16"/>
    <p:sldId id="3768" r:id="rId17"/>
    <p:sldId id="3769" r:id="rId18"/>
    <p:sldId id="3737" r:id="rId19"/>
    <p:sldId id="3755" r:id="rId20"/>
    <p:sldId id="3756" r:id="rId21"/>
    <p:sldId id="3782" r:id="rId22"/>
    <p:sldId id="4675" r:id="rId23"/>
    <p:sldId id="4676" r:id="rId24"/>
    <p:sldId id="334" r:id="rId25"/>
    <p:sldId id="4678" r:id="rId26"/>
    <p:sldId id="2128752189" r:id="rId27"/>
    <p:sldId id="274" r:id="rId28"/>
    <p:sldId id="2128752177" r:id="rId29"/>
    <p:sldId id="2128752179" r:id="rId30"/>
    <p:sldId id="3780" r:id="rId31"/>
  </p:sldIdLst>
  <p:sldSz cx="12192000" cy="6858000"/>
  <p:notesSz cx="6858000" cy="9144000"/>
  <p:embeddedFontLst>
    <p:embeddedFont>
      <p:font typeface="Dreaming Outloud Script Pro" panose="03050502040304050704" pitchFamily="66" charset="0"/>
      <p:regular r:id="rId33"/>
      <p:italic r:id="rId34"/>
    </p:embeddedFont>
    <p:embeddedFont>
      <p:font typeface="Museo Sans 300" panose="02000000000000000000" pitchFamily="50" charset="0"/>
      <p:regular r:id="rId35"/>
      <p:italic r:id="rId36"/>
    </p:embeddedFont>
    <p:embeddedFont>
      <p:font typeface="Museo Sans Cond 300" panose="02000000000000000000" pitchFamily="50" charset="0"/>
      <p:regular r:id="rId37"/>
      <p:italic r:id="rId38"/>
    </p:embeddedFont>
    <p:embeddedFont>
      <p:font typeface="Work Sans Light" pitchFamily="50"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7E5826-59D3-4991-BF2A-762EAA7DA473}">
          <p14:sldIdLst>
            <p14:sldId id="256"/>
            <p14:sldId id="279"/>
            <p14:sldId id="2128752184"/>
            <p14:sldId id="3777"/>
            <p14:sldId id="2128752182"/>
            <p14:sldId id="3743"/>
            <p14:sldId id="2128752188"/>
            <p14:sldId id="3779"/>
            <p14:sldId id="3766"/>
            <p14:sldId id="3757"/>
            <p14:sldId id="260"/>
            <p14:sldId id="2128752186"/>
            <p14:sldId id="3768"/>
            <p14:sldId id="3769"/>
            <p14:sldId id="3737"/>
            <p14:sldId id="3755"/>
            <p14:sldId id="3756"/>
            <p14:sldId id="3782"/>
            <p14:sldId id="4675"/>
            <p14:sldId id="4676"/>
            <p14:sldId id="334"/>
            <p14:sldId id="4678"/>
            <p14:sldId id="2128752189"/>
            <p14:sldId id="274"/>
            <p14:sldId id="2128752177"/>
            <p14:sldId id="2128752179"/>
            <p14:sldId id="37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23089-5F27-48ED-8D1F-9EC253CD86CE}" v="4" dt="2025-01-27T20:54:08.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7334" autoAdjust="0"/>
  </p:normalViewPr>
  <p:slideViewPr>
    <p:cSldViewPr snapToGrid="0">
      <p:cViewPr varScale="1">
        <p:scale>
          <a:sx n="76" d="100"/>
          <a:sy n="76" d="100"/>
        </p:scale>
        <p:origin x="168" y="78"/>
      </p:cViewPr>
      <p:guideLst>
        <p:guide orient="horz" pos="2160"/>
        <p:guide pos="3840"/>
      </p:guideLst>
    </p:cSldViewPr>
  </p:slideViewPr>
  <p:notesTextViewPr>
    <p:cViewPr>
      <p:scale>
        <a:sx n="1" d="1"/>
        <a:sy n="1" d="1"/>
      </p:scale>
      <p:origin x="0" y="-67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F5328-970F-4CA8-8004-BB4E75F310A7}"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73640-0E51-4741-8806-9229EB360B10}" type="slidenum">
              <a:rPr lang="en-US" smtClean="0"/>
              <a:t>‹#›</a:t>
            </a:fld>
            <a:endParaRPr lang="en-US"/>
          </a:p>
        </p:txBody>
      </p:sp>
    </p:spTree>
    <p:extLst>
      <p:ext uri="{BB962C8B-B14F-4D97-AF65-F5344CB8AC3E}">
        <p14:creationId xmlns:p14="http://schemas.microsoft.com/office/powerpoint/2010/main" val="202940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year, family medicine is the top specialty choice for many students entering medical school. What you might already know about the specialty is that family physicians are the cornerstone of primary care systems throughout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you’ll learn more about here is what this means day to day: we’ll be looking at how family physicians live and work, why the future of the specialty is bright, and what sets family medicine apart from similar primary</a:t>
            </a:r>
            <a:r>
              <a:rPr lang="en-US" sz="1200" kern="1200" baseline="0" dirty="0">
                <a:solidFill>
                  <a:schemeClr val="tx1"/>
                </a:solidFill>
                <a:effectLst/>
                <a:latin typeface="+mn-lt"/>
                <a:ea typeface="+mn-ea"/>
                <a:cs typeface="+mn-cs"/>
              </a:rPr>
              <a:t> care fields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 will show you is that family is a top choice specialty because it offers everything in the form of career and lifestyle that brought you to medical school in the first place.</a:t>
            </a:r>
          </a:p>
          <a:p>
            <a:endParaRPr lang="en-US" dirty="0"/>
          </a:p>
          <a:p>
            <a:endParaRPr lang="en-US" dirty="0"/>
          </a:p>
        </p:txBody>
      </p:sp>
      <p:sp>
        <p:nvSpPr>
          <p:cNvPr id="4" name="Slide Number Placeholder 3"/>
          <p:cNvSpPr>
            <a:spLocks noGrp="1"/>
          </p:cNvSpPr>
          <p:nvPr>
            <p:ph type="sldNum" sz="quarter" idx="5"/>
          </p:nvPr>
        </p:nvSpPr>
        <p:spPr/>
        <p:txBody>
          <a:bodyPr/>
          <a:lstStyle/>
          <a:p>
            <a:fld id="{D9173640-0E51-4741-8806-9229EB360B10}" type="slidenum">
              <a:rPr lang="en-US" smtClean="0"/>
              <a:t>1</a:t>
            </a:fld>
            <a:endParaRPr lang="en-US"/>
          </a:p>
        </p:txBody>
      </p:sp>
    </p:spTree>
    <p:extLst>
      <p:ext uri="{BB962C8B-B14F-4D97-AF65-F5344CB8AC3E}">
        <p14:creationId xmlns:p14="http://schemas.microsoft.com/office/powerpoint/2010/main" val="84906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7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Primary care doctors see a lot of patients. In fact, half of all doctor office visits are to a primary care physician.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we think that these visits are distributed equally among the different primary care specialties, but that isn’t an accurate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fact when you stop to consider where primary care is being delivered, it quickly becomes clear that family physicians are providing the majority of primary care in the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Family physicians practice in communities of all sizes, going where the people are, geographically distributed more like the U.S. population than any other specialty. That’s because family physicians are needed by everyone, allowing them to find successful practices in many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4A92-44C8-7F8F-7959-14BB4394D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9B243-A077-9084-9712-0C16FEA73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920E2-C5AB-F4F8-3F44-1BA66C20394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One way of seeing the impact of </a:t>
            </a:r>
            <a:r>
              <a:rPr lang="en-US" dirty="0"/>
              <a:t>primary care and family</a:t>
            </a:r>
            <a:r>
              <a:rPr lang="en-US" sz="1200" kern="1200" dirty="0">
                <a:solidFill>
                  <a:schemeClr val="tx1"/>
                </a:solidFill>
                <a:effectLst/>
                <a:latin typeface="+mn-lt"/>
                <a:ea typeface="+mn-ea"/>
                <a:cs typeface="+mn-cs"/>
              </a:rPr>
              <a:t> medicine is to consider what happens if they went away.</a:t>
            </a:r>
            <a:r>
              <a:rPr lang="en-US" dirty="0"/>
              <a:t> </a:t>
            </a:r>
          </a:p>
          <a:p>
            <a:r>
              <a:rPr lang="en-US" dirty="0"/>
              <a:t>What you are seeing here is a map of the United States creates in 2023 from </a:t>
            </a:r>
            <a:r>
              <a:rPr lang="en-US" dirty="0" err="1"/>
              <a:t>HealthLandscape</a:t>
            </a:r>
            <a:r>
              <a:rPr lang="en-US" dirty="0"/>
              <a:t> with blue highlights over counties which are considered primary care underserved areas. Underserved is defined as place where there are more than 3,000 people per physician. And primary care physician includes family physicians, primary care pediatricians and internists and those who are considered general practice.</a:t>
            </a:r>
            <a:endParaRPr lang="en-US" dirty="0">
              <a:ea typeface="Calibri"/>
              <a:cs typeface="Calibri"/>
            </a:endParaRPr>
          </a:p>
          <a:p>
            <a:r>
              <a:rPr lang="en-US" sz="1200" kern="1200" dirty="0">
                <a:solidFill>
                  <a:schemeClr val="tx1"/>
                </a:solidFill>
                <a:effectLst/>
                <a:latin typeface="+mn-lt"/>
                <a:ea typeface="+mn-ea"/>
                <a:cs typeface="+mn-cs"/>
              </a:rPr>
              <a:t>Let’s take a look at what would happen if primary care specialties left.</a:t>
            </a:r>
            <a:endParaRPr lang="en-US" dirty="0">
              <a:ea typeface="Calibri"/>
              <a:cs typeface="Calibri"/>
            </a:endParaRPr>
          </a:p>
        </p:txBody>
      </p:sp>
      <p:sp>
        <p:nvSpPr>
          <p:cNvPr id="4" name="Slide Number Placeholder 3">
            <a:extLst>
              <a:ext uri="{FF2B5EF4-FFF2-40B4-BE49-F238E27FC236}">
                <a16:creationId xmlns:a16="http://schemas.microsoft.com/office/drawing/2014/main" id="{0F3DB5A3-1360-A4EF-4123-E48136767DC6}"/>
              </a:ext>
            </a:extLst>
          </p:cNvPr>
          <p:cNvSpPr>
            <a:spLocks noGrp="1"/>
          </p:cNvSpPr>
          <p:nvPr>
            <p:ph type="sldNum" sz="quarter" idx="10"/>
          </p:nvPr>
        </p:nvSpPr>
        <p:spPr/>
        <p:txBody>
          <a:bodyPr/>
          <a:lstStyle/>
          <a:p>
            <a:fld id="{C2AA3D4D-AFA0-4DDB-BFA4-B7B459B81200}" type="slidenum">
              <a:rPr lang="en-US" smtClean="0"/>
              <a:t>12</a:t>
            </a:fld>
            <a:endParaRPr lang="en-US"/>
          </a:p>
        </p:txBody>
      </p:sp>
    </p:spTree>
    <p:extLst>
      <p:ext uri="{BB962C8B-B14F-4D97-AF65-F5344CB8AC3E}">
        <p14:creationId xmlns:p14="http://schemas.microsoft.com/office/powerpoint/2010/main" val="49039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if only general internist left the primary care work force but other primary care physicians remained, we would still have the blue areas that existed with everyone accounted for, but we would add the yellow areas to the map. So there would be more parts of the country without access to primary care.</a:t>
            </a:r>
          </a:p>
        </p:txBody>
      </p:sp>
      <p:sp>
        <p:nvSpPr>
          <p:cNvPr id="4" name="Slide Number Placeholder 3"/>
          <p:cNvSpPr>
            <a:spLocks noGrp="1"/>
          </p:cNvSpPr>
          <p:nvPr>
            <p:ph type="sldNum" sz="quarter" idx="10"/>
          </p:nvPr>
        </p:nvSpPr>
        <p:spPr/>
        <p:txBody>
          <a:bodyPr/>
          <a:lstStyle/>
          <a:p>
            <a:fld id="{C2AA3D4D-AFA0-4DDB-BFA4-B7B459B81200}" type="slidenum">
              <a:rPr lang="en-US" smtClean="0"/>
              <a:t>13</a:t>
            </a:fld>
            <a:endParaRPr lang="en-US"/>
          </a:p>
        </p:txBody>
      </p:sp>
    </p:spTree>
    <p:extLst>
      <p:ext uri="{BB962C8B-B14F-4D97-AF65-F5344CB8AC3E}">
        <p14:creationId xmlns:p14="http://schemas.microsoft.com/office/powerpoint/2010/main" val="150449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(watch in presentation mode to see animation that shows the map with family physicians removed)</a:t>
            </a:r>
          </a:p>
          <a:p>
            <a:r>
              <a:rPr lang="en-US" sz="1200" kern="1200" dirty="0">
                <a:solidFill>
                  <a:schemeClr val="tx1"/>
                </a:solidFill>
                <a:effectLst/>
                <a:latin typeface="+mn-lt"/>
                <a:ea typeface="+mn-ea"/>
                <a:cs typeface="+mn-cs"/>
              </a:rPr>
              <a:t>Without family physicians,</a:t>
            </a:r>
            <a:r>
              <a:rPr lang="en-US" sz="1200" kern="1200" baseline="0" dirty="0">
                <a:solidFill>
                  <a:schemeClr val="tx1"/>
                </a:solidFill>
                <a:effectLst/>
                <a:latin typeface="+mn-lt"/>
                <a:ea typeface="+mn-ea"/>
                <a:cs typeface="+mn-cs"/>
              </a:rPr>
              <a:t> the entire country’s primary care system is devastated. </a:t>
            </a:r>
          </a:p>
          <a:p>
            <a:r>
              <a:rPr lang="en-US" sz="1200" kern="1200" baseline="0" dirty="0">
                <a:solidFill>
                  <a:schemeClr val="tx1"/>
                </a:solidFill>
                <a:effectLst/>
                <a:latin typeface="+mn-lt"/>
                <a:ea typeface="+mn-ea"/>
                <a:cs typeface="+mn-cs"/>
              </a:rPr>
              <a:t>Family medicine is not only the largest single specialty, its graduates choose primary care careers in higher numbers than those of other traditional generalist-oriented specialties do. </a:t>
            </a:r>
          </a:p>
          <a:p>
            <a:r>
              <a:rPr lang="en-US" sz="1200" kern="1200" baseline="0" dirty="0">
                <a:solidFill>
                  <a:schemeClr val="tx1"/>
                </a:solidFill>
                <a:effectLst/>
                <a:latin typeface="+mn-lt"/>
                <a:ea typeface="+mn-ea"/>
                <a:cs typeface="+mn-cs"/>
              </a:rPr>
              <a:t>More than 90% of family physicians practice primary care. (source: http://www.aafp.org/news/education-professional-development/20131015matchanalysis.html) </a:t>
            </a:r>
          </a:p>
          <a:p>
            <a:r>
              <a:rPr lang="en-US" dirty="0"/>
              <a:t>And family physicians, </a:t>
            </a:r>
            <a:r>
              <a:rPr lang="en-US" sz="1200" kern="1200" dirty="0">
                <a:solidFill>
                  <a:schemeClr val="tx1"/>
                </a:solidFill>
                <a:effectLst/>
                <a:latin typeface="+mn-lt"/>
                <a:ea typeface="+mn-ea"/>
                <a:cs typeface="+mn-cs"/>
              </a:rPr>
              <a:t>with training that is founded on the philosophy of caring for the whole person and continual</a:t>
            </a:r>
            <a:r>
              <a:rPr lang="en-US" sz="1200" kern="1200" baseline="0" dirty="0">
                <a:solidFill>
                  <a:schemeClr val="tx1"/>
                </a:solidFill>
                <a:effectLst/>
                <a:latin typeface="+mn-lt"/>
                <a:ea typeface="+mn-ea"/>
                <a:cs typeface="+mn-cs"/>
              </a:rPr>
              <a:t> emphasis on</a:t>
            </a:r>
            <a:r>
              <a:rPr lang="en-US" sz="1200" kern="1200" dirty="0">
                <a:solidFill>
                  <a:schemeClr val="tx1"/>
                </a:solidFill>
                <a:effectLst/>
                <a:latin typeface="+mn-lt"/>
                <a:ea typeface="+mn-ea"/>
                <a:cs typeface="+mn-cs"/>
              </a:rPr>
              <a:t> context, are the ideal specialty to care for America's most vulnerable and underserved communities. </a:t>
            </a:r>
            <a:endParaRPr lang="en-US" dirty="0"/>
          </a:p>
        </p:txBody>
      </p:sp>
      <p:sp>
        <p:nvSpPr>
          <p:cNvPr id="4" name="Slide Number Placeholder 3"/>
          <p:cNvSpPr>
            <a:spLocks noGrp="1"/>
          </p:cNvSpPr>
          <p:nvPr>
            <p:ph type="sldNum" sz="quarter" idx="10"/>
          </p:nvPr>
        </p:nvSpPr>
        <p:spPr/>
        <p:txBody>
          <a:bodyPr/>
          <a:lstStyle/>
          <a:p>
            <a:fld id="{C2AA3D4D-AFA0-4DDB-BFA4-B7B459B81200}" type="slidenum">
              <a:rPr lang="en-US" smtClean="0"/>
              <a:t>14</a:t>
            </a:fld>
            <a:endParaRPr lang="en-US"/>
          </a:p>
        </p:txBody>
      </p:sp>
    </p:spTree>
    <p:extLst>
      <p:ext uri="{BB962C8B-B14F-4D97-AF65-F5344CB8AC3E}">
        <p14:creationId xmlns:p14="http://schemas.microsoft.com/office/powerpoint/2010/main" val="2185088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Family physicians are everywhere and taking care of everyone. As we mentioned earlier-family medicine is the only medical specialty that provides care that is first-contact, continuous, coordinated, and comprehensive. Let’s spend some time thinking about what family doctors spend their time doing.</a:t>
            </a:r>
          </a:p>
        </p:txBody>
      </p:sp>
      <p:sp>
        <p:nvSpPr>
          <p:cNvPr id="4" name="Slide Number Placeholder 3"/>
          <p:cNvSpPr>
            <a:spLocks noGrp="1"/>
          </p:cNvSpPr>
          <p:nvPr>
            <p:ph type="sldNum" sz="quarter" idx="5"/>
          </p:nvPr>
        </p:nvSpPr>
        <p:spPr/>
        <p:txBody>
          <a:bodyPr/>
          <a:lstStyle/>
          <a:p>
            <a:fld id="{C099F744-FD9C-44F3-92AB-510D9A2A268B}" type="slidenum">
              <a:rPr lang="en-US" smtClean="0"/>
              <a:t>15</a:t>
            </a:fld>
            <a:endParaRPr lang="en-US"/>
          </a:p>
        </p:txBody>
      </p:sp>
    </p:spTree>
    <p:extLst>
      <p:ext uri="{BB962C8B-B14F-4D97-AF65-F5344CB8AC3E}">
        <p14:creationId xmlns:p14="http://schemas.microsoft.com/office/powerpoint/2010/main" val="73658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survey of family physicians who are members of the AAFP can help us sketch what that comprehensiveness looks like on the ground. First, here are a range of areas in which family physicians report providing services. Family physicians are incredibly good at practicing medicine that benefits all patients regardless of gender, age, or disease.</a:t>
            </a:r>
          </a:p>
          <a:p>
            <a:endParaRPr lang="en-US" dirty="0"/>
          </a:p>
          <a:p>
            <a:r>
              <a:rPr lang="en-US" dirty="0"/>
              <a:t>[If you would like to expand this table or include more slides with family medicine facts, here is a link to the AAFP’s physician survey page: http://www.aafp.org/about/the-aafp/family-medicine-facts.html]</a:t>
            </a: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20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 of what makes family physicians incredibly good at taking care of all</a:t>
            </a:r>
            <a:r>
              <a:rPr lang="en-US" sz="1200" kern="1200" baseline="0" dirty="0">
                <a:solidFill>
                  <a:schemeClr val="tx1"/>
                </a:solidFill>
                <a:effectLst/>
                <a:latin typeface="+mn-lt"/>
                <a:ea typeface="+mn-ea"/>
                <a:cs typeface="+mn-cs"/>
              </a:rPr>
              <a:t> patients </a:t>
            </a:r>
            <a:r>
              <a:rPr lang="en-US" sz="1200" kern="1200" dirty="0">
                <a:solidFill>
                  <a:schemeClr val="tx1"/>
                </a:solidFill>
                <a:effectLst/>
                <a:latin typeface="+mn-lt"/>
                <a:ea typeface="+mn-ea"/>
                <a:cs typeface="+mn-cs"/>
              </a:rPr>
              <a:t>is the ability to perform a broad set of procedures. This slide outlines just a few procedures that family physicians report performing. I want to point out that these procedures capture the different areas of scope of practice: from maternity care to sports medicine and urgent care. If you find that you really like the procedures you learn throughout your various rotations, chances are you would really be a fit for family medicine because you’ll get to apply technical skill in so many different areas. Skill with a variety of procedures is key to achieving health care aims such as better population health and improved patient and clinician satisfaction.</a:t>
            </a: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170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may wonder if delivering care across such a wide range of generations and settings makes the life of a family physician impossible to manage. It turns out that isn't true! In fact, family physicians with wider scopes of care actually suffer from less burnout than their colleagues. There are likely a lot of reasons for this. </a:t>
            </a:r>
          </a:p>
          <a:p>
            <a:r>
              <a:rPr lang="en-US" dirty="0">
                <a:cs typeface="Calibri"/>
              </a:rPr>
              <a:t>The first is that caring for the whole family from grandpa to granddaughter and everyone in between is just joyful. You have the opportunity to grow with them through good times and bad and share a long term relationship and bond. While that can be painful at times like the death of a loved one, it is also richly rewarding to be available to take that journey with the family as a trust partner. That ability to contribute to caring for whole families for many family docs leads to caring for whole communities or even towns! Your opportunity to develop and be flexible </a:t>
            </a:r>
            <a:r>
              <a:rPr lang="en-US" dirty="0" err="1">
                <a:cs typeface="Calibri"/>
              </a:rPr>
              <a:t>withyour</a:t>
            </a:r>
            <a:r>
              <a:rPr lang="en-US" dirty="0">
                <a:cs typeface="Calibri"/>
              </a:rPr>
              <a:t> practice will lead to personal and professional satisfaction as you adapt and learn </a:t>
            </a:r>
            <a:r>
              <a:rPr lang="en-US" dirty="0" err="1">
                <a:cs typeface="Calibri"/>
              </a:rPr>
              <a:t>thoughout</a:t>
            </a:r>
            <a:r>
              <a:rPr lang="en-US" dirty="0">
                <a:cs typeface="Calibri"/>
              </a:rPr>
              <a:t> your own life journey.</a:t>
            </a:r>
          </a:p>
        </p:txBody>
      </p:sp>
      <p:sp>
        <p:nvSpPr>
          <p:cNvPr id="4" name="Slide Number Placeholder 3"/>
          <p:cNvSpPr>
            <a:spLocks noGrp="1"/>
          </p:cNvSpPr>
          <p:nvPr>
            <p:ph type="sldNum" sz="quarter" idx="5"/>
          </p:nvPr>
        </p:nvSpPr>
        <p:spPr/>
        <p:txBody>
          <a:bodyPr/>
          <a:lstStyle/>
          <a:p>
            <a:fld id="{15B22FC7-F67D-394E-9FCF-1523151739D6}" type="slidenum">
              <a:rPr lang="en-US" smtClean="0"/>
              <a:t>18</a:t>
            </a:fld>
            <a:endParaRPr lang="en-US"/>
          </a:p>
        </p:txBody>
      </p:sp>
    </p:spTree>
    <p:extLst>
      <p:ext uri="{BB962C8B-B14F-4D97-AF65-F5344CB8AC3E}">
        <p14:creationId xmlns:p14="http://schemas.microsoft.com/office/powerpoint/2010/main" val="110794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Beyond residency, family physicians have a long list of options for fellowships they can pursue. These fellowships provide a route for you to pursue in-depth experience in a particular area of interest.</a:t>
            </a:r>
            <a:r>
              <a:rPr lang="en-US" sz="1200" kern="1200" baseline="0">
                <a:solidFill>
                  <a:schemeClr val="tx1"/>
                </a:solidFill>
                <a:effectLst/>
                <a:latin typeface="+mn-lt"/>
                <a:ea typeface="+mn-ea"/>
                <a:cs typeface="+mn-cs"/>
              </a:rPr>
              <a:t> Many family physicians with a fellowship will split their practice time, doing a majority primary care, and another part of their time providing subspecialized care.</a:t>
            </a:r>
            <a:r>
              <a:rPr lang="en-US" sz="1200" kern="1200">
                <a:solidFill>
                  <a:schemeClr val="tx1"/>
                </a:solidFill>
                <a:effectLst/>
                <a:latin typeface="+mn-lt"/>
                <a:ea typeface="+mn-ea"/>
                <a:cs typeface="+mn-cs"/>
              </a:rPr>
              <a:t> Another option for carving out a niche is a combined residency program.</a:t>
            </a:r>
          </a:p>
          <a:p>
            <a:endParaRPr lang="en-US"/>
          </a:p>
        </p:txBody>
      </p:sp>
      <p:sp>
        <p:nvSpPr>
          <p:cNvPr id="4" name="Slide Number Placeholder 3"/>
          <p:cNvSpPr>
            <a:spLocks noGrp="1"/>
          </p:cNvSpPr>
          <p:nvPr>
            <p:ph type="sldNum" sz="quarter" idx="10"/>
          </p:nvPr>
        </p:nvSpPr>
        <p:spPr/>
        <p:txBody>
          <a:bodyPr/>
          <a:lstStyle/>
          <a:p>
            <a:fld id="{C2AA3D4D-AFA0-4DDB-BFA4-B7B459B81200}" type="slidenum">
              <a:rPr lang="en-US" smtClean="0"/>
              <a:t>19</a:t>
            </a:fld>
            <a:endParaRPr lang="en-US"/>
          </a:p>
        </p:txBody>
      </p:sp>
    </p:spTree>
    <p:extLst>
      <p:ext uri="{BB962C8B-B14F-4D97-AF65-F5344CB8AC3E}">
        <p14:creationId xmlns:p14="http://schemas.microsoft.com/office/powerpoint/2010/main" val="128164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73640-0E51-4741-8806-9229EB360B10}" type="slidenum">
              <a:rPr lang="en-US" smtClean="0"/>
              <a:t>2</a:t>
            </a:fld>
            <a:endParaRPr lang="en-US"/>
          </a:p>
        </p:txBody>
      </p:sp>
    </p:spTree>
    <p:extLst>
      <p:ext uri="{BB962C8B-B14F-4D97-AF65-F5344CB8AC3E}">
        <p14:creationId xmlns:p14="http://schemas.microsoft.com/office/powerpoint/2010/main" val="330837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whether a family physician completes a subspeciality training program, they are well trained to work in a wide range of settings. Family physicians successfully pursue clinical and non-clinical roles, and many will add or change their scope at different parts of their career depending on their current interests and the needs of their community.</a:t>
            </a:r>
          </a:p>
          <a:p>
            <a:endParaRPr lang="en-US" dirty="0"/>
          </a:p>
        </p:txBody>
      </p:sp>
      <p:sp>
        <p:nvSpPr>
          <p:cNvPr id="4" name="Slide Number Placeholder 3"/>
          <p:cNvSpPr>
            <a:spLocks noGrp="1"/>
          </p:cNvSpPr>
          <p:nvPr>
            <p:ph type="sldNum" sz="quarter" idx="10"/>
          </p:nvPr>
        </p:nvSpPr>
        <p:spPr/>
        <p:txBody>
          <a:bodyPr/>
          <a:lstStyle/>
          <a:p>
            <a:fld id="{C2AA3D4D-AFA0-4DDB-BFA4-B7B459B81200}" type="slidenum">
              <a:rPr lang="en-US" smtClean="0"/>
              <a:t>20</a:t>
            </a:fld>
            <a:endParaRPr lang="en-US"/>
          </a:p>
        </p:txBody>
      </p:sp>
    </p:spTree>
    <p:extLst>
      <p:ext uri="{BB962C8B-B14F-4D97-AF65-F5344CB8AC3E}">
        <p14:creationId xmlns:p14="http://schemas.microsoft.com/office/powerpoint/2010/main" val="62525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all, family physicians work about 51 hours per week, spending most of that time in direct patient care. Most family physicians report having about five weeks of vacation during the year. All</a:t>
            </a:r>
            <a:r>
              <a:rPr lang="en-US" sz="1200" kern="1200" baseline="0" dirty="0">
                <a:solidFill>
                  <a:schemeClr val="tx1"/>
                </a:solidFill>
                <a:effectLst/>
                <a:latin typeface="+mn-lt"/>
                <a:ea typeface="+mn-ea"/>
                <a:cs typeface="+mn-cs"/>
              </a:rPr>
              <a:t> of these factors are dependent upon the type of care system you choose to practice in.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1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else can you expect from family medicine in the years to 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now can anticipate growing salary as demand increases, more need as urban centers grow and the population of the US grows and ages, greater leadership roles, and innovation in practice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much as the technological side of medicine is emphasized, the “touch” part is, too. The expectation that physicians engage in shared decision making with patients already shows the turn toward the skillset of the primary care physician in the greater health care landscape. Health care reform has continually favored primary care </a:t>
            </a:r>
            <a:r>
              <a:rPr lang="en-US" sz="1200" kern="1200">
                <a:solidFill>
                  <a:schemeClr val="tx1"/>
                </a:solidFill>
                <a:effectLst/>
                <a:latin typeface="+mn-lt"/>
                <a:ea typeface="+mn-ea"/>
                <a:cs typeface="+mn-cs"/>
              </a:rPr>
              <a:t>as well </a:t>
            </a:r>
            <a:r>
              <a:rPr lang="en-US" sz="1200" kern="1200" dirty="0">
                <a:solidFill>
                  <a:schemeClr val="tx1"/>
                </a:solidFill>
                <a:effectLst/>
                <a:latin typeface="+mn-lt"/>
                <a:ea typeface="+mn-ea"/>
                <a:cs typeface="+mn-cs"/>
              </a:rPr>
              <a:t>and will likely continue to do so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We understand that for</a:t>
            </a:r>
            <a:r>
              <a:rPr lang="en-US" baseline="0" dirty="0"/>
              <a:t> a treatment or preventive measure to be successful</a:t>
            </a:r>
            <a:r>
              <a:rPr lang="en-US" dirty="0"/>
              <a:t>, we need to know our patients and where they live, work,</a:t>
            </a:r>
            <a:r>
              <a:rPr lang="en-US" baseline="0" dirty="0"/>
              <a:t> and play. </a:t>
            </a:r>
          </a:p>
          <a:p>
            <a:r>
              <a:rPr lang="en-US" baseline="0" dirty="0"/>
              <a:t>Additionally, because we they see more patients than any other specialty, they get a full picture of how the common health needs that emerge are interlinked with the outside world. </a:t>
            </a:r>
          </a:p>
          <a:p>
            <a:r>
              <a:rPr lang="en-US" baseline="0" dirty="0"/>
              <a:t>Family docs follow patients through their lifecycle and are therefore empowered to take action to ensure meaningful interventions are pursued. Sometimes this means working on extended teams that can put plans in motion, for example, employing a social worker or selecting staff who can advocate for patients to get the community resources they need. </a:t>
            </a:r>
          </a:p>
          <a:p>
            <a:endParaRPr lang="en-US" baseline="0" dirty="0"/>
          </a:p>
          <a:p>
            <a:r>
              <a:rPr lang="en-US" baseline="0" dirty="0"/>
              <a:t>Family physicians are also the regular source of care for special populations. In small communities, a family physician may be the only health care ally a patient feels that he or she has.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are a country of chronic illness, which means managing diseases over long-term, and emphasizing preventive care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428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E6336-9896-E62C-B7FA-A3839C0E6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54982-84C4-46A6-68F5-054A36213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DB12D-3B0B-3D46-4DC3-2BDF15B659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medicine is a specialty trained to deliver first contact, comprehensive, coordinated and continuous care. We provide care to everyone, anywhere. It is a specialty that allows you to choose your own professional adventure and lean into being the physician you want to be and the physician that your community needs.</a:t>
            </a:r>
          </a:p>
          <a:p>
            <a:endParaRPr lang="en-US" dirty="0"/>
          </a:p>
        </p:txBody>
      </p:sp>
      <p:sp>
        <p:nvSpPr>
          <p:cNvPr id="4" name="Slide Number Placeholder 3">
            <a:extLst>
              <a:ext uri="{FF2B5EF4-FFF2-40B4-BE49-F238E27FC236}">
                <a16:creationId xmlns:a16="http://schemas.microsoft.com/office/drawing/2014/main" id="{E9A1BB9B-3FF6-0021-E781-C9C5FB7FE6AD}"/>
              </a:ext>
            </a:extLst>
          </p:cNvPr>
          <p:cNvSpPr>
            <a:spLocks noGrp="1"/>
          </p:cNvSpPr>
          <p:nvPr>
            <p:ph type="sldNum" sz="quarter" idx="5"/>
          </p:nvPr>
        </p:nvSpPr>
        <p:spPr/>
        <p:txBody>
          <a:bodyPr/>
          <a:lstStyle/>
          <a:p>
            <a:fld id="{C099F744-FD9C-44F3-92AB-510D9A2A268B}" type="slidenum">
              <a:rPr lang="en-US" smtClean="0"/>
              <a:t>23</a:t>
            </a:fld>
            <a:endParaRPr lang="en-US"/>
          </a:p>
        </p:txBody>
      </p:sp>
    </p:spTree>
    <p:extLst>
      <p:ext uri="{BB962C8B-B14F-4D97-AF65-F5344CB8AC3E}">
        <p14:creationId xmlns:p14="http://schemas.microsoft.com/office/powerpoint/2010/main" val="2792550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covered the basics of family medicine here today. The best thing you can do if you want to find out if family medicine is where you belong is meet practicing family physicians. Reach out and develop mentorships. In the first two years of medical school, you might not get to see much of this specialty, so branching out and building relationships can help you make sure you don’t miss out on this rich career in medicine. In addition to this outreach, I have on this slide a few other ideas for you.</a:t>
            </a:r>
          </a:p>
          <a:p>
            <a:endParaRPr lang="en-US" dirty="0"/>
          </a:p>
        </p:txBody>
      </p:sp>
      <p:sp>
        <p:nvSpPr>
          <p:cNvPr id="4" name="Slide Number Placeholder 3"/>
          <p:cNvSpPr>
            <a:spLocks noGrp="1"/>
          </p:cNvSpPr>
          <p:nvPr>
            <p:ph type="sldNum" sz="quarter" idx="10"/>
          </p:nvPr>
        </p:nvSpPr>
        <p:spPr/>
        <p:txBody>
          <a:bodyPr/>
          <a:lstStyle/>
          <a:p>
            <a:fld id="{C2AA3D4D-AFA0-4DDB-BFA4-B7B459B81200}" type="slidenum">
              <a:rPr lang="en-US" smtClean="0"/>
              <a:t>24</a:t>
            </a:fld>
            <a:endParaRPr lang="en-US" dirty="0"/>
          </a:p>
        </p:txBody>
      </p:sp>
    </p:spTree>
    <p:extLst>
      <p:ext uri="{BB962C8B-B14F-4D97-AF65-F5344CB8AC3E}">
        <p14:creationId xmlns:p14="http://schemas.microsoft.com/office/powerpoint/2010/main" val="310563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the AAFP’s National Conference for Medical Students and Residents to meet with hundreds of residency programs, learn about the specialty and much more!</a:t>
            </a:r>
          </a:p>
        </p:txBody>
      </p:sp>
      <p:sp>
        <p:nvSpPr>
          <p:cNvPr id="4" name="Slide Number Placeholder 3"/>
          <p:cNvSpPr>
            <a:spLocks noGrp="1"/>
          </p:cNvSpPr>
          <p:nvPr>
            <p:ph type="sldNum" sz="quarter" idx="5"/>
          </p:nvPr>
        </p:nvSpPr>
        <p:spPr/>
        <p:txBody>
          <a:bodyPr/>
          <a:lstStyle/>
          <a:p>
            <a:fld id="{D9173640-0E51-4741-8806-9229EB360B10}" type="slidenum">
              <a:rPr lang="en-US" smtClean="0"/>
              <a:t>25</a:t>
            </a:fld>
            <a:endParaRPr lang="en-US"/>
          </a:p>
        </p:txBody>
      </p:sp>
    </p:spTree>
    <p:extLst>
      <p:ext uri="{BB962C8B-B14F-4D97-AF65-F5344CB8AC3E}">
        <p14:creationId xmlns:p14="http://schemas.microsoft.com/office/powerpoint/2010/main" val="105696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73640-0E51-4741-8806-9229EB360B10}" type="slidenum">
              <a:rPr lang="en-US" smtClean="0"/>
              <a:t>26</a:t>
            </a:fld>
            <a:endParaRPr lang="en-US"/>
          </a:p>
        </p:txBody>
      </p:sp>
    </p:spTree>
    <p:extLst>
      <p:ext uri="{BB962C8B-B14F-4D97-AF65-F5344CB8AC3E}">
        <p14:creationId xmlns:p14="http://schemas.microsoft.com/office/powerpoint/2010/main" val="344719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66A4-ED6A-D54D-106A-8D6EE1614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C2E80-1593-3185-AC2E-4152AF958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62D6A-43EE-EC41-2B5A-87BC65789F3A}"/>
              </a:ext>
            </a:extLst>
          </p:cNvPr>
          <p:cNvSpPr>
            <a:spLocks noGrp="1"/>
          </p:cNvSpPr>
          <p:nvPr>
            <p:ph type="body" idx="1"/>
          </p:nvPr>
        </p:nvSpPr>
        <p:spPr/>
        <p:txBody>
          <a:bodyPr/>
          <a:lstStyle/>
          <a:p>
            <a:r>
              <a:rPr lang="en-US" dirty="0"/>
              <a:t>To put it simply, Family Medicine is a medical specialty trained to treat most ailments and provide comprehensive health care for people of all ages.</a:t>
            </a:r>
          </a:p>
          <a:p>
            <a:endParaRPr lang="en-US" dirty="0"/>
          </a:p>
          <a:p>
            <a:r>
              <a:rPr lang="en-US" dirty="0"/>
              <a:t>That sounds straightforward, but for many people it can be confusing to understand how a family doctor became one, what they are trained to do and why it is the career they would choose all over again if given the chance to start again. </a:t>
            </a:r>
          </a:p>
          <a:p>
            <a:endParaRPr lang="en-US" dirty="0"/>
          </a:p>
          <a:p>
            <a:r>
              <a:rPr lang="en-US" dirty="0"/>
              <a:t>Let’s take some time to dig a little deeper into this question- what is family medicine?</a:t>
            </a:r>
          </a:p>
        </p:txBody>
      </p:sp>
      <p:sp>
        <p:nvSpPr>
          <p:cNvPr id="4" name="Slide Number Placeholder 3">
            <a:extLst>
              <a:ext uri="{FF2B5EF4-FFF2-40B4-BE49-F238E27FC236}">
                <a16:creationId xmlns:a16="http://schemas.microsoft.com/office/drawing/2014/main" id="{0109CDD1-9502-036D-ABEA-CFAB883D7359}"/>
              </a:ext>
            </a:extLst>
          </p:cNvPr>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355515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physicians begin with a obtaining a bachelors degree from an undergraduate college or university. There is no one degree that is required- a physician can have a bachelor of science or art in any field but there are some specific prerequisite courses that are mandatory for application to medical school. Some physicians will get additional training before applying to medical school through post baccalaureate courses or even master’s degrees.</a:t>
            </a:r>
          </a:p>
          <a:p>
            <a:endParaRPr lang="en-US" dirty="0"/>
          </a:p>
          <a:p>
            <a:r>
              <a:rPr lang="en-US" dirty="0"/>
              <a:t>In medical school future doctors will spend 4 years learning about the normal functioning of the human body, diseases and illnesses and how to care for patients in the context of their communities. Everyone who graduates from medical school will be a physician, but to practice medicine, they will need to complete a specialized training program in their field of choice. 4</a:t>
            </a:r>
            <a:r>
              <a:rPr lang="en-US" baseline="30000" dirty="0"/>
              <a:t>th</a:t>
            </a:r>
            <a:r>
              <a:rPr lang="en-US" dirty="0"/>
              <a:t> year medical students apply to residency training programs in the specialty of their choice and if selected will start their specialty training following graduation from medical school.</a:t>
            </a:r>
          </a:p>
          <a:p>
            <a:endParaRPr lang="en-US" dirty="0"/>
          </a:p>
          <a:p>
            <a:r>
              <a:rPr lang="en-US" dirty="0"/>
              <a:t>Some specialists need additional training even beyond their residency, so they complete fellowships. Those subspeciality trainings can be a year or many years depending on the particular field.</a:t>
            </a:r>
          </a:p>
          <a:p>
            <a:r>
              <a:rPr lang="en-US" dirty="0"/>
              <a:t> </a:t>
            </a:r>
          </a:p>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4</a:t>
            </a:fld>
            <a:endParaRPr lang="en-US"/>
          </a:p>
        </p:txBody>
      </p:sp>
    </p:spTree>
    <p:extLst>
      <p:ext uri="{BB962C8B-B14F-4D97-AF65-F5344CB8AC3E}">
        <p14:creationId xmlns:p14="http://schemas.microsoft.com/office/powerpoint/2010/main" val="337760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F1B80-1504-69B6-5411-CCA6F2CE7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49096-9DA8-3D6C-308A-64C10BA82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BCCC6-743E-E8EB-D790-7B4C3CECDF97}"/>
              </a:ext>
            </a:extLst>
          </p:cNvPr>
          <p:cNvSpPr>
            <a:spLocks noGrp="1"/>
          </p:cNvSpPr>
          <p:nvPr>
            <p:ph type="body" idx="1"/>
          </p:nvPr>
        </p:nvSpPr>
        <p:spPr/>
        <p:txBody>
          <a:bodyPr/>
          <a:lstStyle/>
          <a:p>
            <a:r>
              <a:rPr lang="en-US" dirty="0"/>
              <a:t>For the family physician, most will complete a 3-year residency program and then go into practice in a wide variety of settings (we will talk more about that in a bit). </a:t>
            </a:r>
          </a:p>
          <a:p>
            <a:endParaRPr lang="en-US" dirty="0"/>
          </a:p>
          <a:p>
            <a:r>
              <a:rPr lang="en-US" dirty="0"/>
              <a:t>There are some residency programs that offer a 4</a:t>
            </a:r>
            <a:r>
              <a:rPr lang="en-US" baseline="30000" dirty="0"/>
              <a:t>th</a:t>
            </a:r>
            <a:r>
              <a:rPr lang="en-US" dirty="0"/>
              <a:t> year where the resident physicians receive additional training in an area where they have a strong interest in for example some complete tracks on HIV medicine, Obstetrics, women’s health, procedures or a host of other areas. </a:t>
            </a:r>
          </a:p>
          <a:p>
            <a:endParaRPr lang="en-US" dirty="0"/>
          </a:p>
          <a:p>
            <a:r>
              <a:rPr lang="en-US" dirty="0"/>
              <a:t>Family Physicians who want to be subspecialized in a particular area have some options for completing fellowship training in areas such as adolescent medicine, geriatrics, sports medicine or addiction medicine. There are some fellowships that are not run by the board of family medicine but offer family physicians opportunity to gain additional training as well for example the AAFP offers health equity and vaccine science fellowships or academic-minded family physicians often complete faculty development fellowships that train them about developing curriculum and adult learning theories.</a:t>
            </a:r>
          </a:p>
          <a:p>
            <a:endParaRPr lang="en-US" dirty="0"/>
          </a:p>
          <a:p>
            <a:endParaRPr lang="en-US" dirty="0"/>
          </a:p>
        </p:txBody>
      </p:sp>
      <p:sp>
        <p:nvSpPr>
          <p:cNvPr id="4" name="Slide Number Placeholder 3">
            <a:extLst>
              <a:ext uri="{FF2B5EF4-FFF2-40B4-BE49-F238E27FC236}">
                <a16:creationId xmlns:a16="http://schemas.microsoft.com/office/drawing/2014/main" id="{2CD24B92-F2C2-7BF9-BBF6-0EC25D94085E}"/>
              </a:ext>
            </a:extLst>
          </p:cNvPr>
          <p:cNvSpPr>
            <a:spLocks noGrp="1"/>
          </p:cNvSpPr>
          <p:nvPr>
            <p:ph type="sldNum" sz="quarter" idx="5"/>
          </p:nvPr>
        </p:nvSpPr>
        <p:spPr/>
        <p:txBody>
          <a:bodyPr/>
          <a:lstStyle/>
          <a:p>
            <a:fld id="{C099F744-FD9C-44F3-92AB-510D9A2A268B}" type="slidenum">
              <a:rPr lang="en-US" smtClean="0"/>
              <a:t>5</a:t>
            </a:fld>
            <a:endParaRPr lang="en-US"/>
          </a:p>
        </p:txBody>
      </p:sp>
    </p:spTree>
    <p:extLst>
      <p:ext uri="{BB962C8B-B14F-4D97-AF65-F5344CB8AC3E}">
        <p14:creationId xmlns:p14="http://schemas.microsoft.com/office/powerpoint/2010/main" val="174813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Family medicine residencies offer a supportive environment for future primary care physicians. What is a residency in family medicine like? Every program offers something unique, but training is typically three years long. During this time, trainees learn child and maternity care, mental health care, surgical procedures, community medicine, end-of-life care, and more. Students can apply to what are known as solo or collaborative programs, solo programs being those in which the family medicine residency is the only residency at that center, and collaborative being those in a setting where multiple specialties are training. </a:t>
            </a:r>
          </a:p>
          <a:p>
            <a:endParaRPr lang="en-US" dirty="0"/>
          </a:p>
        </p:txBody>
      </p:sp>
      <p:sp>
        <p:nvSpPr>
          <p:cNvPr id="4" name="Slide Number Placeholder 3"/>
          <p:cNvSpPr>
            <a:spLocks noGrp="1"/>
          </p:cNvSpPr>
          <p:nvPr>
            <p:ph type="sldNum" sz="quarter" idx="10"/>
          </p:nvPr>
        </p:nvSpPr>
        <p:spPr/>
        <p:txBody>
          <a:bodyPr/>
          <a:lstStyle/>
          <a:p>
            <a:fld id="{C2AA3D4D-AFA0-4DDB-BFA4-B7B459B81200}" type="slidenum">
              <a:rPr lang="en-US" smtClean="0"/>
              <a:t>6</a:t>
            </a:fld>
            <a:endParaRPr lang="en-US"/>
          </a:p>
        </p:txBody>
      </p:sp>
    </p:spTree>
    <p:extLst>
      <p:ext uri="{BB962C8B-B14F-4D97-AF65-F5344CB8AC3E}">
        <p14:creationId xmlns:p14="http://schemas.microsoft.com/office/powerpoint/2010/main" val="99954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D8D6-7536-7726-590A-289C245E2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A7194-ED83-3A9B-9F4C-6DE013FE6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E940F-83F6-189E-1120-5C4F35E56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physicians are medical doctors who specialize in family medicine. And during their residency training family medicine physicians train to be able to deliver comprehensive care across the lifespan. Let’s spend some time on that that means.</a:t>
            </a:r>
          </a:p>
          <a:p>
            <a:endParaRPr lang="en-US" dirty="0"/>
          </a:p>
        </p:txBody>
      </p:sp>
      <p:sp>
        <p:nvSpPr>
          <p:cNvPr id="4" name="Slide Number Placeholder 3">
            <a:extLst>
              <a:ext uri="{FF2B5EF4-FFF2-40B4-BE49-F238E27FC236}">
                <a16:creationId xmlns:a16="http://schemas.microsoft.com/office/drawing/2014/main" id="{DFEB4B70-9AEE-0E8C-A4E3-FCE94588DD2A}"/>
              </a:ext>
            </a:extLst>
          </p:cNvPr>
          <p:cNvSpPr>
            <a:spLocks noGrp="1"/>
          </p:cNvSpPr>
          <p:nvPr>
            <p:ph type="sldNum" sz="quarter" idx="5"/>
          </p:nvPr>
        </p:nvSpPr>
        <p:spPr/>
        <p:txBody>
          <a:bodyPr/>
          <a:lstStyle/>
          <a:p>
            <a:fld id="{C099F744-FD9C-44F3-92AB-510D9A2A268B}" type="slidenum">
              <a:rPr lang="en-US" smtClean="0"/>
              <a:t>7</a:t>
            </a:fld>
            <a:endParaRPr lang="en-US"/>
          </a:p>
        </p:txBody>
      </p:sp>
    </p:spTree>
    <p:extLst>
      <p:ext uri="{BB962C8B-B14F-4D97-AF65-F5344CB8AC3E}">
        <p14:creationId xmlns:p14="http://schemas.microsoft.com/office/powerpoint/2010/main" val="241498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United States there are over 160 specialties and subspecialties of medicine, but there is only one who is trained to deliver comprehensive care to you for you whole life.</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Family physicians treat patients of all ages, all sexes and genders, every organ system.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Family physicians practice in communities of all sizes, going where the people are, geographically distributed more like the U.S. population than any other specialty. That’s because family physicians are needed by everyone, allowing them to find successful practices in many settings. </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Family physicians take care of communities and are trained to consider community level impacts and address social determinants of health.</a:t>
            </a:r>
          </a:p>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The health care system is complex and coordinated. Having a family physician to help guide you through and make sure you are getting the care you need coordinated is key to health success. </a:t>
            </a:r>
          </a:p>
          <a:p>
            <a:pPr marL="171450" indent="-1714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8</a:t>
            </a:fld>
            <a:endParaRPr lang="en-US"/>
          </a:p>
        </p:txBody>
      </p:sp>
    </p:spTree>
    <p:extLst>
      <p:ext uri="{BB962C8B-B14F-4D97-AF65-F5344CB8AC3E}">
        <p14:creationId xmlns:p14="http://schemas.microsoft.com/office/powerpoint/2010/main" val="218041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e10d5b4e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Sometimes people interchange primary care with family medicine. There are a lot of clinicians who offer primary care services including other physicians; however, no one covers the broad scope that a family doctor can deliver. </a:t>
            </a:r>
          </a:p>
          <a:p>
            <a:r>
              <a:rPr lang="en-US" dirty="0"/>
              <a:t>Some key differences include:</a:t>
            </a:r>
          </a:p>
          <a:p>
            <a:r>
              <a:rPr lang="en-US" dirty="0"/>
              <a:t>-Age differences of</a:t>
            </a:r>
            <a:r>
              <a:rPr lang="en-US" baseline="0" dirty="0"/>
              <a:t> patients</a:t>
            </a:r>
            <a:endParaRPr lang="en-US" dirty="0"/>
          </a:p>
          <a:p>
            <a:r>
              <a:rPr lang="en-US" dirty="0"/>
              <a:t>-Philosophical</a:t>
            </a:r>
            <a:r>
              <a:rPr lang="en-US" baseline="0" dirty="0"/>
              <a:t> differences</a:t>
            </a:r>
          </a:p>
          <a:p>
            <a:r>
              <a:rPr lang="en-US" baseline="0" dirty="0"/>
              <a:t>-Cultural differences</a:t>
            </a:r>
          </a:p>
          <a:p>
            <a:endParaRPr lang="en-US" baseline="0" dirty="0"/>
          </a:p>
          <a:p>
            <a:r>
              <a:rPr lang="en-US" baseline="0" dirty="0"/>
              <a:t>Other key points:</a:t>
            </a:r>
          </a:p>
          <a:p>
            <a:endParaRPr lang="en-US" baseline="0" dirty="0"/>
          </a:p>
          <a:p>
            <a:r>
              <a:rPr lang="en-US" baseline="0" dirty="0"/>
              <a:t>Med-Peds: graduates who start out providing care to all ages tend to focus more on adults as they get further out of training (2005, https://www.ncbi.nlm.nih.gov/pubmed/16123468) </a:t>
            </a:r>
            <a:br>
              <a:rPr lang="en-US" baseline="0" dirty="0"/>
            </a:br>
            <a:br>
              <a:rPr lang="en-US" baseline="0" dirty="0"/>
            </a:br>
            <a:endParaRPr lang="en-US" dirty="0"/>
          </a:p>
        </p:txBody>
      </p:sp>
      <p:sp>
        <p:nvSpPr>
          <p:cNvPr id="92" name="Google Shape;92;gce10d5b4e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etters on a black background&#10;&#10;Description automatically generated">
            <a:extLst>
              <a:ext uri="{FF2B5EF4-FFF2-40B4-BE49-F238E27FC236}">
                <a16:creationId xmlns:a16="http://schemas.microsoft.com/office/drawing/2014/main" id="{F5038C32-5948-B977-A125-2727F0F1194A}"/>
              </a:ext>
            </a:extLst>
          </p:cNvPr>
          <p:cNvPicPr>
            <a:picLocks noChangeAspect="1"/>
          </p:cNvPicPr>
          <p:nvPr userDrawn="1"/>
        </p:nvPicPr>
        <p:blipFill>
          <a:blip r:embed="rId2"/>
          <a:stretch>
            <a:fillRect/>
          </a:stretch>
        </p:blipFill>
        <p:spPr>
          <a:xfrm>
            <a:off x="788096" y="379986"/>
            <a:ext cx="1383863" cy="537123"/>
          </a:xfrm>
          <a:prstGeom prst="rect">
            <a:avLst/>
          </a:prstGeom>
        </p:spPr>
      </p:pic>
      <p:sp>
        <p:nvSpPr>
          <p:cNvPr id="6" name="Text Placeholder 5">
            <a:extLst>
              <a:ext uri="{FF2B5EF4-FFF2-40B4-BE49-F238E27FC236}">
                <a16:creationId xmlns:a16="http://schemas.microsoft.com/office/drawing/2014/main" id="{60DCC23D-8BA2-532E-F7DF-5DEDE93B5220}"/>
              </a:ext>
            </a:extLst>
          </p:cNvPr>
          <p:cNvSpPr>
            <a:spLocks noGrp="1"/>
          </p:cNvSpPr>
          <p:nvPr>
            <p:ph type="body" sz="quarter" idx="10" hasCustomPrompt="1"/>
          </p:nvPr>
        </p:nvSpPr>
        <p:spPr>
          <a:xfrm>
            <a:off x="787400" y="4913313"/>
            <a:ext cx="7831138" cy="971550"/>
          </a:xfrm>
          <a:prstGeom prst="rect">
            <a:avLst/>
          </a:prstGeom>
        </p:spPr>
        <p:txBody>
          <a:bodyPr/>
          <a:lstStyle>
            <a:lvl1pPr marL="0" indent="0">
              <a:lnSpc>
                <a:spcPct val="100000"/>
              </a:lnSpc>
              <a:spcBef>
                <a:spcPts val="0"/>
              </a:spcBef>
              <a:buNone/>
              <a:defRPr sz="1800">
                <a:solidFill>
                  <a:schemeClr val="bg1"/>
                </a:solidFill>
                <a:latin typeface="Museo Sans 300" panose="02000000000000000000" pitchFamily="50" charset="0"/>
              </a:defRPr>
            </a:lvl1pPr>
            <a:lvl2pPr>
              <a:defRPr>
                <a:solidFill>
                  <a:schemeClr val="bg1"/>
                </a:solidFill>
                <a:latin typeface="Museo Sans 300" panose="02000000000000000000" pitchFamily="50" charset="0"/>
              </a:defRPr>
            </a:lvl2pPr>
            <a:lvl3pPr>
              <a:defRPr>
                <a:solidFill>
                  <a:schemeClr val="bg1"/>
                </a:solidFill>
                <a:latin typeface="Museo Sans 300" panose="02000000000000000000" pitchFamily="50" charset="0"/>
              </a:defRPr>
            </a:lvl3pPr>
            <a:lvl4pPr>
              <a:defRPr>
                <a:solidFill>
                  <a:schemeClr val="bg1"/>
                </a:solidFill>
                <a:latin typeface="Museo Sans 300" panose="02000000000000000000" pitchFamily="50" charset="0"/>
              </a:defRPr>
            </a:lvl4pPr>
            <a:lvl5pPr>
              <a:defRPr>
                <a:solidFill>
                  <a:schemeClr val="bg1"/>
                </a:solidFill>
                <a:latin typeface="Museo Sans 300" panose="02000000000000000000" pitchFamily="50" charset="0"/>
              </a:defRPr>
            </a:lvl5pPr>
          </a:lstStyle>
          <a:p>
            <a:pPr lvl="0"/>
            <a:r>
              <a:rPr lang="en-US" dirty="0"/>
              <a:t>Presenter(s)</a:t>
            </a:r>
          </a:p>
        </p:txBody>
      </p:sp>
      <p:sp>
        <p:nvSpPr>
          <p:cNvPr id="2" name="Title 1">
            <a:extLst>
              <a:ext uri="{FF2B5EF4-FFF2-40B4-BE49-F238E27FC236}">
                <a16:creationId xmlns:a16="http://schemas.microsoft.com/office/drawing/2014/main" id="{613D48E2-F689-0A99-17A9-F14D5989870F}"/>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dirty="0">
                <a:solidFill>
                  <a:schemeClr val="bg1"/>
                </a:solidFill>
                <a:latin typeface="Work Sans Light" pitchFamily="2" charset="77"/>
              </a:rPr>
              <a:t>Title</a:t>
            </a:r>
          </a:p>
        </p:txBody>
      </p:sp>
    </p:spTree>
    <p:extLst>
      <p:ext uri="{BB962C8B-B14F-4D97-AF65-F5344CB8AC3E}">
        <p14:creationId xmlns:p14="http://schemas.microsoft.com/office/powerpoint/2010/main" val="96502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letters on a black background&#10;&#10;Description automatically generated">
            <a:extLst>
              <a:ext uri="{FF2B5EF4-FFF2-40B4-BE49-F238E27FC236}">
                <a16:creationId xmlns:a16="http://schemas.microsoft.com/office/drawing/2014/main" id="{AE57E858-8989-0F2F-7066-145ABB0E992F}"/>
              </a:ext>
            </a:extLst>
          </p:cNvPr>
          <p:cNvPicPr>
            <a:picLocks noChangeAspect="1"/>
          </p:cNvPicPr>
          <p:nvPr userDrawn="1"/>
        </p:nvPicPr>
        <p:blipFill>
          <a:blip r:embed="rId2"/>
          <a:stretch>
            <a:fillRect/>
          </a:stretch>
        </p:blipFill>
        <p:spPr>
          <a:xfrm>
            <a:off x="788096" y="379986"/>
            <a:ext cx="1383863" cy="537123"/>
          </a:xfrm>
          <a:prstGeom prst="rect">
            <a:avLst/>
          </a:prstGeom>
        </p:spPr>
      </p:pic>
    </p:spTree>
    <p:extLst>
      <p:ext uri="{BB962C8B-B14F-4D97-AF65-F5344CB8AC3E}">
        <p14:creationId xmlns:p14="http://schemas.microsoft.com/office/powerpoint/2010/main" val="320325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91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Chart Placeholder 2">
            <a:extLst>
              <a:ext uri="{FF2B5EF4-FFF2-40B4-BE49-F238E27FC236}">
                <a16:creationId xmlns:a16="http://schemas.microsoft.com/office/drawing/2014/main" id="{1C6AF1A6-9C91-4C7D-8123-B3BEAD2F2102}"/>
              </a:ext>
            </a:extLst>
          </p:cNvPr>
          <p:cNvSpPr>
            <a:spLocks noGrp="1"/>
          </p:cNvSpPr>
          <p:nvPr>
            <p:ph type="chart" sz="quarter" idx="10"/>
          </p:nvPr>
        </p:nvSpPr>
        <p:spPr>
          <a:xfrm>
            <a:off x="176212" y="741363"/>
            <a:ext cx="11839575" cy="5851525"/>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5596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0C5B-FCD8-4C8B-F3D9-29CE1D28CE10}"/>
              </a:ext>
            </a:extLst>
          </p:cNvPr>
          <p:cNvSpPr>
            <a:spLocks noGrp="1"/>
          </p:cNvSpPr>
          <p:nvPr>
            <p:ph type="title"/>
          </p:nvPr>
        </p:nvSpPr>
        <p:spPr>
          <a:xfrm>
            <a:off x="838200" y="563089"/>
            <a:ext cx="10515600" cy="1325563"/>
          </a:xfrm>
          <a:prstGeom prst="rect">
            <a:avLst/>
          </a:prstGeom>
        </p:spPr>
        <p:txBody>
          <a:bodyPr/>
          <a:lstStyle/>
          <a:p>
            <a:r>
              <a:rPr lang="en-US" dirty="0"/>
              <a:t>Click to edit Master title style</a:t>
            </a:r>
          </a:p>
        </p:txBody>
      </p:sp>
      <p:sp>
        <p:nvSpPr>
          <p:cNvPr id="3" name="Chart Placeholder 2">
            <a:extLst>
              <a:ext uri="{FF2B5EF4-FFF2-40B4-BE49-F238E27FC236}">
                <a16:creationId xmlns:a16="http://schemas.microsoft.com/office/drawing/2014/main" id="{D9602746-39E4-4E6D-0A89-65BACB360D65}"/>
              </a:ext>
            </a:extLst>
          </p:cNvPr>
          <p:cNvSpPr>
            <a:spLocks noGrp="1"/>
          </p:cNvSpPr>
          <p:nvPr>
            <p:ph type="chart" sz="quarter" idx="10"/>
          </p:nvPr>
        </p:nvSpPr>
        <p:spPr>
          <a:xfrm>
            <a:off x="838201" y="1888652"/>
            <a:ext cx="10515600" cy="4669820"/>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262307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6983413" y="785813"/>
            <a:ext cx="5032375" cy="5776912"/>
          </a:xfrm>
          <a:prstGeom prst="rect">
            <a:avLst/>
          </a:prstGeom>
        </p:spPr>
        <p:txBody>
          <a:bodyPr/>
          <a:lstStyle/>
          <a:p>
            <a:r>
              <a:rPr lang="en-US" dirty="0"/>
              <a:t>Image</a:t>
            </a:r>
          </a:p>
        </p:txBody>
      </p:sp>
    </p:spTree>
    <p:extLst>
      <p:ext uri="{BB962C8B-B14F-4D97-AF65-F5344CB8AC3E}">
        <p14:creationId xmlns:p14="http://schemas.microsoft.com/office/powerpoint/2010/main" val="190073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187978" y="785813"/>
            <a:ext cx="5032375" cy="5776912"/>
          </a:xfrm>
          <a:prstGeom prst="rect">
            <a:avLst/>
          </a:prstGeom>
        </p:spPr>
        <p:txBody>
          <a:bodyPr/>
          <a:lstStyle/>
          <a:p>
            <a:r>
              <a:rPr lang="en-US" dirty="0"/>
              <a:t>Image</a:t>
            </a:r>
          </a:p>
        </p:txBody>
      </p:sp>
    </p:spTree>
    <p:extLst>
      <p:ext uri="{BB962C8B-B14F-4D97-AF65-F5344CB8AC3E}">
        <p14:creationId xmlns:p14="http://schemas.microsoft.com/office/powerpoint/2010/main" val="82717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BC63A77-AE8B-27F6-F3A5-C8E59B58EA56}"/>
              </a:ext>
            </a:extLst>
          </p:cNvPr>
          <p:cNvSpPr>
            <a:spLocks noGrp="1"/>
          </p:cNvSpPr>
          <p:nvPr>
            <p:ph type="chart" sz="quarter" idx="10"/>
          </p:nvPr>
        </p:nvSpPr>
        <p:spPr>
          <a:xfrm>
            <a:off x="176212" y="741363"/>
            <a:ext cx="11839575" cy="5851525"/>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25840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E1EA597-6D84-D586-8949-72592213E4B9}"/>
              </a:ext>
            </a:extLst>
          </p:cNvPr>
          <p:cNvSpPr>
            <a:spLocks noGrp="1"/>
          </p:cNvSpPr>
          <p:nvPr>
            <p:ph type="tbl" sz="quarter" idx="11"/>
          </p:nvPr>
        </p:nvSpPr>
        <p:spPr>
          <a:xfrm>
            <a:off x="166687" y="741564"/>
            <a:ext cx="11858625" cy="5861050"/>
          </a:xfrm>
          <a:prstGeom prst="rect">
            <a:avLst/>
          </a:prstGeom>
        </p:spPr>
        <p:txBody>
          <a:bodyPr/>
          <a:lstStyle/>
          <a:p>
            <a:r>
              <a:rPr lang="en-US"/>
              <a:t>Click icon to add table</a:t>
            </a:r>
            <a:endParaRPr lang="en-US" dirty="0"/>
          </a:p>
        </p:txBody>
      </p:sp>
    </p:spTree>
    <p:extLst>
      <p:ext uri="{BB962C8B-B14F-4D97-AF65-F5344CB8AC3E}">
        <p14:creationId xmlns:p14="http://schemas.microsoft.com/office/powerpoint/2010/main" val="289618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letters on a black background&#10;&#10;Description automatically generated">
            <a:extLst>
              <a:ext uri="{FF2B5EF4-FFF2-40B4-BE49-F238E27FC236}">
                <a16:creationId xmlns:a16="http://schemas.microsoft.com/office/drawing/2014/main" id="{D6BD1EA0-3C7D-B268-ED8D-2A06F53DCBAC}"/>
              </a:ext>
            </a:extLst>
          </p:cNvPr>
          <p:cNvPicPr>
            <a:picLocks noChangeAspect="1"/>
          </p:cNvPicPr>
          <p:nvPr userDrawn="1"/>
        </p:nvPicPr>
        <p:blipFill>
          <a:blip r:embed="rId11"/>
          <a:stretch>
            <a:fillRect/>
          </a:stretch>
        </p:blipFill>
        <p:spPr>
          <a:xfrm>
            <a:off x="171893" y="113413"/>
            <a:ext cx="731197" cy="285257"/>
          </a:xfrm>
          <a:prstGeom prst="rect">
            <a:avLst/>
          </a:prstGeom>
        </p:spPr>
      </p:pic>
      <p:cxnSp>
        <p:nvCxnSpPr>
          <p:cNvPr id="11" name="Straight Connector 10">
            <a:extLst>
              <a:ext uri="{FF2B5EF4-FFF2-40B4-BE49-F238E27FC236}">
                <a16:creationId xmlns:a16="http://schemas.microsoft.com/office/drawing/2014/main" id="{5CB9BE1E-4B31-E599-89D1-E0D4BED3C0A7}"/>
              </a:ext>
            </a:extLst>
          </p:cNvPr>
          <p:cNvCxnSpPr>
            <a:cxnSpLocks noGrp="1" noRot="1" noMove="1" noResize="1" noEditPoints="1" noAdjustHandles="1" noChangeArrowheads="1" noChangeShapeType="1"/>
          </p:cNvCxnSpPr>
          <p:nvPr userDrawn="1"/>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38854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701" r:id="rId4"/>
    <p:sldLayoutId id="2147483702" r:id="rId5"/>
    <p:sldLayoutId id="2147483697" r:id="rId6"/>
    <p:sldLayoutId id="2147483698" r:id="rId7"/>
    <p:sldLayoutId id="2147483699" r:id="rId8"/>
    <p:sldLayoutId id="214748370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nchs/data/ahcd/namcs_summary/2016_namcs_web_table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8B76E9-2BBA-8720-5DE7-77CFCF03D6FB}"/>
              </a:ext>
            </a:extLst>
          </p:cNvPr>
          <p:cNvSpPr>
            <a:spLocks noGrp="1"/>
          </p:cNvSpPr>
          <p:nvPr>
            <p:ph type="body" sz="quarter" idx="10"/>
          </p:nvPr>
        </p:nvSpPr>
        <p:spPr/>
        <p:txBody>
          <a:bodyPr/>
          <a:lstStyle/>
          <a:p>
            <a:r>
              <a:rPr lang="en-US" dirty="0"/>
              <a:t>Presenter Name(s)</a:t>
            </a:r>
          </a:p>
          <a:p>
            <a:r>
              <a:rPr lang="en-US" dirty="0"/>
              <a:t>Location, Date</a:t>
            </a:r>
          </a:p>
        </p:txBody>
      </p:sp>
      <p:sp>
        <p:nvSpPr>
          <p:cNvPr id="2" name="Title 1">
            <a:extLst>
              <a:ext uri="{FF2B5EF4-FFF2-40B4-BE49-F238E27FC236}">
                <a16:creationId xmlns:a16="http://schemas.microsoft.com/office/drawing/2014/main" id="{C3FE7743-7E23-3852-66A1-82AC10217B7D}"/>
              </a:ext>
            </a:extLst>
          </p:cNvPr>
          <p:cNvSpPr>
            <a:spLocks noGrp="1"/>
          </p:cNvSpPr>
          <p:nvPr>
            <p:ph type="ctrTitle" idx="4294967295"/>
          </p:nvPr>
        </p:nvSpPr>
        <p:spPr>
          <a:xfrm>
            <a:off x="788096" y="2010072"/>
            <a:ext cx="7830610" cy="2782111"/>
          </a:xfrm>
          <a:prstGeom prst="rect">
            <a:avLst/>
          </a:prstGeom>
        </p:spPr>
        <p:txBody>
          <a:bodyPr anchor="ctr">
            <a:noAutofit/>
          </a:bodyPr>
          <a:lstStyle/>
          <a:p>
            <a:pPr>
              <a:lnSpc>
                <a:spcPts val="7200"/>
              </a:lnSpc>
            </a:pPr>
            <a:r>
              <a:rPr lang="en-US" sz="7200" dirty="0">
                <a:solidFill>
                  <a:schemeClr val="bg1"/>
                </a:solidFill>
                <a:latin typeface="Work Sans Light" pitchFamily="2" charset="77"/>
              </a:rPr>
              <a:t>What is Family Medicine?</a:t>
            </a:r>
          </a:p>
        </p:txBody>
      </p:sp>
    </p:spTree>
    <p:extLst>
      <p:ext uri="{BB962C8B-B14F-4D97-AF65-F5344CB8AC3E}">
        <p14:creationId xmlns:p14="http://schemas.microsoft.com/office/powerpoint/2010/main" val="274130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e10d5b4e7_2_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lvl="0" algn="ctr">
              <a:spcBef>
                <a:spcPts val="0"/>
              </a:spcBef>
              <a:buClr>
                <a:schemeClr val="dk1"/>
              </a:buClr>
              <a:buSzPts val="4400"/>
            </a:pPr>
            <a:r>
              <a:rPr lang="en-US" sz="4000" dirty="0"/>
              <a:t>Who Are Primary Care Physicians?</a:t>
            </a:r>
            <a:endParaRPr sz="4000" dirty="0"/>
          </a:p>
        </p:txBody>
      </p:sp>
      <p:sp>
        <p:nvSpPr>
          <p:cNvPr id="8" name="TextBox 7">
            <a:extLst>
              <a:ext uri="{FF2B5EF4-FFF2-40B4-BE49-F238E27FC236}">
                <a16:creationId xmlns:a16="http://schemas.microsoft.com/office/drawing/2014/main" id="{983DE52F-9C5B-4FAA-98C5-198080474D4D}"/>
              </a:ext>
            </a:extLst>
          </p:cNvPr>
          <p:cNvSpPr txBox="1"/>
          <p:nvPr/>
        </p:nvSpPr>
        <p:spPr>
          <a:xfrm>
            <a:off x="697371" y="6460278"/>
            <a:ext cx="1086597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Robert Graham Center. Primary Care in the US: A Chartbook of Facts and Statistics: Table 1. Number of Office-Based, Direct Patient Care Physicians by Specialty, 2019. https://www.graham-center.org/content/dam/rgc/documents/publications-reports/reports/PrimaryCareChartbook2021.pdf. Accessed May 2021. </a:t>
            </a:r>
          </a:p>
        </p:txBody>
      </p:sp>
      <p:pic>
        <p:nvPicPr>
          <p:cNvPr id="3" name="Picture 2">
            <a:extLst>
              <a:ext uri="{FF2B5EF4-FFF2-40B4-BE49-F238E27FC236}">
                <a16:creationId xmlns:a16="http://schemas.microsoft.com/office/drawing/2014/main" id="{6202AF51-B97C-2070-DB1B-B3C3F2EFEC59}"/>
              </a:ext>
            </a:extLst>
          </p:cNvPr>
          <p:cNvPicPr>
            <a:picLocks noChangeAspect="1"/>
          </p:cNvPicPr>
          <p:nvPr/>
        </p:nvPicPr>
        <p:blipFill>
          <a:blip r:embed="rId3"/>
          <a:stretch>
            <a:fillRect/>
          </a:stretch>
        </p:blipFill>
        <p:spPr>
          <a:xfrm>
            <a:off x="2319200" y="1435978"/>
            <a:ext cx="7553599" cy="4858933"/>
          </a:xfrm>
          <a:prstGeom prst="rect">
            <a:avLst/>
          </a:prstGeom>
        </p:spPr>
      </p:pic>
      <p:sp>
        <p:nvSpPr>
          <p:cNvPr id="2" name="TextBox 1">
            <a:extLst>
              <a:ext uri="{FF2B5EF4-FFF2-40B4-BE49-F238E27FC236}">
                <a16:creationId xmlns:a16="http://schemas.microsoft.com/office/drawing/2014/main" id="{8A33F24D-E620-3960-7DEB-E09630CC6F61}"/>
              </a:ext>
            </a:extLst>
          </p:cNvPr>
          <p:cNvSpPr txBox="1"/>
          <p:nvPr/>
        </p:nvSpPr>
        <p:spPr>
          <a:xfrm rot="16200000">
            <a:off x="241125" y="3680778"/>
            <a:ext cx="3102429" cy="369332"/>
          </a:xfrm>
          <a:prstGeom prst="rect">
            <a:avLst/>
          </a:prstGeom>
          <a:noFill/>
        </p:spPr>
        <p:txBody>
          <a:bodyPr wrap="square" rtlCol="0">
            <a:spAutoFit/>
          </a:bodyPr>
          <a:lstStyle/>
          <a:p>
            <a:pPr algn="ctr"/>
            <a:r>
              <a:rPr lang="en-US" dirty="0">
                <a:latin typeface="Museo Sans 300" panose="02000000000000000000" pitchFamily="50" charset="0"/>
              </a:rPr>
              <a:t>Physician Characteristic</a:t>
            </a:r>
          </a:p>
        </p:txBody>
      </p:sp>
    </p:spTree>
    <p:extLst>
      <p:ext uri="{BB962C8B-B14F-4D97-AF65-F5344CB8AC3E}">
        <p14:creationId xmlns:p14="http://schemas.microsoft.com/office/powerpoint/2010/main" val="9451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e10d5b4e7_2_6"/>
          <p:cNvSpPr txBox="1">
            <a:spLocks noGrp="1"/>
          </p:cNvSpPr>
          <p:nvPr>
            <p:ph type="title" idx="4294967295"/>
          </p:nvPr>
        </p:nvSpPr>
        <p:spPr>
          <a:xfrm>
            <a:off x="379141" y="545279"/>
            <a:ext cx="11630722"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sz="4000" dirty="0"/>
              <a:t>More Than Half of All Office Visits in the U.S. are to a Primary Care Physician</a:t>
            </a:r>
            <a:endParaRPr sz="4000" dirty="0"/>
          </a:p>
        </p:txBody>
      </p:sp>
      <p:sp>
        <p:nvSpPr>
          <p:cNvPr id="8" name="TextBox 7">
            <a:extLst>
              <a:ext uri="{FF2B5EF4-FFF2-40B4-BE49-F238E27FC236}">
                <a16:creationId xmlns:a16="http://schemas.microsoft.com/office/drawing/2014/main" id="{983DE52F-9C5B-4FAA-98C5-198080474D4D}"/>
              </a:ext>
            </a:extLst>
          </p:cNvPr>
          <p:cNvSpPr txBox="1"/>
          <p:nvPr/>
        </p:nvSpPr>
        <p:spPr>
          <a:xfrm>
            <a:off x="698090" y="6452973"/>
            <a:ext cx="88832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Centers for Disease Control and Prevention. Rui P, </a:t>
            </a:r>
            <a:r>
              <a:rPr lang="en-US" dirty="0" err="1"/>
              <a:t>Okeyode</a:t>
            </a:r>
            <a:r>
              <a:rPr lang="en-US" dirty="0"/>
              <a:t> T. National Ambulatory Medical Care Survey: 2016 National Summary Tables. </a:t>
            </a:r>
            <a:r>
              <a:rPr lang="en-US" dirty="0">
                <a:hlinkClick r:id="rId3">
                  <a:extLst>
                    <a:ext uri="{A12FA001-AC4F-418D-AE19-62706E023703}">
                      <ahyp:hlinkClr xmlns:ahyp="http://schemas.microsoft.com/office/drawing/2018/hyperlinkcolor" val="tx"/>
                    </a:ext>
                  </a:extLst>
                </a:hlinkClick>
              </a:rPr>
              <a:t>https://www.cdc.gov/nchs/data/ahcd/namcs_summary/2016_namcs_web_tables.pdf</a:t>
            </a:r>
            <a:r>
              <a:rPr lang="en-US" dirty="0"/>
              <a:t>. Accessed May 2021.</a:t>
            </a:r>
          </a:p>
        </p:txBody>
      </p:sp>
      <p:pic>
        <p:nvPicPr>
          <p:cNvPr id="3" name="Picture 2">
            <a:extLst>
              <a:ext uri="{FF2B5EF4-FFF2-40B4-BE49-F238E27FC236}">
                <a16:creationId xmlns:a16="http://schemas.microsoft.com/office/drawing/2014/main" id="{915147D3-E0F6-4210-4661-38A7823CF1A4}"/>
              </a:ext>
            </a:extLst>
          </p:cNvPr>
          <p:cNvPicPr>
            <a:picLocks noChangeAspect="1"/>
          </p:cNvPicPr>
          <p:nvPr/>
        </p:nvPicPr>
        <p:blipFill>
          <a:blip r:embed="rId4"/>
          <a:stretch>
            <a:fillRect/>
          </a:stretch>
        </p:blipFill>
        <p:spPr>
          <a:xfrm>
            <a:off x="1221991" y="1959800"/>
            <a:ext cx="10516511" cy="43529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4869-0342-B080-C2C2-BE3FDF2C1B93}"/>
            </a:ext>
          </a:extLst>
        </p:cNvPr>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6462E524-3AFF-99B8-70E2-BDF34C31881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7816" b="10340"/>
          <a:stretch/>
        </p:blipFill>
        <p:spPr>
          <a:xfrm>
            <a:off x="4200949" y="1595534"/>
            <a:ext cx="7732903" cy="4746697"/>
          </a:xfrm>
          <a:prstGeom prst="rect">
            <a:avLst/>
          </a:prstGeom>
        </p:spPr>
      </p:pic>
      <p:sp>
        <p:nvSpPr>
          <p:cNvPr id="7" name="Title 1">
            <a:extLst>
              <a:ext uri="{FF2B5EF4-FFF2-40B4-BE49-F238E27FC236}">
                <a16:creationId xmlns:a16="http://schemas.microsoft.com/office/drawing/2014/main" id="{D3051DBD-91D4-A8AA-45A3-18545AFF60B2}"/>
              </a:ext>
            </a:extLst>
          </p:cNvPr>
          <p:cNvSpPr>
            <a:spLocks noGrp="1"/>
          </p:cNvSpPr>
          <p:nvPr>
            <p:ph type="title" idx="4294967295"/>
          </p:nvPr>
        </p:nvSpPr>
        <p:spPr>
          <a:xfrm>
            <a:off x="838200" y="365125"/>
            <a:ext cx="10515600" cy="1325563"/>
          </a:xfrm>
          <a:prstGeom prst="rect">
            <a:avLst/>
          </a:prstGeom>
        </p:spPr>
        <p:txBody>
          <a:bodyPr vert="horz" lIns="91440" tIns="182880" rIns="91440" bIns="45720" rtlCol="0" anchor="t" anchorCtr="0">
            <a:noAutofit/>
          </a:bodyPr>
          <a:lstStyle/>
          <a:p>
            <a:pPr algn="ctr"/>
            <a:r>
              <a:rPr lang="en-US" sz="4000" dirty="0">
                <a:cs typeface="Arial"/>
              </a:rPr>
              <a:t>Primary Care, Underserved Areas</a:t>
            </a:r>
          </a:p>
        </p:txBody>
      </p:sp>
      <p:sp>
        <p:nvSpPr>
          <p:cNvPr id="4" name="TextBox 3">
            <a:extLst>
              <a:ext uri="{FF2B5EF4-FFF2-40B4-BE49-F238E27FC236}">
                <a16:creationId xmlns:a16="http://schemas.microsoft.com/office/drawing/2014/main" id="{FB5D14D1-421B-AE97-41B2-F0EBE16D7E73}"/>
              </a:ext>
            </a:extLst>
          </p:cNvPr>
          <p:cNvSpPr txBox="1"/>
          <p:nvPr/>
        </p:nvSpPr>
        <p:spPr>
          <a:xfrm>
            <a:off x="467360" y="6554581"/>
            <a:ext cx="398272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a:t>
            </a:r>
            <a:r>
              <a:rPr lang="en-US" err="1"/>
              <a:t>HealthLandscape</a:t>
            </a:r>
            <a:r>
              <a:rPr lang="en-US" dirty="0"/>
              <a:t> (2023)</a:t>
            </a:r>
          </a:p>
        </p:txBody>
      </p:sp>
      <p:sp>
        <p:nvSpPr>
          <p:cNvPr id="11" name="Oval 10">
            <a:extLst>
              <a:ext uri="{FF2B5EF4-FFF2-40B4-BE49-F238E27FC236}">
                <a16:creationId xmlns:a16="http://schemas.microsoft.com/office/drawing/2014/main" id="{3755876B-D787-101F-DCCB-83930B5570EE}"/>
              </a:ext>
            </a:extLst>
          </p:cNvPr>
          <p:cNvSpPr/>
          <p:nvPr/>
        </p:nvSpPr>
        <p:spPr>
          <a:xfrm>
            <a:off x="5887616" y="1222310"/>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6466E22-C70D-003D-2F5B-2356B2EC86B0}"/>
              </a:ext>
            </a:extLst>
          </p:cNvPr>
          <p:cNvGrpSpPr/>
          <p:nvPr/>
        </p:nvGrpSpPr>
        <p:grpSpPr>
          <a:xfrm>
            <a:off x="4200949" y="1209999"/>
            <a:ext cx="7732903" cy="5119921"/>
            <a:chOff x="4200949" y="1209999"/>
            <a:chExt cx="7732903" cy="5119921"/>
          </a:xfrm>
        </p:grpSpPr>
        <p:pic>
          <p:nvPicPr>
            <p:cNvPr id="12" name="Picture 11" descr="A map of the united states&#10;&#10;Description automatically generated">
              <a:extLst>
                <a:ext uri="{FF2B5EF4-FFF2-40B4-BE49-F238E27FC236}">
                  <a16:creationId xmlns:a16="http://schemas.microsoft.com/office/drawing/2014/main" id="{6DB4A5A0-379B-6DC6-6A10-52247B1B4F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7816" b="10340"/>
            <a:stretch/>
          </p:blipFill>
          <p:spPr>
            <a:xfrm>
              <a:off x="4200949" y="1583223"/>
              <a:ext cx="7732903" cy="4746697"/>
            </a:xfrm>
            <a:prstGeom prst="rect">
              <a:avLst/>
            </a:prstGeom>
          </p:spPr>
        </p:pic>
        <p:sp>
          <p:nvSpPr>
            <p:cNvPr id="13" name="Oval 12">
              <a:extLst>
                <a:ext uri="{FF2B5EF4-FFF2-40B4-BE49-F238E27FC236}">
                  <a16:creationId xmlns:a16="http://schemas.microsoft.com/office/drawing/2014/main" id="{187036AE-0462-3F8E-0C8D-1753595C2FCF}"/>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8DD361D-C8BC-CB20-1267-23965F967EDE}"/>
              </a:ext>
            </a:extLst>
          </p:cNvPr>
          <p:cNvSpPr txBox="1"/>
          <p:nvPr/>
        </p:nvSpPr>
        <p:spPr>
          <a:xfrm>
            <a:off x="467360" y="1788160"/>
            <a:ext cx="438912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The areas in blue represent all the parts of the country where there are &gt;3,000 people to 1 primary care physician</a:t>
            </a:r>
          </a:p>
        </p:txBody>
      </p:sp>
    </p:spTree>
    <p:extLst>
      <p:ext uri="{BB962C8B-B14F-4D97-AF65-F5344CB8AC3E}">
        <p14:creationId xmlns:p14="http://schemas.microsoft.com/office/powerpoint/2010/main" val="418658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1278D9A-1919-AE8A-F20F-1362D92F66BE}"/>
              </a:ext>
            </a:extLst>
          </p:cNvPr>
          <p:cNvGrpSpPr/>
          <p:nvPr/>
        </p:nvGrpSpPr>
        <p:grpSpPr>
          <a:xfrm>
            <a:off x="4200949" y="1209999"/>
            <a:ext cx="7732903" cy="5140235"/>
            <a:chOff x="4200949" y="1209999"/>
            <a:chExt cx="7732903" cy="5140235"/>
          </a:xfrm>
        </p:grpSpPr>
        <p:pic>
          <p:nvPicPr>
            <p:cNvPr id="9" name="Picture 8" descr="A map of the united states&#10;&#10;Description automatically generated">
              <a:extLst>
                <a:ext uri="{FF2B5EF4-FFF2-40B4-BE49-F238E27FC236}">
                  <a16:creationId xmlns:a16="http://schemas.microsoft.com/office/drawing/2014/main" id="{0BA890B0-85CF-9344-B733-26C0A3B822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051" b="9932"/>
            <a:stretch/>
          </p:blipFill>
          <p:spPr>
            <a:xfrm>
              <a:off x="4200949" y="1651518"/>
              <a:ext cx="7732903" cy="4698716"/>
            </a:xfrm>
            <a:prstGeom prst="rect">
              <a:avLst/>
            </a:prstGeom>
          </p:spPr>
        </p:pic>
        <p:sp>
          <p:nvSpPr>
            <p:cNvPr id="10" name="Oval 9">
              <a:extLst>
                <a:ext uri="{FF2B5EF4-FFF2-40B4-BE49-F238E27FC236}">
                  <a16:creationId xmlns:a16="http://schemas.microsoft.com/office/drawing/2014/main" id="{BC0B2917-9DE1-1F27-4476-F679EF85D638}"/>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F2A5011-56AD-9875-5695-A05088A3E556}"/>
              </a:ext>
            </a:extLst>
          </p:cNvPr>
          <p:cNvGrpSpPr/>
          <p:nvPr/>
        </p:nvGrpSpPr>
        <p:grpSpPr>
          <a:xfrm>
            <a:off x="4200949" y="1209999"/>
            <a:ext cx="7732903" cy="5119921"/>
            <a:chOff x="4200949" y="1209999"/>
            <a:chExt cx="7732903" cy="5119921"/>
          </a:xfrm>
        </p:grpSpPr>
        <p:pic>
          <p:nvPicPr>
            <p:cNvPr id="4" name="Picture 3" descr="A map of the united states&#10;&#10;Description automatically generated">
              <a:extLst>
                <a:ext uri="{FF2B5EF4-FFF2-40B4-BE49-F238E27FC236}">
                  <a16:creationId xmlns:a16="http://schemas.microsoft.com/office/drawing/2014/main" id="{7A128789-0EFB-9329-4842-F63A396C85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7816" b="10340"/>
            <a:stretch/>
          </p:blipFill>
          <p:spPr>
            <a:xfrm>
              <a:off x="4200949" y="1583223"/>
              <a:ext cx="7732903" cy="4746697"/>
            </a:xfrm>
            <a:prstGeom prst="rect">
              <a:avLst/>
            </a:prstGeom>
          </p:spPr>
        </p:pic>
        <p:sp>
          <p:nvSpPr>
            <p:cNvPr id="5" name="Oval 4">
              <a:extLst>
                <a:ext uri="{FF2B5EF4-FFF2-40B4-BE49-F238E27FC236}">
                  <a16:creationId xmlns:a16="http://schemas.microsoft.com/office/drawing/2014/main" id="{9FD6C406-DE2B-9013-05E5-2EF122D171D3}"/>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5E8D77F6-8666-7E75-9369-45C23433FE2B}"/>
              </a:ext>
            </a:extLst>
          </p:cNvPr>
          <p:cNvSpPr txBox="1"/>
          <p:nvPr/>
        </p:nvSpPr>
        <p:spPr>
          <a:xfrm>
            <a:off x="467360" y="1788160"/>
            <a:ext cx="438912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The areas in yellow represent all the new parts of the country where there would be &gt;3,000 people to 1 primary care physician if internists left</a:t>
            </a:r>
          </a:p>
        </p:txBody>
      </p:sp>
      <p:sp>
        <p:nvSpPr>
          <p:cNvPr id="3" name="Title 2">
            <a:extLst>
              <a:ext uri="{FF2B5EF4-FFF2-40B4-BE49-F238E27FC236}">
                <a16:creationId xmlns:a16="http://schemas.microsoft.com/office/drawing/2014/main" id="{A50BD16F-123D-3AC4-3858-3EC1CD9402BB}"/>
              </a:ext>
            </a:extLst>
          </p:cNvPr>
          <p:cNvSpPr>
            <a:spLocks noGrp="1"/>
          </p:cNvSpPr>
          <p:nvPr>
            <p:ph type="title" idx="4294967295"/>
          </p:nvPr>
        </p:nvSpPr>
        <p:spPr>
          <a:xfrm>
            <a:off x="655320" y="441325"/>
            <a:ext cx="10881360" cy="1325563"/>
          </a:xfrm>
          <a:prstGeom prst="rect">
            <a:avLst/>
          </a:prstGeom>
        </p:spPr>
        <p:txBody>
          <a:bodyPr vert="horz" lIns="91440" tIns="182880" rIns="91440" bIns="45720" rtlCol="0" anchor="t" anchorCtr="0">
            <a:noAutofit/>
          </a:bodyPr>
          <a:lstStyle/>
          <a:p>
            <a:pPr algn="ctr"/>
            <a:r>
              <a:rPr lang="en-US" sz="3600" dirty="0">
                <a:cs typeface="Arial"/>
              </a:rPr>
              <a:t>Primary Care Underserved Areas, No Internists</a:t>
            </a:r>
          </a:p>
        </p:txBody>
      </p:sp>
      <p:sp>
        <p:nvSpPr>
          <p:cNvPr id="6" name="TextBox 5">
            <a:extLst>
              <a:ext uri="{FF2B5EF4-FFF2-40B4-BE49-F238E27FC236}">
                <a16:creationId xmlns:a16="http://schemas.microsoft.com/office/drawing/2014/main" id="{5707183A-F55E-8D3E-3843-D23EEC40B363}"/>
              </a:ext>
            </a:extLst>
          </p:cNvPr>
          <p:cNvSpPr txBox="1"/>
          <p:nvPr/>
        </p:nvSpPr>
        <p:spPr>
          <a:xfrm>
            <a:off x="467360" y="6554581"/>
            <a:ext cx="398272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a:t>
            </a:r>
            <a:r>
              <a:rPr lang="en-US" dirty="0" err="1"/>
              <a:t>HealthLandscape</a:t>
            </a:r>
            <a:r>
              <a:rPr lang="en-US" dirty="0"/>
              <a:t> (2023)</a:t>
            </a:r>
          </a:p>
        </p:txBody>
      </p:sp>
    </p:spTree>
    <p:extLst>
      <p:ext uri="{BB962C8B-B14F-4D97-AF65-F5344CB8AC3E}">
        <p14:creationId xmlns:p14="http://schemas.microsoft.com/office/powerpoint/2010/main" val="26596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E34562-09BB-5596-3DA3-046828F732E9}"/>
              </a:ext>
            </a:extLst>
          </p:cNvPr>
          <p:cNvGrpSpPr/>
          <p:nvPr/>
        </p:nvGrpSpPr>
        <p:grpSpPr>
          <a:xfrm>
            <a:off x="4200949" y="1209999"/>
            <a:ext cx="7732903" cy="5140235"/>
            <a:chOff x="4200949" y="1209999"/>
            <a:chExt cx="7732903" cy="5140235"/>
          </a:xfrm>
        </p:grpSpPr>
        <p:pic>
          <p:nvPicPr>
            <p:cNvPr id="5" name="Picture 4" descr="A map of the united states&#10;&#10;Description automatically generated">
              <a:extLst>
                <a:ext uri="{FF2B5EF4-FFF2-40B4-BE49-F238E27FC236}">
                  <a16:creationId xmlns:a16="http://schemas.microsoft.com/office/drawing/2014/main" id="{E26934EE-E662-78B0-1BA3-1DA58A5B53F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051" b="9932"/>
            <a:stretch/>
          </p:blipFill>
          <p:spPr>
            <a:xfrm>
              <a:off x="4200949" y="1651518"/>
              <a:ext cx="7732903" cy="4698716"/>
            </a:xfrm>
            <a:prstGeom prst="rect">
              <a:avLst/>
            </a:prstGeom>
          </p:spPr>
        </p:pic>
        <p:sp>
          <p:nvSpPr>
            <p:cNvPr id="6" name="Oval 5">
              <a:extLst>
                <a:ext uri="{FF2B5EF4-FFF2-40B4-BE49-F238E27FC236}">
                  <a16:creationId xmlns:a16="http://schemas.microsoft.com/office/drawing/2014/main" id="{1633747D-42D0-180D-9FD3-6B6BAB01F12D}"/>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F4050DF-5813-561F-2FD7-C2A848F63B13}"/>
              </a:ext>
            </a:extLst>
          </p:cNvPr>
          <p:cNvGrpSpPr/>
          <p:nvPr/>
        </p:nvGrpSpPr>
        <p:grpSpPr>
          <a:xfrm>
            <a:off x="4181376" y="1362399"/>
            <a:ext cx="7785442" cy="4967521"/>
            <a:chOff x="4181376" y="1362399"/>
            <a:chExt cx="7785442" cy="4967521"/>
          </a:xfrm>
        </p:grpSpPr>
        <p:pic>
          <p:nvPicPr>
            <p:cNvPr id="9" name="Picture 8" descr="A map of the united states&#10;&#10;Description automatically generated">
              <a:extLst>
                <a:ext uri="{FF2B5EF4-FFF2-40B4-BE49-F238E27FC236}">
                  <a16:creationId xmlns:a16="http://schemas.microsoft.com/office/drawing/2014/main" id="{20495359-8F5F-9BC7-456F-76F1CF85CDE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8760" b="10770"/>
            <a:stretch/>
          </p:blipFill>
          <p:spPr>
            <a:xfrm>
              <a:off x="4181376" y="1631204"/>
              <a:ext cx="7785442" cy="4698716"/>
            </a:xfrm>
            <a:prstGeom prst="rect">
              <a:avLst/>
            </a:prstGeom>
          </p:spPr>
        </p:pic>
        <p:sp>
          <p:nvSpPr>
            <p:cNvPr id="10" name="Oval 9">
              <a:extLst>
                <a:ext uri="{FF2B5EF4-FFF2-40B4-BE49-F238E27FC236}">
                  <a16:creationId xmlns:a16="http://schemas.microsoft.com/office/drawing/2014/main" id="{2C77AAA2-E0FD-52D8-AB33-D3C46438F064}"/>
                </a:ext>
              </a:extLst>
            </p:cNvPr>
            <p:cNvSpPr/>
            <p:nvPr/>
          </p:nvSpPr>
          <p:spPr>
            <a:xfrm>
              <a:off x="6040016" y="13623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DB48A7C-DAC6-D991-265C-AE6F209F07B8}"/>
              </a:ext>
            </a:extLst>
          </p:cNvPr>
          <p:cNvSpPr txBox="1"/>
          <p:nvPr/>
        </p:nvSpPr>
        <p:spPr>
          <a:xfrm>
            <a:off x="467359" y="1595120"/>
            <a:ext cx="421349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cs typeface="Arial"/>
              </a:rPr>
              <a:t>The areas in yellow represent all the new parts of the country where there would be &gt;3,000 people to 1 primary care physician without Family Medicine</a:t>
            </a:r>
            <a:endParaRPr lang="en-US" sz="3000" dirty="0"/>
          </a:p>
        </p:txBody>
      </p:sp>
      <p:sp>
        <p:nvSpPr>
          <p:cNvPr id="3" name="Title 2">
            <a:extLst>
              <a:ext uri="{FF2B5EF4-FFF2-40B4-BE49-F238E27FC236}">
                <a16:creationId xmlns:a16="http://schemas.microsoft.com/office/drawing/2014/main" id="{18D27EED-8E3E-D2BF-8012-B4C1599B0F5A}"/>
              </a:ext>
            </a:extLst>
          </p:cNvPr>
          <p:cNvSpPr>
            <a:spLocks noGrp="1"/>
          </p:cNvSpPr>
          <p:nvPr>
            <p:ph type="title" idx="4294967295"/>
          </p:nvPr>
        </p:nvSpPr>
        <p:spPr>
          <a:xfrm>
            <a:off x="838200" y="365125"/>
            <a:ext cx="10515600" cy="1325563"/>
          </a:xfrm>
          <a:prstGeom prst="rect">
            <a:avLst/>
          </a:prstGeom>
        </p:spPr>
        <p:txBody>
          <a:bodyPr tIns="182880" anchor="t" anchorCtr="0">
            <a:normAutofit/>
          </a:bodyPr>
          <a:lstStyle/>
          <a:p>
            <a:pPr algn="ctr"/>
            <a:r>
              <a:rPr lang="en-US" dirty="0">
                <a:cs typeface="Arial"/>
              </a:rPr>
              <a:t>A Country with no Family Medicine...</a:t>
            </a:r>
            <a:endParaRPr lang="en-US" dirty="0"/>
          </a:p>
        </p:txBody>
      </p:sp>
      <p:sp>
        <p:nvSpPr>
          <p:cNvPr id="7" name="TextBox 6">
            <a:extLst>
              <a:ext uri="{FF2B5EF4-FFF2-40B4-BE49-F238E27FC236}">
                <a16:creationId xmlns:a16="http://schemas.microsoft.com/office/drawing/2014/main" id="{20982166-1F0A-6939-B806-C893D98CA8E5}"/>
              </a:ext>
            </a:extLst>
          </p:cNvPr>
          <p:cNvSpPr txBox="1"/>
          <p:nvPr/>
        </p:nvSpPr>
        <p:spPr>
          <a:xfrm>
            <a:off x="467360" y="6554581"/>
            <a:ext cx="398272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a:t>
            </a:r>
            <a:r>
              <a:rPr lang="en-US" dirty="0" err="1"/>
              <a:t>HealthLandscape</a:t>
            </a:r>
            <a:r>
              <a:rPr lang="en-US" dirty="0"/>
              <a:t> (2023)</a:t>
            </a:r>
          </a:p>
        </p:txBody>
      </p:sp>
    </p:spTree>
    <p:extLst>
      <p:ext uri="{BB962C8B-B14F-4D97-AF65-F5344CB8AC3E}">
        <p14:creationId xmlns:p14="http://schemas.microsoft.com/office/powerpoint/2010/main" val="326038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72380C-A1B3-4C61-9355-596417001CCD}"/>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b="-14739"/>
          <a:stretch/>
        </p:blipFill>
        <p:spPr>
          <a:xfrm>
            <a:off x="10326755" y="0"/>
            <a:ext cx="1865245" cy="2645764"/>
          </a:xfrm>
          <a:prstGeom prst="rect">
            <a:avLst/>
          </a:prstGeom>
        </p:spPr>
      </p:pic>
      <p:pic>
        <p:nvPicPr>
          <p:cNvPr id="4" name="Picture 3" descr="A picture containing person, different, same, various&#10;&#10;Description automatically generated">
            <a:extLst>
              <a:ext uri="{FF2B5EF4-FFF2-40B4-BE49-F238E27FC236}">
                <a16:creationId xmlns:a16="http://schemas.microsoft.com/office/drawing/2014/main" id="{8DEE33EB-71BE-44C1-A47D-E9A2EB41A21E}"/>
              </a:ext>
            </a:extLst>
          </p:cNvPr>
          <p:cNvPicPr>
            <a:picLocks noChangeAspect="1"/>
          </p:cNvPicPr>
          <p:nvPr/>
        </p:nvPicPr>
        <p:blipFill rotWithShape="1">
          <a:blip r:embed="rId4" cstate="hqprint">
            <a:alphaModFix/>
            <a:extLst>
              <a:ext uri="{28A0092B-C50C-407E-A947-70E740481C1C}">
                <a14:useLocalDpi xmlns:a14="http://schemas.microsoft.com/office/drawing/2010/main"/>
              </a:ext>
            </a:extLst>
          </a:blip>
          <a:srcRect l="764" t="1146" b="1146"/>
          <a:stretch/>
        </p:blipFill>
        <p:spPr>
          <a:xfrm>
            <a:off x="0" y="0"/>
            <a:ext cx="10447888" cy="6857999"/>
          </a:xfrm>
          <a:prstGeom prst="rect">
            <a:avLst/>
          </a:prstGeom>
        </p:spPr>
      </p:pic>
      <p:sp>
        <p:nvSpPr>
          <p:cNvPr id="5" name="Parallelogram 4">
            <a:extLst>
              <a:ext uri="{FF2B5EF4-FFF2-40B4-BE49-F238E27FC236}">
                <a16:creationId xmlns:a16="http://schemas.microsoft.com/office/drawing/2014/main" id="{FDD93135-E32F-456D-84C3-915E9C4587C3}"/>
              </a:ext>
            </a:extLst>
          </p:cNvPr>
          <p:cNvSpPr/>
          <p:nvPr/>
        </p:nvSpPr>
        <p:spPr>
          <a:xfrm>
            <a:off x="6383409" y="2137945"/>
            <a:ext cx="5903843" cy="4710116"/>
          </a:xfrm>
          <a:custGeom>
            <a:avLst/>
            <a:gdLst>
              <a:gd name="connsiteX0" fmla="*/ 0 w 5903843"/>
              <a:gd name="connsiteY0" fmla="*/ 4710116 h 4710116"/>
              <a:gd name="connsiteX1" fmla="*/ 1177529 w 5903843"/>
              <a:gd name="connsiteY1" fmla="*/ 0 h 4710116"/>
              <a:gd name="connsiteX2" fmla="*/ 5903843 w 5903843"/>
              <a:gd name="connsiteY2" fmla="*/ 0 h 4710116"/>
              <a:gd name="connsiteX3" fmla="*/ 4726314 w 5903843"/>
              <a:gd name="connsiteY3" fmla="*/ 4710116 h 4710116"/>
              <a:gd name="connsiteX4" fmla="*/ 0 w 5903843"/>
              <a:gd name="connsiteY4" fmla="*/ 4710116 h 4710116"/>
              <a:gd name="connsiteX0" fmla="*/ 0 w 5903843"/>
              <a:gd name="connsiteY0" fmla="*/ 4710116 h 4710116"/>
              <a:gd name="connsiteX1" fmla="*/ 1177529 w 5903843"/>
              <a:gd name="connsiteY1" fmla="*/ 0 h 4710116"/>
              <a:gd name="connsiteX2" fmla="*/ 5903843 w 5903843"/>
              <a:gd name="connsiteY2" fmla="*/ 0 h 4710116"/>
              <a:gd name="connsiteX3" fmla="*/ 4592964 w 5903843"/>
              <a:gd name="connsiteY3" fmla="*/ 4376741 h 4710116"/>
              <a:gd name="connsiteX4" fmla="*/ 0 w 5903843"/>
              <a:gd name="connsiteY4" fmla="*/ 4710116 h 4710116"/>
              <a:gd name="connsiteX0" fmla="*/ 0 w 5903843"/>
              <a:gd name="connsiteY0" fmla="*/ 4710116 h 4710116"/>
              <a:gd name="connsiteX1" fmla="*/ 1177529 w 5903843"/>
              <a:gd name="connsiteY1" fmla="*/ 0 h 4710116"/>
              <a:gd name="connsiteX2" fmla="*/ 5903843 w 5903843"/>
              <a:gd name="connsiteY2" fmla="*/ 0 h 4710116"/>
              <a:gd name="connsiteX3" fmla="*/ 4078614 w 5903843"/>
              <a:gd name="connsiteY3" fmla="*/ 4710116 h 4710116"/>
              <a:gd name="connsiteX4" fmla="*/ 0 w 5903843"/>
              <a:gd name="connsiteY4" fmla="*/ 4710116 h 471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843" h="4710116">
                <a:moveTo>
                  <a:pt x="0" y="4710116"/>
                </a:moveTo>
                <a:lnTo>
                  <a:pt x="1177529" y="0"/>
                </a:lnTo>
                <a:lnTo>
                  <a:pt x="5903843" y="0"/>
                </a:lnTo>
                <a:lnTo>
                  <a:pt x="4078614" y="4710116"/>
                </a:lnTo>
                <a:lnTo>
                  <a:pt x="0" y="47101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774C18FD-5BE4-4EC4-82FD-BF6E7C0ABE60}"/>
              </a:ext>
            </a:extLst>
          </p:cNvPr>
          <p:cNvSpPr txBox="1">
            <a:spLocks/>
          </p:cNvSpPr>
          <p:nvPr/>
        </p:nvSpPr>
        <p:spPr>
          <a:xfrm>
            <a:off x="-410966" y="1739348"/>
            <a:ext cx="11880724" cy="960157"/>
          </a:xfrm>
          <a:prstGeom prst="parallelogram">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b="0">
                <a:solidFill>
                  <a:srgbClr val="FFFFFF"/>
                </a:solidFill>
              </a:rPr>
              <a:t>The 4 Cs of Primary Care</a:t>
            </a:r>
            <a:endParaRPr lang="en-US" sz="4000">
              <a:solidFill>
                <a:srgbClr val="FFFFFF"/>
              </a:solidFill>
            </a:endParaRPr>
          </a:p>
        </p:txBody>
      </p:sp>
      <p:sp>
        <p:nvSpPr>
          <p:cNvPr id="6" name="Parallelogram 4">
            <a:extLst>
              <a:ext uri="{FF2B5EF4-FFF2-40B4-BE49-F238E27FC236}">
                <a16:creationId xmlns:a16="http://schemas.microsoft.com/office/drawing/2014/main" id="{8BC104D8-DE7A-8F1C-9F02-A7F420035768}"/>
              </a:ext>
            </a:extLst>
          </p:cNvPr>
          <p:cNvSpPr/>
          <p:nvPr/>
        </p:nvSpPr>
        <p:spPr>
          <a:xfrm>
            <a:off x="9335330" y="5722580"/>
            <a:ext cx="2861928" cy="114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754627-80B9-4B9B-A27A-C45385240235}"/>
              </a:ext>
            </a:extLst>
          </p:cNvPr>
          <p:cNvSpPr txBox="1"/>
          <p:nvPr/>
        </p:nvSpPr>
        <p:spPr>
          <a:xfrm>
            <a:off x="7574863" y="3035076"/>
            <a:ext cx="4303642" cy="3477875"/>
          </a:xfrm>
          <a:prstGeom prst="rect">
            <a:avLst/>
          </a:prstGeom>
          <a:noFill/>
        </p:spPr>
        <p:txBody>
          <a:bodyPr wrap="square" rtlCol="0">
            <a:spAutoFit/>
          </a:bodyPr>
          <a:lstStyle/>
          <a:p>
            <a:pPr>
              <a:spcAft>
                <a:spcPts val="1200"/>
              </a:spcAft>
            </a:pPr>
            <a:r>
              <a:rPr lang="en-US" sz="3600" dirty="0"/>
              <a:t>Care that is </a:t>
            </a:r>
          </a:p>
          <a:p>
            <a:pPr>
              <a:spcAft>
                <a:spcPts val="1200"/>
              </a:spcAft>
            </a:pPr>
            <a:r>
              <a:rPr lang="en-US" sz="3600" b="1" dirty="0">
                <a:ln>
                  <a:solidFill>
                    <a:schemeClr val="tx1"/>
                  </a:solidFill>
                </a:ln>
              </a:rPr>
              <a:t>first-contact</a:t>
            </a:r>
            <a:r>
              <a:rPr lang="en-US" sz="3600" b="1" dirty="0"/>
              <a:t>, </a:t>
            </a:r>
          </a:p>
          <a:p>
            <a:pPr>
              <a:spcAft>
                <a:spcPts val="1200"/>
              </a:spcAft>
            </a:pPr>
            <a:r>
              <a:rPr lang="en-US" sz="3600" b="1" dirty="0">
                <a:ln>
                  <a:solidFill>
                    <a:schemeClr val="tx1"/>
                  </a:solidFill>
                </a:ln>
              </a:rPr>
              <a:t>comprehensive</a:t>
            </a:r>
            <a:r>
              <a:rPr lang="en-US" sz="3600" b="1" dirty="0"/>
              <a:t>, </a:t>
            </a:r>
          </a:p>
          <a:p>
            <a:pPr>
              <a:spcAft>
                <a:spcPts val="1200"/>
              </a:spcAft>
            </a:pPr>
            <a:r>
              <a:rPr lang="en-US" sz="3600" b="1" dirty="0">
                <a:ln>
                  <a:solidFill>
                    <a:schemeClr val="tx1"/>
                  </a:solidFill>
                </a:ln>
              </a:rPr>
              <a:t>continuous</a:t>
            </a:r>
            <a:r>
              <a:rPr lang="en-US" sz="3600" b="1" dirty="0"/>
              <a:t>, </a:t>
            </a:r>
            <a:r>
              <a:rPr lang="en-US" sz="3600" dirty="0"/>
              <a:t>and </a:t>
            </a:r>
          </a:p>
          <a:p>
            <a:pPr>
              <a:spcAft>
                <a:spcPts val="1200"/>
              </a:spcAft>
            </a:pPr>
            <a:r>
              <a:rPr lang="en-US" sz="3600" b="1" dirty="0">
                <a:ln>
                  <a:solidFill>
                    <a:schemeClr val="tx1"/>
                  </a:solidFill>
                </a:ln>
              </a:rPr>
              <a:t>coordinated</a:t>
            </a:r>
          </a:p>
        </p:txBody>
      </p:sp>
    </p:spTree>
    <p:extLst>
      <p:ext uri="{BB962C8B-B14F-4D97-AF65-F5344CB8AC3E}">
        <p14:creationId xmlns:p14="http://schemas.microsoft.com/office/powerpoint/2010/main" val="377991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e10d5b4e7_2_6"/>
          <p:cNvSpPr txBox="1">
            <a:spLocks noGrp="1"/>
          </p:cNvSpPr>
          <p:nvPr>
            <p:ph type="title"/>
          </p:nvPr>
        </p:nvSpPr>
        <p:spPr>
          <a:xfrm>
            <a:off x="526895" y="440429"/>
            <a:ext cx="11138210" cy="986928"/>
          </a:xfrm>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sz="4000" dirty="0"/>
              <a:t>Family Physicians Specialize in Care for All</a:t>
            </a:r>
            <a:endParaRPr sz="4000" dirty="0"/>
          </a:p>
        </p:txBody>
      </p:sp>
      <p:sp>
        <p:nvSpPr>
          <p:cNvPr id="8" name="TextBox 7">
            <a:extLst>
              <a:ext uri="{FF2B5EF4-FFF2-40B4-BE49-F238E27FC236}">
                <a16:creationId xmlns:a16="http://schemas.microsoft.com/office/drawing/2014/main" id="{983DE52F-9C5B-4FAA-98C5-198080474D4D}"/>
              </a:ext>
            </a:extLst>
          </p:cNvPr>
          <p:cNvSpPr txBox="1"/>
          <p:nvPr/>
        </p:nvSpPr>
        <p:spPr>
          <a:xfrm>
            <a:off x="701039" y="6550922"/>
            <a:ext cx="10964065"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AAFP, Family Medicine Facts. American Academy of Family Physicians Demographic Data Collection Survey, December 31, 2018. Accessed May 2021.</a:t>
            </a:r>
          </a:p>
        </p:txBody>
      </p:sp>
      <p:sp>
        <p:nvSpPr>
          <p:cNvPr id="9" name="TextBox 8">
            <a:extLst>
              <a:ext uri="{FF2B5EF4-FFF2-40B4-BE49-F238E27FC236}">
                <a16:creationId xmlns:a16="http://schemas.microsoft.com/office/drawing/2014/main" id="{1BEE2377-C71A-491D-90D0-CB0E8A64D7F9}"/>
              </a:ext>
            </a:extLst>
          </p:cNvPr>
          <p:cNvSpPr txBox="1"/>
          <p:nvPr/>
        </p:nvSpPr>
        <p:spPr>
          <a:xfrm rot="16200000">
            <a:off x="197261" y="3769133"/>
            <a:ext cx="2634343" cy="307777"/>
          </a:xfrm>
          <a:prstGeom prst="rect">
            <a:avLst/>
          </a:prstGeom>
          <a:noFill/>
        </p:spPr>
        <p:txBody>
          <a:bodyPr wrap="square" rtlCol="0">
            <a:spAutoFit/>
          </a:bodyPr>
          <a:lstStyle/>
          <a:p>
            <a:pPr algn="ctr"/>
            <a:r>
              <a:rPr lang="en-US" sz="1400" dirty="0"/>
              <a:t>Area of Clinical Service</a:t>
            </a:r>
          </a:p>
        </p:txBody>
      </p:sp>
      <p:pic>
        <p:nvPicPr>
          <p:cNvPr id="3" name="Picture 2">
            <a:extLst>
              <a:ext uri="{FF2B5EF4-FFF2-40B4-BE49-F238E27FC236}">
                <a16:creationId xmlns:a16="http://schemas.microsoft.com/office/drawing/2014/main" id="{F17251DE-6827-97E8-7B3C-0D9C4C8D7B33}"/>
              </a:ext>
            </a:extLst>
          </p:cNvPr>
          <p:cNvPicPr>
            <a:picLocks noChangeAspect="1"/>
          </p:cNvPicPr>
          <p:nvPr/>
        </p:nvPicPr>
        <p:blipFill>
          <a:blip r:embed="rId3"/>
          <a:stretch>
            <a:fillRect/>
          </a:stretch>
        </p:blipFill>
        <p:spPr>
          <a:xfrm>
            <a:off x="2029615" y="1572966"/>
            <a:ext cx="8132769" cy="4566300"/>
          </a:xfrm>
          <a:prstGeom prst="rect">
            <a:avLst/>
          </a:prstGeom>
        </p:spPr>
      </p:pic>
    </p:spTree>
    <p:extLst>
      <p:ext uri="{BB962C8B-B14F-4D97-AF65-F5344CB8AC3E}">
        <p14:creationId xmlns:p14="http://schemas.microsoft.com/office/powerpoint/2010/main" val="370020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a:extLst>
              <a:ext uri="{FF2B5EF4-FFF2-40B4-BE49-F238E27FC236}">
                <a16:creationId xmlns:a16="http://schemas.microsoft.com/office/drawing/2014/main" id="{72BB7A96-8CAB-ADEC-2BDE-90A64A764DDF}"/>
              </a:ext>
            </a:extLst>
          </p:cNvPr>
          <p:cNvSpPr>
            <a:spLocks noGrp="1"/>
          </p:cNvSpPr>
          <p:nvPr>
            <p:ph type="title"/>
          </p:nvPr>
        </p:nvSpPr>
        <p:spPr/>
        <p:txBody>
          <a:bodyPr anchor="t" anchorCtr="0"/>
          <a:lstStyle/>
          <a:p>
            <a:pPr algn="ctr"/>
            <a:r>
              <a:rPr lang="en-US" dirty="0"/>
              <a:t>Family Medicine and Procedures</a:t>
            </a:r>
          </a:p>
        </p:txBody>
      </p:sp>
      <p:sp>
        <p:nvSpPr>
          <p:cNvPr id="6" name="TextBox 5">
            <a:extLst>
              <a:ext uri="{FF2B5EF4-FFF2-40B4-BE49-F238E27FC236}">
                <a16:creationId xmlns:a16="http://schemas.microsoft.com/office/drawing/2014/main" id="{63D67F89-5A9C-4C05-8BEC-7420D354D344}"/>
              </a:ext>
            </a:extLst>
          </p:cNvPr>
          <p:cNvSpPr txBox="1"/>
          <p:nvPr/>
        </p:nvSpPr>
        <p:spPr>
          <a:xfrm>
            <a:off x="704708" y="6543285"/>
            <a:ext cx="9715642"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AAFP, Family Medicine Facts. American Academy of Family Physicians Member Census, December 31, 2018. Accessed May 2021.</a:t>
            </a:r>
          </a:p>
        </p:txBody>
      </p:sp>
      <p:pic>
        <p:nvPicPr>
          <p:cNvPr id="4" name="Picture 3">
            <a:extLst>
              <a:ext uri="{FF2B5EF4-FFF2-40B4-BE49-F238E27FC236}">
                <a16:creationId xmlns:a16="http://schemas.microsoft.com/office/drawing/2014/main" id="{DF8616B1-C332-436A-200B-FFE5D5143D47}"/>
              </a:ext>
            </a:extLst>
          </p:cNvPr>
          <p:cNvPicPr>
            <a:picLocks noChangeAspect="1"/>
          </p:cNvPicPr>
          <p:nvPr/>
        </p:nvPicPr>
        <p:blipFill>
          <a:blip r:embed="rId3"/>
          <a:stretch>
            <a:fillRect/>
          </a:stretch>
        </p:blipFill>
        <p:spPr>
          <a:xfrm>
            <a:off x="2029615" y="1355640"/>
            <a:ext cx="8132769" cy="4816257"/>
          </a:xfrm>
          <a:prstGeom prst="rect">
            <a:avLst/>
          </a:prstGeom>
        </p:spPr>
      </p:pic>
    </p:spTree>
    <p:extLst>
      <p:ext uri="{BB962C8B-B14F-4D97-AF65-F5344CB8AC3E}">
        <p14:creationId xmlns:p14="http://schemas.microsoft.com/office/powerpoint/2010/main" val="251108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lue circle with white text&#10;&#10;Description automatically generated">
            <a:extLst>
              <a:ext uri="{FF2B5EF4-FFF2-40B4-BE49-F238E27FC236}">
                <a16:creationId xmlns:a16="http://schemas.microsoft.com/office/drawing/2014/main" id="{D3482D78-830E-39BE-062A-5911023983C5}"/>
              </a:ext>
            </a:extLst>
          </p:cNvPr>
          <p:cNvPicPr>
            <a:picLocks noGrp="1" noChangeAspect="1"/>
          </p:cNvPicPr>
          <p:nvPr>
            <p:ph type="pic" sz="quarter" idx="10"/>
          </p:nvPr>
        </p:nvPicPr>
        <p:blipFill>
          <a:blip r:embed="rId3"/>
          <a:srcRect l="2330" r="6445"/>
          <a:stretch/>
        </p:blipFill>
        <p:spPr>
          <a:xfrm>
            <a:off x="7616283" y="1323490"/>
            <a:ext cx="3926241" cy="4303890"/>
          </a:xfrm>
        </p:spPr>
      </p:pic>
      <p:sp>
        <p:nvSpPr>
          <p:cNvPr id="2" name="Title 1">
            <a:extLst>
              <a:ext uri="{FF2B5EF4-FFF2-40B4-BE49-F238E27FC236}">
                <a16:creationId xmlns:a16="http://schemas.microsoft.com/office/drawing/2014/main" id="{99A1A14A-967F-FDB5-F804-C23A9A1E8396}"/>
              </a:ext>
            </a:extLst>
          </p:cNvPr>
          <p:cNvSpPr>
            <a:spLocks noGrp="1"/>
          </p:cNvSpPr>
          <p:nvPr>
            <p:ph type="title" idx="4294967295"/>
          </p:nvPr>
        </p:nvSpPr>
        <p:spPr>
          <a:xfrm>
            <a:off x="335280" y="543541"/>
            <a:ext cx="11521440" cy="1325563"/>
          </a:xfrm>
          <a:prstGeom prst="rect">
            <a:avLst/>
          </a:prstGeom>
        </p:spPr>
        <p:txBody>
          <a:bodyPr>
            <a:noAutofit/>
          </a:bodyPr>
          <a:lstStyle/>
          <a:p>
            <a:pPr>
              <a:lnSpc>
                <a:spcPct val="100000"/>
              </a:lnSpc>
            </a:pPr>
            <a:r>
              <a:rPr lang="en-US" sz="3800" dirty="0">
                <a:cs typeface="Arial"/>
              </a:rPr>
              <a:t>The Value of Delivering Multi-generational Care</a:t>
            </a:r>
            <a:endParaRPr lang="en-US" sz="3800" dirty="0"/>
          </a:p>
        </p:txBody>
      </p:sp>
      <p:sp>
        <p:nvSpPr>
          <p:cNvPr id="3" name="Text Placeholder 2">
            <a:extLst>
              <a:ext uri="{FF2B5EF4-FFF2-40B4-BE49-F238E27FC236}">
                <a16:creationId xmlns:a16="http://schemas.microsoft.com/office/drawing/2014/main" id="{5A3085BC-B090-DDE4-AD8B-82A20F8A139F}"/>
              </a:ext>
            </a:extLst>
          </p:cNvPr>
          <p:cNvSpPr>
            <a:spLocks noGrp="1"/>
          </p:cNvSpPr>
          <p:nvPr>
            <p:ph sz="half" idx="4294967295"/>
          </p:nvPr>
        </p:nvSpPr>
        <p:spPr>
          <a:xfrm>
            <a:off x="954802" y="1982743"/>
            <a:ext cx="6884506" cy="4351338"/>
          </a:xfrm>
          <a:prstGeom prst="rect">
            <a:avLst/>
          </a:prstGeom>
        </p:spPr>
        <p:txBody>
          <a:bodyPr lIns="91440" tIns="45720" rIns="91440" bIns="45720" anchor="t"/>
          <a:lstStyle/>
          <a:p>
            <a:pPr marL="0" indent="0">
              <a:lnSpc>
                <a:spcPct val="100000"/>
              </a:lnSpc>
              <a:spcAft>
                <a:spcPts val="1200"/>
              </a:spcAft>
              <a:buNone/>
            </a:pPr>
            <a:r>
              <a:rPr lang="en-US" dirty="0">
                <a:cs typeface="Arial"/>
              </a:rPr>
              <a:t>Long-Term Relationships</a:t>
            </a:r>
          </a:p>
          <a:p>
            <a:pPr marL="0" indent="0">
              <a:lnSpc>
                <a:spcPct val="100000"/>
              </a:lnSpc>
              <a:spcAft>
                <a:spcPts val="1200"/>
              </a:spcAft>
              <a:buNone/>
            </a:pPr>
            <a:r>
              <a:rPr lang="en-US" dirty="0">
                <a:cs typeface="Arial"/>
              </a:rPr>
              <a:t>Personal &amp; Professional Satisfaction</a:t>
            </a:r>
            <a:endParaRPr lang="en-US" dirty="0"/>
          </a:p>
          <a:p>
            <a:pPr marL="0" indent="0">
              <a:lnSpc>
                <a:spcPct val="100000"/>
              </a:lnSpc>
              <a:spcAft>
                <a:spcPts val="1200"/>
              </a:spcAft>
              <a:buNone/>
            </a:pPr>
            <a:r>
              <a:rPr lang="en-US" dirty="0">
                <a:cs typeface="Arial"/>
              </a:rPr>
              <a:t>Career Flexibility</a:t>
            </a:r>
          </a:p>
          <a:p>
            <a:pPr marL="0" indent="0">
              <a:lnSpc>
                <a:spcPct val="100000"/>
              </a:lnSpc>
              <a:spcAft>
                <a:spcPts val="1200"/>
              </a:spcAft>
              <a:buNone/>
            </a:pPr>
            <a:r>
              <a:rPr lang="en-US" dirty="0">
                <a:cs typeface="Arial"/>
              </a:rPr>
              <a:t>Contributing to Community Well-being</a:t>
            </a:r>
          </a:p>
          <a:p>
            <a:pPr marL="0" indent="0">
              <a:lnSpc>
                <a:spcPct val="100000"/>
              </a:lnSpc>
              <a:spcAft>
                <a:spcPts val="1200"/>
              </a:spcAft>
              <a:buNone/>
            </a:pPr>
            <a:r>
              <a:rPr lang="en-US" dirty="0">
                <a:cs typeface="Arial"/>
              </a:rPr>
              <a:t>Lifelong Learning &amp; Growth</a:t>
            </a:r>
            <a:endParaRPr lang="en-US" dirty="0"/>
          </a:p>
        </p:txBody>
      </p:sp>
      <p:sp>
        <p:nvSpPr>
          <p:cNvPr id="6" name="TextBox 1">
            <a:extLst>
              <a:ext uri="{FF2B5EF4-FFF2-40B4-BE49-F238E27FC236}">
                <a16:creationId xmlns:a16="http://schemas.microsoft.com/office/drawing/2014/main" id="{B61E7EFC-FF25-58D0-9D8F-792C1BE191E8}"/>
              </a:ext>
            </a:extLst>
          </p:cNvPr>
          <p:cNvSpPr txBox="1"/>
          <p:nvPr/>
        </p:nvSpPr>
        <p:spPr>
          <a:xfrm>
            <a:off x="635145" y="6390507"/>
            <a:ext cx="1050719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i="1" dirty="0"/>
              <a:t>Source: Weidner AKH, Phillips RL Jr, Fang B, Peterson LE. Burnout and Scope of Practice in New Family Physicians. Ann Fam Med. 2018 May;16(3):200-205. </a:t>
            </a:r>
            <a:r>
              <a:rPr lang="en-US" sz="1000" i="1" dirty="0" err="1"/>
              <a:t>doi</a:t>
            </a:r>
            <a:r>
              <a:rPr lang="en-US" sz="1000" i="1" dirty="0"/>
              <a:t>: 10.1370/afm.2221. Erratum in: Ann Fam Med. 2018 Jul;16(4):289. PMID: 29760022; PMCID: PMC5951247.</a:t>
            </a:r>
          </a:p>
        </p:txBody>
      </p:sp>
      <p:grpSp>
        <p:nvGrpSpPr>
          <p:cNvPr id="4" name="Group 3">
            <a:extLst>
              <a:ext uri="{FF2B5EF4-FFF2-40B4-BE49-F238E27FC236}">
                <a16:creationId xmlns:a16="http://schemas.microsoft.com/office/drawing/2014/main" id="{6B54C9E3-6313-5712-0DC6-39A5793DE995}"/>
              </a:ext>
            </a:extLst>
          </p:cNvPr>
          <p:cNvGrpSpPr/>
          <p:nvPr/>
        </p:nvGrpSpPr>
        <p:grpSpPr>
          <a:xfrm>
            <a:off x="645466" y="2069199"/>
            <a:ext cx="246649" cy="276727"/>
            <a:chOff x="671763" y="2151649"/>
            <a:chExt cx="246649" cy="276727"/>
          </a:xfrm>
        </p:grpSpPr>
        <p:sp>
          <p:nvSpPr>
            <p:cNvPr id="25" name="Rectangle 24">
              <a:extLst>
                <a:ext uri="{FF2B5EF4-FFF2-40B4-BE49-F238E27FC236}">
                  <a16:creationId xmlns:a16="http://schemas.microsoft.com/office/drawing/2014/main" id="{5E511F6B-2B36-D71E-A92A-A4C6071B3492}"/>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heckmark with solid fill">
              <a:extLst>
                <a:ext uri="{FF2B5EF4-FFF2-40B4-BE49-F238E27FC236}">
                  <a16:creationId xmlns:a16="http://schemas.microsoft.com/office/drawing/2014/main" id="{6A32B9F2-64C3-D96B-AB02-0A285BEF2A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8" name="Group 7">
            <a:extLst>
              <a:ext uri="{FF2B5EF4-FFF2-40B4-BE49-F238E27FC236}">
                <a16:creationId xmlns:a16="http://schemas.microsoft.com/office/drawing/2014/main" id="{A42C848E-CB9E-38B9-6BCA-5416EB97E6D0}"/>
              </a:ext>
            </a:extLst>
          </p:cNvPr>
          <p:cNvGrpSpPr/>
          <p:nvPr/>
        </p:nvGrpSpPr>
        <p:grpSpPr>
          <a:xfrm>
            <a:off x="645466" y="2772317"/>
            <a:ext cx="246649" cy="276727"/>
            <a:chOff x="671763" y="2151649"/>
            <a:chExt cx="246649" cy="276727"/>
          </a:xfrm>
        </p:grpSpPr>
        <p:sp>
          <p:nvSpPr>
            <p:cNvPr id="9" name="Rectangle 8">
              <a:extLst>
                <a:ext uri="{FF2B5EF4-FFF2-40B4-BE49-F238E27FC236}">
                  <a16:creationId xmlns:a16="http://schemas.microsoft.com/office/drawing/2014/main" id="{2DEA80C3-D590-E938-BC40-24446AC8AE98}"/>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heckmark with solid fill">
              <a:extLst>
                <a:ext uri="{FF2B5EF4-FFF2-40B4-BE49-F238E27FC236}">
                  <a16:creationId xmlns:a16="http://schemas.microsoft.com/office/drawing/2014/main" id="{AB6ACCBC-5169-DD17-CC4D-31DF669B86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11" name="Group 10">
            <a:extLst>
              <a:ext uri="{FF2B5EF4-FFF2-40B4-BE49-F238E27FC236}">
                <a16:creationId xmlns:a16="http://schemas.microsoft.com/office/drawing/2014/main" id="{9297E552-97DD-75DE-021B-AD982405045E}"/>
              </a:ext>
            </a:extLst>
          </p:cNvPr>
          <p:cNvGrpSpPr/>
          <p:nvPr/>
        </p:nvGrpSpPr>
        <p:grpSpPr>
          <a:xfrm>
            <a:off x="645466" y="3475435"/>
            <a:ext cx="246649" cy="276727"/>
            <a:chOff x="671763" y="2151649"/>
            <a:chExt cx="246649" cy="276727"/>
          </a:xfrm>
        </p:grpSpPr>
        <p:sp>
          <p:nvSpPr>
            <p:cNvPr id="12" name="Rectangle 11">
              <a:extLst>
                <a:ext uri="{FF2B5EF4-FFF2-40B4-BE49-F238E27FC236}">
                  <a16:creationId xmlns:a16="http://schemas.microsoft.com/office/drawing/2014/main" id="{FDDE5342-B4DE-8AFC-9CBD-29B4FA3AE5D6}"/>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C6A215C5-2459-837C-64CE-1FB4E9405E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14" name="Group 13">
            <a:extLst>
              <a:ext uri="{FF2B5EF4-FFF2-40B4-BE49-F238E27FC236}">
                <a16:creationId xmlns:a16="http://schemas.microsoft.com/office/drawing/2014/main" id="{1E2DDFFF-190F-08DB-7F9E-98E615FCEB2A}"/>
              </a:ext>
            </a:extLst>
          </p:cNvPr>
          <p:cNvGrpSpPr/>
          <p:nvPr/>
        </p:nvGrpSpPr>
        <p:grpSpPr>
          <a:xfrm>
            <a:off x="645466" y="4178553"/>
            <a:ext cx="246649" cy="276727"/>
            <a:chOff x="671763" y="2151649"/>
            <a:chExt cx="246649" cy="276727"/>
          </a:xfrm>
        </p:grpSpPr>
        <p:sp>
          <p:nvSpPr>
            <p:cNvPr id="15" name="Rectangle 14">
              <a:extLst>
                <a:ext uri="{FF2B5EF4-FFF2-40B4-BE49-F238E27FC236}">
                  <a16:creationId xmlns:a16="http://schemas.microsoft.com/office/drawing/2014/main" id="{EDE7B389-8974-DABF-2C80-C62990FA29C8}"/>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60D729BA-BD7F-235B-526B-35C89922D5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17" name="Group 16">
            <a:extLst>
              <a:ext uri="{FF2B5EF4-FFF2-40B4-BE49-F238E27FC236}">
                <a16:creationId xmlns:a16="http://schemas.microsoft.com/office/drawing/2014/main" id="{70F785C8-E774-7215-AEDD-8C84AC457DEB}"/>
              </a:ext>
            </a:extLst>
          </p:cNvPr>
          <p:cNvGrpSpPr/>
          <p:nvPr/>
        </p:nvGrpSpPr>
        <p:grpSpPr>
          <a:xfrm>
            <a:off x="645466" y="4881672"/>
            <a:ext cx="246649" cy="276727"/>
            <a:chOff x="671763" y="2151649"/>
            <a:chExt cx="246649" cy="276727"/>
          </a:xfrm>
        </p:grpSpPr>
        <p:sp>
          <p:nvSpPr>
            <p:cNvPr id="18" name="Rectangle 17">
              <a:extLst>
                <a:ext uri="{FF2B5EF4-FFF2-40B4-BE49-F238E27FC236}">
                  <a16:creationId xmlns:a16="http://schemas.microsoft.com/office/drawing/2014/main" id="{13BEBBB0-16EE-0406-6FD6-F3051E88D916}"/>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heckmark with solid fill">
              <a:extLst>
                <a:ext uri="{FF2B5EF4-FFF2-40B4-BE49-F238E27FC236}">
                  <a16:creationId xmlns:a16="http://schemas.microsoft.com/office/drawing/2014/main" id="{BE9AC57F-70B0-D689-586B-37E187833E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spTree>
    <p:extLst>
      <p:ext uri="{BB962C8B-B14F-4D97-AF65-F5344CB8AC3E}">
        <p14:creationId xmlns:p14="http://schemas.microsoft.com/office/powerpoint/2010/main" val="123970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14354-E8B5-36CD-E055-8E1F0F465C96}"/>
              </a:ext>
            </a:extLst>
          </p:cNvPr>
          <p:cNvSpPr txBox="1"/>
          <p:nvPr/>
        </p:nvSpPr>
        <p:spPr>
          <a:xfrm>
            <a:off x="389402" y="2379896"/>
            <a:ext cx="2742634" cy="400110"/>
          </a:xfrm>
          <a:prstGeom prst="rect">
            <a:avLst/>
          </a:prstGeom>
          <a:noFill/>
        </p:spPr>
        <p:txBody>
          <a:bodyPr wrap="square">
            <a:spAutoFit/>
          </a:bodyPr>
          <a:lstStyle/>
          <a:p>
            <a:pPr algn="ctr"/>
            <a:r>
              <a:rPr lang="en-US" sz="2000" b="1" dirty="0">
                <a:solidFill>
                  <a:schemeClr val="accent1"/>
                </a:solidFill>
              </a:rPr>
              <a:t>Addiction medicine</a:t>
            </a:r>
          </a:p>
        </p:txBody>
      </p:sp>
      <p:sp>
        <p:nvSpPr>
          <p:cNvPr id="6" name="TextBox 5">
            <a:extLst>
              <a:ext uri="{FF2B5EF4-FFF2-40B4-BE49-F238E27FC236}">
                <a16:creationId xmlns:a16="http://schemas.microsoft.com/office/drawing/2014/main" id="{B96F27AB-5133-B2AF-3438-84A483B36ECB}"/>
              </a:ext>
            </a:extLst>
          </p:cNvPr>
          <p:cNvSpPr txBox="1"/>
          <p:nvPr/>
        </p:nvSpPr>
        <p:spPr>
          <a:xfrm>
            <a:off x="2767472" y="3010002"/>
            <a:ext cx="3168650" cy="400110"/>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r>
              <a:rPr lang="en-US" sz="2000" dirty="0">
                <a:solidFill>
                  <a:schemeClr val="accent1"/>
                </a:solidFill>
                <a:latin typeface="+mn-lt"/>
              </a:rPr>
              <a:t>Adolescent medicine</a:t>
            </a:r>
          </a:p>
        </p:txBody>
      </p:sp>
      <p:sp>
        <p:nvSpPr>
          <p:cNvPr id="11" name="TextBox 10">
            <a:extLst>
              <a:ext uri="{FF2B5EF4-FFF2-40B4-BE49-F238E27FC236}">
                <a16:creationId xmlns:a16="http://schemas.microsoft.com/office/drawing/2014/main" id="{C3A32141-622B-BD9D-AD8F-373F18F1CC7C}"/>
              </a:ext>
            </a:extLst>
          </p:cNvPr>
          <p:cNvSpPr txBox="1"/>
          <p:nvPr/>
        </p:nvSpPr>
        <p:spPr>
          <a:xfrm>
            <a:off x="1838614" y="4895466"/>
            <a:ext cx="2586844" cy="400110"/>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sz="2000" dirty="0">
                <a:solidFill>
                  <a:schemeClr val="accent1"/>
                </a:solidFill>
                <a:latin typeface="+mn-lt"/>
              </a:rPr>
              <a:t>Behavioral health</a:t>
            </a:r>
          </a:p>
        </p:txBody>
      </p:sp>
      <p:sp>
        <p:nvSpPr>
          <p:cNvPr id="13" name="TextBox 12">
            <a:extLst>
              <a:ext uri="{FF2B5EF4-FFF2-40B4-BE49-F238E27FC236}">
                <a16:creationId xmlns:a16="http://schemas.microsoft.com/office/drawing/2014/main" id="{7173DA5A-ED28-2F66-1F86-4B5323D5ADBA}"/>
              </a:ext>
            </a:extLst>
          </p:cNvPr>
          <p:cNvSpPr txBox="1"/>
          <p:nvPr/>
        </p:nvSpPr>
        <p:spPr>
          <a:xfrm>
            <a:off x="4519519" y="5071374"/>
            <a:ext cx="3365500"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Clinical informatics</a:t>
            </a:r>
          </a:p>
        </p:txBody>
      </p:sp>
      <p:sp>
        <p:nvSpPr>
          <p:cNvPr id="16" name="TextBox 15">
            <a:extLst>
              <a:ext uri="{FF2B5EF4-FFF2-40B4-BE49-F238E27FC236}">
                <a16:creationId xmlns:a16="http://schemas.microsoft.com/office/drawing/2014/main" id="{46BCBD1B-1F40-E64B-98C6-1CBC00CAB3BD}"/>
              </a:ext>
            </a:extLst>
          </p:cNvPr>
          <p:cNvSpPr txBox="1"/>
          <p:nvPr/>
        </p:nvSpPr>
        <p:spPr>
          <a:xfrm>
            <a:off x="5839573" y="2663166"/>
            <a:ext cx="2916144"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r>
              <a:rPr lang="en-US" dirty="0">
                <a:solidFill>
                  <a:schemeClr val="accent1"/>
                </a:solidFill>
                <a:latin typeface="+mn-lt"/>
              </a:rPr>
              <a:t>Community medicine</a:t>
            </a:r>
          </a:p>
        </p:txBody>
      </p:sp>
      <p:sp>
        <p:nvSpPr>
          <p:cNvPr id="18" name="TextBox 17">
            <a:extLst>
              <a:ext uri="{FF2B5EF4-FFF2-40B4-BE49-F238E27FC236}">
                <a16:creationId xmlns:a16="http://schemas.microsoft.com/office/drawing/2014/main" id="{C546C9D9-937E-E116-8D09-F0DF901AB5DC}"/>
              </a:ext>
            </a:extLst>
          </p:cNvPr>
          <p:cNvSpPr txBox="1"/>
          <p:nvPr/>
        </p:nvSpPr>
        <p:spPr>
          <a:xfrm>
            <a:off x="7740649" y="3239704"/>
            <a:ext cx="3419581" cy="461665"/>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Emergency medicine</a:t>
            </a:r>
          </a:p>
        </p:txBody>
      </p:sp>
      <p:sp>
        <p:nvSpPr>
          <p:cNvPr id="20" name="TextBox 19">
            <a:extLst>
              <a:ext uri="{FF2B5EF4-FFF2-40B4-BE49-F238E27FC236}">
                <a16:creationId xmlns:a16="http://schemas.microsoft.com/office/drawing/2014/main" id="{CC3F98DF-3A72-22C8-9738-CB1BD9B7D080}"/>
              </a:ext>
            </a:extLst>
          </p:cNvPr>
          <p:cNvSpPr txBox="1"/>
          <p:nvPr/>
        </p:nvSpPr>
        <p:spPr>
          <a:xfrm>
            <a:off x="7110906" y="6239721"/>
            <a:ext cx="3701007" cy="461665"/>
          </a:xfrm>
          <a:prstGeom prst="rect">
            <a:avLst/>
          </a:prstGeom>
          <a:noFill/>
        </p:spPr>
        <p:txBody>
          <a:bodyPr wrap="square">
            <a:spAutoFit/>
          </a:bodyPr>
          <a:lstStyle>
            <a:defPPr>
              <a:defRPr lang="en-US"/>
            </a:defPPr>
            <a:lvl1pPr algn="ctr">
              <a:defRPr sz="2800" b="1">
                <a:solidFill>
                  <a:schemeClr val="accent5"/>
                </a:solidFill>
                <a:latin typeface="Ink Free" panose="03080402000500000000" pitchFamily="66" charset="0"/>
                <a:cs typeface="Dreaming Outloud Script Pro" panose="03050502040304050704" pitchFamily="66" charset="0"/>
              </a:defRPr>
            </a:lvl1pPr>
          </a:lstStyle>
          <a:p>
            <a:r>
              <a:rPr lang="en-US" sz="2400" dirty="0">
                <a:solidFill>
                  <a:schemeClr val="accent1"/>
                </a:solidFill>
                <a:latin typeface="+mn-lt"/>
              </a:rPr>
              <a:t>Faculty development</a:t>
            </a:r>
          </a:p>
        </p:txBody>
      </p:sp>
      <p:sp>
        <p:nvSpPr>
          <p:cNvPr id="22" name="TextBox 21">
            <a:extLst>
              <a:ext uri="{FF2B5EF4-FFF2-40B4-BE49-F238E27FC236}">
                <a16:creationId xmlns:a16="http://schemas.microsoft.com/office/drawing/2014/main" id="{ACF5FB17-F54D-856B-7D17-33F472FFE7B9}"/>
              </a:ext>
            </a:extLst>
          </p:cNvPr>
          <p:cNvSpPr txBox="1"/>
          <p:nvPr/>
        </p:nvSpPr>
        <p:spPr>
          <a:xfrm>
            <a:off x="7740649" y="5612904"/>
            <a:ext cx="3129124"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r>
              <a:rPr lang="en-US" sz="2400" dirty="0">
                <a:solidFill>
                  <a:schemeClr val="accent1"/>
                </a:solidFill>
                <a:latin typeface="+mn-lt"/>
              </a:rPr>
              <a:t>Geriatric medicine</a:t>
            </a:r>
          </a:p>
        </p:txBody>
      </p:sp>
      <p:sp>
        <p:nvSpPr>
          <p:cNvPr id="24" name="TextBox 23">
            <a:extLst>
              <a:ext uri="{FF2B5EF4-FFF2-40B4-BE49-F238E27FC236}">
                <a16:creationId xmlns:a16="http://schemas.microsoft.com/office/drawing/2014/main" id="{DD8FAC03-CD8D-5004-896B-AF31C3367650}"/>
              </a:ext>
            </a:extLst>
          </p:cNvPr>
          <p:cNvSpPr txBox="1"/>
          <p:nvPr/>
        </p:nvSpPr>
        <p:spPr>
          <a:xfrm>
            <a:off x="3575787" y="2315976"/>
            <a:ext cx="2253261" cy="461665"/>
          </a:xfrm>
          <a:prstGeom prst="rect">
            <a:avLst/>
          </a:prstGeom>
          <a:noFill/>
        </p:spPr>
        <p:txBody>
          <a:bodyPr wrap="square">
            <a:spAutoFit/>
          </a:bodyPr>
          <a:lstStyle>
            <a:defPPr>
              <a:defRPr lang="en-US"/>
            </a:defPPr>
            <a:lvl1pPr algn="ctr">
              <a:defRPr sz="2400" b="1">
                <a:solidFill>
                  <a:schemeClr val="accent3"/>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Health policy</a:t>
            </a:r>
          </a:p>
        </p:txBody>
      </p:sp>
      <p:sp>
        <p:nvSpPr>
          <p:cNvPr id="26" name="TextBox 25">
            <a:extLst>
              <a:ext uri="{FF2B5EF4-FFF2-40B4-BE49-F238E27FC236}">
                <a16:creationId xmlns:a16="http://schemas.microsoft.com/office/drawing/2014/main" id="{C9CF08BB-6E4A-56A4-DE32-8F59D131CB58}"/>
              </a:ext>
            </a:extLst>
          </p:cNvPr>
          <p:cNvSpPr txBox="1"/>
          <p:nvPr/>
        </p:nvSpPr>
        <p:spPr>
          <a:xfrm>
            <a:off x="575302" y="6209518"/>
            <a:ext cx="3158935"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r>
              <a:rPr lang="en-US" dirty="0">
                <a:solidFill>
                  <a:schemeClr val="accent1"/>
                </a:solidFill>
                <a:latin typeface="+mn-lt"/>
              </a:rPr>
              <a:t>Hospice/palliative care</a:t>
            </a:r>
          </a:p>
        </p:txBody>
      </p:sp>
      <p:sp>
        <p:nvSpPr>
          <p:cNvPr id="28" name="TextBox 27">
            <a:extLst>
              <a:ext uri="{FF2B5EF4-FFF2-40B4-BE49-F238E27FC236}">
                <a16:creationId xmlns:a16="http://schemas.microsoft.com/office/drawing/2014/main" id="{A99E0388-ADE3-1AA2-6D48-F8E68A2B0501}"/>
              </a:ext>
            </a:extLst>
          </p:cNvPr>
          <p:cNvSpPr txBox="1"/>
          <p:nvPr/>
        </p:nvSpPr>
        <p:spPr>
          <a:xfrm>
            <a:off x="565587" y="1752922"/>
            <a:ext cx="3168650"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Hospitalist medicine</a:t>
            </a:r>
          </a:p>
        </p:txBody>
      </p:sp>
      <p:sp>
        <p:nvSpPr>
          <p:cNvPr id="30" name="TextBox 29">
            <a:extLst>
              <a:ext uri="{FF2B5EF4-FFF2-40B4-BE49-F238E27FC236}">
                <a16:creationId xmlns:a16="http://schemas.microsoft.com/office/drawing/2014/main" id="{A722B391-0373-E41B-62D2-A7372F2E64E0}"/>
              </a:ext>
            </a:extLst>
          </p:cNvPr>
          <p:cNvSpPr txBox="1"/>
          <p:nvPr/>
        </p:nvSpPr>
        <p:spPr>
          <a:xfrm>
            <a:off x="209622" y="4437330"/>
            <a:ext cx="2368550"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HIV/AIDS care</a:t>
            </a:r>
          </a:p>
        </p:txBody>
      </p:sp>
      <p:sp>
        <p:nvSpPr>
          <p:cNvPr id="32" name="TextBox 31">
            <a:extLst>
              <a:ext uri="{FF2B5EF4-FFF2-40B4-BE49-F238E27FC236}">
                <a16:creationId xmlns:a16="http://schemas.microsoft.com/office/drawing/2014/main" id="{516395B1-77FA-4C16-FD01-D1B356C9F399}"/>
              </a:ext>
            </a:extLst>
          </p:cNvPr>
          <p:cNvSpPr txBox="1"/>
          <p:nvPr/>
        </p:nvSpPr>
        <p:spPr>
          <a:xfrm>
            <a:off x="8570912" y="4996041"/>
            <a:ext cx="3317196" cy="461665"/>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Integrative medicine</a:t>
            </a:r>
          </a:p>
        </p:txBody>
      </p:sp>
      <p:sp>
        <p:nvSpPr>
          <p:cNvPr id="34" name="TextBox 33">
            <a:extLst>
              <a:ext uri="{FF2B5EF4-FFF2-40B4-BE49-F238E27FC236}">
                <a16:creationId xmlns:a16="http://schemas.microsoft.com/office/drawing/2014/main" id="{3977B178-017C-FCAA-08EC-B22BEE1CFC09}"/>
              </a:ext>
            </a:extLst>
          </p:cNvPr>
          <p:cNvSpPr txBox="1"/>
          <p:nvPr/>
        </p:nvSpPr>
        <p:spPr>
          <a:xfrm>
            <a:off x="443747" y="5469899"/>
            <a:ext cx="4516835"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r>
              <a:rPr lang="en-US" sz="2400" dirty="0">
                <a:solidFill>
                  <a:schemeClr val="accent1"/>
                </a:solidFill>
                <a:latin typeface="+mn-lt"/>
              </a:rPr>
              <a:t>International/global health</a:t>
            </a:r>
          </a:p>
        </p:txBody>
      </p:sp>
      <p:sp>
        <p:nvSpPr>
          <p:cNvPr id="36" name="TextBox 35">
            <a:extLst>
              <a:ext uri="{FF2B5EF4-FFF2-40B4-BE49-F238E27FC236}">
                <a16:creationId xmlns:a16="http://schemas.microsoft.com/office/drawing/2014/main" id="{811BA0C6-7C01-14A5-A302-B2B45E4A01C1}"/>
              </a:ext>
            </a:extLst>
          </p:cNvPr>
          <p:cNvSpPr txBox="1"/>
          <p:nvPr/>
        </p:nvSpPr>
        <p:spPr>
          <a:xfrm>
            <a:off x="303737" y="3764544"/>
            <a:ext cx="4610331"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Obstetrics (including surgery)</a:t>
            </a:r>
          </a:p>
        </p:txBody>
      </p:sp>
      <p:sp>
        <p:nvSpPr>
          <p:cNvPr id="38" name="TextBox 37">
            <a:extLst>
              <a:ext uri="{FF2B5EF4-FFF2-40B4-BE49-F238E27FC236}">
                <a16:creationId xmlns:a16="http://schemas.microsoft.com/office/drawing/2014/main" id="{DAFA97D1-3B04-E44E-CF93-16CB08916222}"/>
              </a:ext>
            </a:extLst>
          </p:cNvPr>
          <p:cNvSpPr txBox="1"/>
          <p:nvPr/>
        </p:nvSpPr>
        <p:spPr>
          <a:xfrm>
            <a:off x="9646397" y="3905903"/>
            <a:ext cx="2184400"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r>
              <a:rPr lang="en-US" dirty="0">
                <a:solidFill>
                  <a:schemeClr val="accent1"/>
                </a:solidFill>
                <a:latin typeface="+mn-lt"/>
              </a:rPr>
              <a:t>Pain medicine</a:t>
            </a:r>
          </a:p>
        </p:txBody>
      </p:sp>
      <p:sp>
        <p:nvSpPr>
          <p:cNvPr id="40" name="TextBox 39">
            <a:extLst>
              <a:ext uri="{FF2B5EF4-FFF2-40B4-BE49-F238E27FC236}">
                <a16:creationId xmlns:a16="http://schemas.microsoft.com/office/drawing/2014/main" id="{C7F3FBB8-1783-D7FE-7093-61E86D16C126}"/>
              </a:ext>
            </a:extLst>
          </p:cNvPr>
          <p:cNvSpPr txBox="1"/>
          <p:nvPr/>
        </p:nvSpPr>
        <p:spPr>
          <a:xfrm>
            <a:off x="8858193" y="2566981"/>
            <a:ext cx="2742634" cy="400110"/>
          </a:xfrm>
          <a:prstGeom prst="rect">
            <a:avLst/>
          </a:prstGeom>
          <a:noFill/>
        </p:spPr>
        <p:txBody>
          <a:bodyPr wrap="square">
            <a:spAutoFit/>
          </a:bodyPr>
          <a:lstStyle>
            <a:defPPr>
              <a:defRPr lang="en-US"/>
            </a:defPPr>
            <a:lvl1pPr algn="ctr">
              <a:defRPr sz="2000"/>
            </a:lvl1pPr>
          </a:lstStyle>
          <a:p>
            <a:r>
              <a:rPr lang="en-US" b="1" dirty="0">
                <a:solidFill>
                  <a:schemeClr val="accent1"/>
                </a:solidFill>
                <a:cs typeface="Dreaming Outloud Script Pro" panose="03050502040304050704" pitchFamily="66" charset="0"/>
              </a:rPr>
              <a:t>Preventive medicine</a:t>
            </a:r>
          </a:p>
        </p:txBody>
      </p:sp>
      <p:sp>
        <p:nvSpPr>
          <p:cNvPr id="42" name="TextBox 41">
            <a:extLst>
              <a:ext uri="{FF2B5EF4-FFF2-40B4-BE49-F238E27FC236}">
                <a16:creationId xmlns:a16="http://schemas.microsoft.com/office/drawing/2014/main" id="{F55E83FC-2E3F-CB4F-B42A-3945F450E419}"/>
              </a:ext>
            </a:extLst>
          </p:cNvPr>
          <p:cNvSpPr txBox="1"/>
          <p:nvPr/>
        </p:nvSpPr>
        <p:spPr>
          <a:xfrm>
            <a:off x="4075672" y="6049024"/>
            <a:ext cx="1605997" cy="461665"/>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sz="2400" dirty="0">
                <a:solidFill>
                  <a:schemeClr val="accent1"/>
                </a:solidFill>
                <a:latin typeface="+mn-lt"/>
              </a:rPr>
              <a:t>Research</a:t>
            </a:r>
          </a:p>
        </p:txBody>
      </p:sp>
      <p:sp>
        <p:nvSpPr>
          <p:cNvPr id="44" name="TextBox 43">
            <a:extLst>
              <a:ext uri="{FF2B5EF4-FFF2-40B4-BE49-F238E27FC236}">
                <a16:creationId xmlns:a16="http://schemas.microsoft.com/office/drawing/2014/main" id="{E4AE8D74-08C2-5254-B42A-006FA7843287}"/>
              </a:ext>
            </a:extLst>
          </p:cNvPr>
          <p:cNvSpPr txBox="1"/>
          <p:nvPr/>
        </p:nvSpPr>
        <p:spPr>
          <a:xfrm>
            <a:off x="4795116" y="4372037"/>
            <a:ext cx="2400300"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Rural medicine</a:t>
            </a:r>
          </a:p>
        </p:txBody>
      </p:sp>
      <p:sp>
        <p:nvSpPr>
          <p:cNvPr id="46" name="TextBox 45">
            <a:extLst>
              <a:ext uri="{FF2B5EF4-FFF2-40B4-BE49-F238E27FC236}">
                <a16:creationId xmlns:a16="http://schemas.microsoft.com/office/drawing/2014/main" id="{6784C062-94E6-649A-BE61-900AF7B5D196}"/>
              </a:ext>
            </a:extLst>
          </p:cNvPr>
          <p:cNvSpPr txBox="1"/>
          <p:nvPr/>
        </p:nvSpPr>
        <p:spPr>
          <a:xfrm>
            <a:off x="7431859" y="4342771"/>
            <a:ext cx="2647716"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Sleep medicine</a:t>
            </a:r>
          </a:p>
        </p:txBody>
      </p:sp>
      <p:sp>
        <p:nvSpPr>
          <p:cNvPr id="48" name="TextBox 47">
            <a:extLst>
              <a:ext uri="{FF2B5EF4-FFF2-40B4-BE49-F238E27FC236}">
                <a16:creationId xmlns:a16="http://schemas.microsoft.com/office/drawing/2014/main" id="{695267AF-5D3F-61B9-401E-23C1668002CF}"/>
              </a:ext>
            </a:extLst>
          </p:cNvPr>
          <p:cNvSpPr txBox="1"/>
          <p:nvPr/>
        </p:nvSpPr>
        <p:spPr>
          <a:xfrm>
            <a:off x="209622" y="3148745"/>
            <a:ext cx="2586844"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Sports medicine</a:t>
            </a:r>
          </a:p>
        </p:txBody>
      </p:sp>
      <p:sp>
        <p:nvSpPr>
          <p:cNvPr id="50" name="TextBox 49">
            <a:extLst>
              <a:ext uri="{FF2B5EF4-FFF2-40B4-BE49-F238E27FC236}">
                <a16:creationId xmlns:a16="http://schemas.microsoft.com/office/drawing/2014/main" id="{9C8A5E61-908C-9CC0-C632-E6E8EAD8CF1F}"/>
              </a:ext>
            </a:extLst>
          </p:cNvPr>
          <p:cNvSpPr txBox="1"/>
          <p:nvPr/>
        </p:nvSpPr>
        <p:spPr>
          <a:xfrm>
            <a:off x="5106234" y="3611776"/>
            <a:ext cx="2400300"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Substance abuse</a:t>
            </a:r>
          </a:p>
        </p:txBody>
      </p:sp>
      <p:sp>
        <p:nvSpPr>
          <p:cNvPr id="52" name="TextBox 51">
            <a:extLst>
              <a:ext uri="{FF2B5EF4-FFF2-40B4-BE49-F238E27FC236}">
                <a16:creationId xmlns:a16="http://schemas.microsoft.com/office/drawing/2014/main" id="{EC523119-1FF3-EAC8-BB5F-A9B10E3AE365}"/>
              </a:ext>
            </a:extLst>
          </p:cNvPr>
          <p:cNvSpPr txBox="1"/>
          <p:nvPr/>
        </p:nvSpPr>
        <p:spPr>
          <a:xfrm>
            <a:off x="5521419" y="5728832"/>
            <a:ext cx="1969917" cy="400110"/>
          </a:xfrm>
          <a:prstGeom prst="rect">
            <a:avLst/>
          </a:prstGeom>
          <a:noFill/>
        </p:spPr>
        <p:txBody>
          <a:bodyPr wrap="square">
            <a:spAutoFit/>
          </a:bodyPr>
          <a:lstStyle>
            <a:defPPr>
              <a:defRPr lang="en-US"/>
            </a:defPPr>
            <a:lvl1pPr algn="ctr">
              <a:defRPr sz="2400" b="1">
                <a:solidFill>
                  <a:schemeClr val="accent3"/>
                </a:solidFill>
                <a:latin typeface="Century Gothic" panose="020B0502020202020204" pitchFamily="34" charset="0"/>
              </a:defRPr>
            </a:lvl1pPr>
          </a:lstStyle>
          <a:p>
            <a:r>
              <a:rPr lang="en-US" sz="2000" dirty="0">
                <a:solidFill>
                  <a:schemeClr val="accent1"/>
                </a:solidFill>
                <a:latin typeface="+mn-lt"/>
              </a:rPr>
              <a:t>Urgent care</a:t>
            </a:r>
          </a:p>
        </p:txBody>
      </p:sp>
      <p:sp>
        <p:nvSpPr>
          <p:cNvPr id="54" name="TextBox 53">
            <a:extLst>
              <a:ext uri="{FF2B5EF4-FFF2-40B4-BE49-F238E27FC236}">
                <a16:creationId xmlns:a16="http://schemas.microsoft.com/office/drawing/2014/main" id="{CF8210BC-2CE5-73A5-98BD-79E788BC9423}"/>
              </a:ext>
            </a:extLst>
          </p:cNvPr>
          <p:cNvSpPr txBox="1"/>
          <p:nvPr/>
        </p:nvSpPr>
        <p:spPr>
          <a:xfrm>
            <a:off x="4160015" y="1749375"/>
            <a:ext cx="2842399"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r>
              <a:rPr lang="en-US" sz="2400" dirty="0">
                <a:solidFill>
                  <a:schemeClr val="accent1"/>
                </a:solidFill>
                <a:latin typeface="+mn-lt"/>
              </a:rPr>
              <a:t>Women’s health</a:t>
            </a:r>
          </a:p>
        </p:txBody>
      </p:sp>
      <p:sp>
        <p:nvSpPr>
          <p:cNvPr id="56" name="Title 4">
            <a:extLst>
              <a:ext uri="{FF2B5EF4-FFF2-40B4-BE49-F238E27FC236}">
                <a16:creationId xmlns:a16="http://schemas.microsoft.com/office/drawing/2014/main" id="{954FBABE-864B-4173-0B52-B84D526D22AD}"/>
              </a:ext>
            </a:extLst>
          </p:cNvPr>
          <p:cNvSpPr txBox="1">
            <a:spLocks/>
          </p:cNvSpPr>
          <p:nvPr/>
        </p:nvSpPr>
        <p:spPr>
          <a:xfrm>
            <a:off x="0" y="555797"/>
            <a:ext cx="11469758" cy="96015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bg1"/>
                </a:solidFill>
                <a:cs typeface="Dreaming Outloud Script Pro" panose="03050502040304050704" pitchFamily="66" charset="0"/>
              </a:rPr>
              <a:t>What if I Have an Area of Interest?</a:t>
            </a:r>
            <a:endParaRPr kumimoji="0" lang="en-US" i="0" u="none" strike="noStrike" kern="1200" cap="none" spc="0" normalizeH="0" baseline="0" noProof="0" dirty="0">
              <a:ln>
                <a:noFill/>
              </a:ln>
              <a:solidFill>
                <a:schemeClr val="bg1"/>
              </a:solidFill>
              <a:effectLst/>
              <a:uLnTx/>
              <a:uFillTx/>
              <a:cs typeface="Dreaming Outloud Script Pro" panose="03050502040304050704" pitchFamily="66" charset="0"/>
            </a:endParaRPr>
          </a:p>
        </p:txBody>
      </p:sp>
      <p:sp>
        <p:nvSpPr>
          <p:cNvPr id="61" name="Rectangle 60">
            <a:extLst>
              <a:ext uri="{FF2B5EF4-FFF2-40B4-BE49-F238E27FC236}">
                <a16:creationId xmlns:a16="http://schemas.microsoft.com/office/drawing/2014/main" id="{11D9403C-AA12-8AF3-51F2-97C99C6E7D7D}"/>
              </a:ext>
            </a:extLst>
          </p:cNvPr>
          <p:cNvSpPr/>
          <p:nvPr/>
        </p:nvSpPr>
        <p:spPr>
          <a:xfrm>
            <a:off x="7002415" y="1515053"/>
            <a:ext cx="4467344" cy="837136"/>
          </a:xfrm>
          <a:prstGeom prst="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solidFill>
                  <a:schemeClr val="accent1"/>
                </a:solidFill>
              </a:rPr>
              <a:t>20+ Fellowship Options*</a:t>
            </a:r>
          </a:p>
          <a:p>
            <a:r>
              <a:rPr lang="en-US" sz="2000" dirty="0">
                <a:solidFill>
                  <a:schemeClr val="accent1"/>
                </a:solidFill>
              </a:rPr>
              <a:t>Certificates of Added Qualification</a:t>
            </a:r>
          </a:p>
        </p:txBody>
      </p:sp>
    </p:spTree>
    <p:extLst>
      <p:ext uri="{BB962C8B-B14F-4D97-AF65-F5344CB8AC3E}">
        <p14:creationId xmlns:p14="http://schemas.microsoft.com/office/powerpoint/2010/main" val="17858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500"/>
                                        <p:tgtEl>
                                          <p:spTgt spid="3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up)">
                                      <p:cBhvr>
                                        <p:cTn id="75" dur="500"/>
                                        <p:tgtEl>
                                          <p:spTgt spid="42"/>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up)">
                                      <p:cBhvr>
                                        <p:cTn id="83" dur="500"/>
                                        <p:tgtEl>
                                          <p:spTgt spid="46"/>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up)">
                                      <p:cBhvr>
                                        <p:cTn id="87" dur="500"/>
                                        <p:tgtEl>
                                          <p:spTgt spid="4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up)">
                                      <p:cBhvr>
                                        <p:cTn id="91" dur="500"/>
                                        <p:tgtEl>
                                          <p:spTgt spid="50"/>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up)">
                                      <p:cBhvr>
                                        <p:cTn id="95" dur="500"/>
                                        <p:tgtEl>
                                          <p:spTgt spid="52"/>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wipe(up)">
                                      <p:cBhvr>
                                        <p:cTn id="9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3" grpId="0"/>
      <p:bldP spid="16" grpId="0"/>
      <p:bldP spid="18" grpId="0"/>
      <p:bldP spid="20" grpId="0"/>
      <p:bldP spid="22" grpId="0"/>
      <p:bldP spid="24" grpId="0"/>
      <p:bldP spid="26" grpId="0"/>
      <p:bldP spid="28" grpId="0"/>
      <p:bldP spid="30" grpId="0"/>
      <p:bldP spid="32" grpId="0"/>
      <p:bldP spid="34" grpId="0"/>
      <p:bldP spid="36" grpId="0"/>
      <p:bldP spid="38" grpId="0"/>
      <p:bldP spid="40" grpId="0"/>
      <p:bldP spid="42" grpId="0"/>
      <p:bldP spid="44" grpId="0"/>
      <p:bldP spid="46" grpId="0"/>
      <p:bldP spid="48" grpId="0"/>
      <p:bldP spid="50" grpId="0"/>
      <p:bldP spid="52"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2ECE-B0F7-70B8-874B-6FE4E0C5992D}"/>
              </a:ext>
            </a:extLst>
          </p:cNvPr>
          <p:cNvSpPr>
            <a:spLocks noGrp="1"/>
          </p:cNvSpPr>
          <p:nvPr>
            <p:ph type="title"/>
          </p:nvPr>
        </p:nvSpPr>
        <p:spPr>
          <a:prstGeom prst="rect">
            <a:avLst/>
          </a:prstGeom>
        </p:spPr>
        <p:txBody>
          <a:bodyPr/>
          <a:lstStyle/>
          <a:p>
            <a:r>
              <a:rPr lang="en-US" dirty="0"/>
              <a:t>Learning Objectives</a:t>
            </a:r>
          </a:p>
        </p:txBody>
      </p:sp>
      <p:sp>
        <p:nvSpPr>
          <p:cNvPr id="4" name="Chart Placeholder 3">
            <a:extLst>
              <a:ext uri="{FF2B5EF4-FFF2-40B4-BE49-F238E27FC236}">
                <a16:creationId xmlns:a16="http://schemas.microsoft.com/office/drawing/2014/main" id="{9E30368E-B1E1-B7F7-A2E0-4E0014872772}"/>
              </a:ext>
            </a:extLst>
          </p:cNvPr>
          <p:cNvSpPr>
            <a:spLocks noGrp="1"/>
          </p:cNvSpPr>
          <p:nvPr>
            <p:ph type="chart" sz="quarter" idx="10"/>
          </p:nvPr>
        </p:nvSpPr>
        <p:spPr/>
        <p:txBody>
          <a:bodyPr/>
          <a:lstStyle/>
          <a:p>
            <a:pPr marL="457200" indent="-457200">
              <a:buFont typeface="+mj-lt"/>
              <a:buAutoNum type="arabicPeriod"/>
            </a:pPr>
            <a:r>
              <a:rPr lang="en-US" sz="2800" dirty="0"/>
              <a:t>Define family medicine. </a:t>
            </a:r>
          </a:p>
          <a:p>
            <a:pPr marL="457200" indent="-457200">
              <a:buFont typeface="+mj-lt"/>
              <a:buAutoNum type="arabicPeriod"/>
            </a:pPr>
            <a:r>
              <a:rPr lang="en-US" sz="2800" dirty="0"/>
              <a:t>Describe the scope of practice of a family physician. </a:t>
            </a:r>
          </a:p>
          <a:p>
            <a:pPr marL="457200" indent="-457200">
              <a:buFont typeface="+mj-lt"/>
              <a:buAutoNum type="arabicPeriod"/>
            </a:pPr>
            <a:r>
              <a:rPr lang="en-US" sz="2800" dirty="0"/>
              <a:t>Identify practice styles and settings for family physicians. </a:t>
            </a:r>
          </a:p>
          <a:p>
            <a:endParaRPr lang="en-US" dirty="0"/>
          </a:p>
        </p:txBody>
      </p:sp>
    </p:spTree>
    <p:extLst>
      <p:ext uri="{BB962C8B-B14F-4D97-AF65-F5344CB8AC3E}">
        <p14:creationId xmlns:p14="http://schemas.microsoft.com/office/powerpoint/2010/main" val="317365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6F27AB-5133-B2AF-3438-84A483B36ECB}"/>
              </a:ext>
            </a:extLst>
          </p:cNvPr>
          <p:cNvSpPr txBox="1"/>
          <p:nvPr/>
        </p:nvSpPr>
        <p:spPr>
          <a:xfrm>
            <a:off x="943602" y="2686810"/>
            <a:ext cx="4305602" cy="477054"/>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a:lnSpc>
                <a:spcPct val="110000"/>
              </a:lnSpc>
              <a:spcBef>
                <a:spcPts val="600"/>
              </a:spcBef>
            </a:pPr>
            <a:r>
              <a:rPr lang="en-US" sz="2400" dirty="0">
                <a:solidFill>
                  <a:schemeClr val="accent1"/>
                </a:solidFill>
                <a:latin typeface="+mn-lt"/>
              </a:rPr>
              <a:t>Community health centers</a:t>
            </a:r>
          </a:p>
        </p:txBody>
      </p:sp>
      <p:sp>
        <p:nvSpPr>
          <p:cNvPr id="16" name="TextBox 15">
            <a:extLst>
              <a:ext uri="{FF2B5EF4-FFF2-40B4-BE49-F238E27FC236}">
                <a16:creationId xmlns:a16="http://schemas.microsoft.com/office/drawing/2014/main" id="{46BCBD1B-1F40-E64B-98C6-1CBC00CAB3BD}"/>
              </a:ext>
            </a:extLst>
          </p:cNvPr>
          <p:cNvSpPr txBox="1"/>
          <p:nvPr/>
        </p:nvSpPr>
        <p:spPr>
          <a:xfrm>
            <a:off x="5742732" y="2810406"/>
            <a:ext cx="2916144" cy="412934"/>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a:lnSpc>
                <a:spcPct val="110000"/>
              </a:lnSpc>
              <a:spcBef>
                <a:spcPts val="600"/>
              </a:spcBef>
            </a:pPr>
            <a:r>
              <a:rPr lang="en-US" dirty="0">
                <a:solidFill>
                  <a:schemeClr val="accent1"/>
                </a:solidFill>
                <a:latin typeface="+mn-lt"/>
              </a:rPr>
              <a:t>Urgent care centers</a:t>
            </a:r>
          </a:p>
        </p:txBody>
      </p:sp>
      <p:sp>
        <p:nvSpPr>
          <p:cNvPr id="18" name="TextBox 17">
            <a:extLst>
              <a:ext uri="{FF2B5EF4-FFF2-40B4-BE49-F238E27FC236}">
                <a16:creationId xmlns:a16="http://schemas.microsoft.com/office/drawing/2014/main" id="{C546C9D9-937E-E116-8D09-F0DF901AB5DC}"/>
              </a:ext>
            </a:extLst>
          </p:cNvPr>
          <p:cNvSpPr txBox="1"/>
          <p:nvPr/>
        </p:nvSpPr>
        <p:spPr>
          <a:xfrm>
            <a:off x="6172850" y="3503756"/>
            <a:ext cx="4972051" cy="477054"/>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pPr>
              <a:lnSpc>
                <a:spcPct val="110000"/>
              </a:lnSpc>
              <a:spcBef>
                <a:spcPts val="600"/>
              </a:spcBef>
            </a:pPr>
            <a:r>
              <a:rPr lang="en-US" dirty="0">
                <a:solidFill>
                  <a:schemeClr val="accent1"/>
                </a:solidFill>
                <a:latin typeface="+mn-lt"/>
              </a:rPr>
              <a:t>University-based health centers</a:t>
            </a:r>
          </a:p>
        </p:txBody>
      </p:sp>
      <p:sp>
        <p:nvSpPr>
          <p:cNvPr id="20" name="TextBox 19">
            <a:extLst>
              <a:ext uri="{FF2B5EF4-FFF2-40B4-BE49-F238E27FC236}">
                <a16:creationId xmlns:a16="http://schemas.microsoft.com/office/drawing/2014/main" id="{CC3F98DF-3A72-22C8-9738-CB1BD9B7D080}"/>
              </a:ext>
            </a:extLst>
          </p:cNvPr>
          <p:cNvSpPr txBox="1"/>
          <p:nvPr/>
        </p:nvSpPr>
        <p:spPr>
          <a:xfrm>
            <a:off x="7200804" y="6124138"/>
            <a:ext cx="3701007" cy="461665"/>
          </a:xfrm>
          <a:prstGeom prst="rect">
            <a:avLst/>
          </a:prstGeom>
          <a:noFill/>
        </p:spPr>
        <p:txBody>
          <a:bodyPr wrap="square">
            <a:spAutoFit/>
          </a:bodyPr>
          <a:lstStyle>
            <a:defPPr>
              <a:defRPr lang="en-US"/>
            </a:defPPr>
            <a:lvl1pPr algn="ctr">
              <a:defRPr sz="2800" b="1">
                <a:solidFill>
                  <a:schemeClr val="accent5"/>
                </a:solidFill>
                <a:latin typeface="Ink Free" panose="03080402000500000000" pitchFamily="66" charset="0"/>
                <a:cs typeface="Dreaming Outloud Script Pro" panose="03050502040304050704" pitchFamily="66" charset="0"/>
              </a:defRPr>
            </a:lvl1pPr>
          </a:lstStyle>
          <a:p>
            <a:r>
              <a:rPr lang="en-US" sz="2400" dirty="0">
                <a:solidFill>
                  <a:schemeClr val="accent1"/>
                </a:solidFill>
                <a:latin typeface="+mn-lt"/>
              </a:rPr>
              <a:t>Faculty development</a:t>
            </a:r>
          </a:p>
        </p:txBody>
      </p:sp>
      <p:sp>
        <p:nvSpPr>
          <p:cNvPr id="22" name="TextBox 21">
            <a:extLst>
              <a:ext uri="{FF2B5EF4-FFF2-40B4-BE49-F238E27FC236}">
                <a16:creationId xmlns:a16="http://schemas.microsoft.com/office/drawing/2014/main" id="{ACF5FB17-F54D-856B-7D17-33F472FFE7B9}"/>
              </a:ext>
            </a:extLst>
          </p:cNvPr>
          <p:cNvSpPr txBox="1"/>
          <p:nvPr/>
        </p:nvSpPr>
        <p:spPr>
          <a:xfrm>
            <a:off x="7569016" y="5384785"/>
            <a:ext cx="3129124" cy="555537"/>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a:lnSpc>
                <a:spcPct val="110000"/>
              </a:lnSpc>
              <a:spcBef>
                <a:spcPts val="600"/>
              </a:spcBef>
            </a:pPr>
            <a:r>
              <a:rPr lang="en-US" dirty="0">
                <a:solidFill>
                  <a:schemeClr val="accent1"/>
                </a:solidFill>
                <a:latin typeface="+mn-lt"/>
              </a:rPr>
              <a:t>Public Health</a:t>
            </a:r>
          </a:p>
        </p:txBody>
      </p:sp>
      <p:sp>
        <p:nvSpPr>
          <p:cNvPr id="24" name="TextBox 23">
            <a:extLst>
              <a:ext uri="{FF2B5EF4-FFF2-40B4-BE49-F238E27FC236}">
                <a16:creationId xmlns:a16="http://schemas.microsoft.com/office/drawing/2014/main" id="{DD8FAC03-CD8D-5004-896B-AF31C3367650}"/>
              </a:ext>
            </a:extLst>
          </p:cNvPr>
          <p:cNvSpPr txBox="1"/>
          <p:nvPr/>
        </p:nvSpPr>
        <p:spPr>
          <a:xfrm>
            <a:off x="2227325" y="1914630"/>
            <a:ext cx="2253261" cy="412934"/>
          </a:xfrm>
          <a:prstGeom prst="rect">
            <a:avLst/>
          </a:prstGeom>
          <a:noFill/>
        </p:spPr>
        <p:txBody>
          <a:bodyPr wrap="square">
            <a:spAutoFit/>
          </a:bodyPr>
          <a:lstStyle>
            <a:defPPr>
              <a:defRPr lang="en-US"/>
            </a:defPPr>
            <a:lvl1pPr algn="ctr">
              <a:defRPr sz="2400" b="1">
                <a:solidFill>
                  <a:schemeClr val="accent3"/>
                </a:solidFill>
                <a:latin typeface="Ink Free" panose="03080402000500000000" pitchFamily="66" charset="0"/>
                <a:cs typeface="Dreaming Outloud Script Pro" panose="03050502040304050704" pitchFamily="66" charset="0"/>
              </a:defRPr>
            </a:lvl1pPr>
          </a:lstStyle>
          <a:p>
            <a:pPr>
              <a:lnSpc>
                <a:spcPct val="110000"/>
              </a:lnSpc>
              <a:spcBef>
                <a:spcPts val="600"/>
              </a:spcBef>
            </a:pPr>
            <a:r>
              <a:rPr lang="en-US" sz="2000" dirty="0">
                <a:solidFill>
                  <a:schemeClr val="accent1"/>
                </a:solidFill>
                <a:latin typeface="+mn-lt"/>
              </a:rPr>
              <a:t>Nursing homes</a:t>
            </a:r>
          </a:p>
        </p:txBody>
      </p:sp>
      <p:sp>
        <p:nvSpPr>
          <p:cNvPr id="26" name="TextBox 25">
            <a:extLst>
              <a:ext uri="{FF2B5EF4-FFF2-40B4-BE49-F238E27FC236}">
                <a16:creationId xmlns:a16="http://schemas.microsoft.com/office/drawing/2014/main" id="{C9CF08BB-6E4A-56A4-DE32-8F59D131CB58}"/>
              </a:ext>
            </a:extLst>
          </p:cNvPr>
          <p:cNvSpPr txBox="1"/>
          <p:nvPr/>
        </p:nvSpPr>
        <p:spPr>
          <a:xfrm>
            <a:off x="341418" y="5893479"/>
            <a:ext cx="3158935"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r>
              <a:rPr lang="en-US" dirty="0">
                <a:solidFill>
                  <a:schemeClr val="accent1"/>
                </a:solidFill>
                <a:latin typeface="+mn-lt"/>
              </a:rPr>
              <a:t>Policy</a:t>
            </a:r>
          </a:p>
        </p:txBody>
      </p:sp>
      <p:sp>
        <p:nvSpPr>
          <p:cNvPr id="28" name="TextBox 27">
            <a:extLst>
              <a:ext uri="{FF2B5EF4-FFF2-40B4-BE49-F238E27FC236}">
                <a16:creationId xmlns:a16="http://schemas.microsoft.com/office/drawing/2014/main" id="{A99E0388-ADE3-1AA2-6D48-F8E68A2B0501}"/>
              </a:ext>
            </a:extLst>
          </p:cNvPr>
          <p:cNvSpPr txBox="1"/>
          <p:nvPr/>
        </p:nvSpPr>
        <p:spPr>
          <a:xfrm>
            <a:off x="2927350" y="6147829"/>
            <a:ext cx="3168650"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Office practices</a:t>
            </a:r>
          </a:p>
        </p:txBody>
      </p:sp>
      <p:sp>
        <p:nvSpPr>
          <p:cNvPr id="30" name="TextBox 29">
            <a:extLst>
              <a:ext uri="{FF2B5EF4-FFF2-40B4-BE49-F238E27FC236}">
                <a16:creationId xmlns:a16="http://schemas.microsoft.com/office/drawing/2014/main" id="{A722B391-0373-E41B-62D2-A7372F2E64E0}"/>
              </a:ext>
            </a:extLst>
          </p:cNvPr>
          <p:cNvSpPr txBox="1"/>
          <p:nvPr/>
        </p:nvSpPr>
        <p:spPr>
          <a:xfrm>
            <a:off x="361481" y="4353499"/>
            <a:ext cx="2368550" cy="412934"/>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a:lnSpc>
                <a:spcPct val="110000"/>
              </a:lnSpc>
              <a:spcBef>
                <a:spcPts val="600"/>
              </a:spcBef>
            </a:pPr>
            <a:r>
              <a:rPr lang="en-US" dirty="0">
                <a:solidFill>
                  <a:schemeClr val="accent1"/>
                </a:solidFill>
                <a:latin typeface="+mn-lt"/>
              </a:rPr>
              <a:t>Urgent Care</a:t>
            </a:r>
          </a:p>
        </p:txBody>
      </p:sp>
      <p:sp>
        <p:nvSpPr>
          <p:cNvPr id="32" name="TextBox 31">
            <a:extLst>
              <a:ext uri="{FF2B5EF4-FFF2-40B4-BE49-F238E27FC236}">
                <a16:creationId xmlns:a16="http://schemas.microsoft.com/office/drawing/2014/main" id="{516395B1-77FA-4C16-FD01-D1B356C9F399}"/>
              </a:ext>
            </a:extLst>
          </p:cNvPr>
          <p:cNvSpPr txBox="1"/>
          <p:nvPr/>
        </p:nvSpPr>
        <p:spPr>
          <a:xfrm>
            <a:off x="8858193" y="4833118"/>
            <a:ext cx="3317196" cy="400110"/>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r>
              <a:rPr lang="en-US" sz="2000" dirty="0">
                <a:solidFill>
                  <a:schemeClr val="accent1"/>
                </a:solidFill>
                <a:latin typeface="+mn-lt"/>
              </a:rPr>
              <a:t>Government</a:t>
            </a:r>
          </a:p>
        </p:txBody>
      </p:sp>
      <p:sp>
        <p:nvSpPr>
          <p:cNvPr id="34" name="TextBox 33">
            <a:extLst>
              <a:ext uri="{FF2B5EF4-FFF2-40B4-BE49-F238E27FC236}">
                <a16:creationId xmlns:a16="http://schemas.microsoft.com/office/drawing/2014/main" id="{3977B178-017C-FCAA-08EC-B22BEE1CFC09}"/>
              </a:ext>
            </a:extLst>
          </p:cNvPr>
          <p:cNvSpPr txBox="1"/>
          <p:nvPr/>
        </p:nvSpPr>
        <p:spPr>
          <a:xfrm>
            <a:off x="443747" y="5165564"/>
            <a:ext cx="4516835"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r>
              <a:rPr lang="en-US" sz="2400" dirty="0">
                <a:solidFill>
                  <a:schemeClr val="accent1"/>
                </a:solidFill>
                <a:latin typeface="+mn-lt"/>
              </a:rPr>
              <a:t>International/global health</a:t>
            </a:r>
          </a:p>
        </p:txBody>
      </p:sp>
      <p:sp>
        <p:nvSpPr>
          <p:cNvPr id="36" name="TextBox 35">
            <a:extLst>
              <a:ext uri="{FF2B5EF4-FFF2-40B4-BE49-F238E27FC236}">
                <a16:creationId xmlns:a16="http://schemas.microsoft.com/office/drawing/2014/main" id="{811BA0C6-7C01-14A5-A302-B2B45E4A01C1}"/>
              </a:ext>
            </a:extLst>
          </p:cNvPr>
          <p:cNvSpPr txBox="1"/>
          <p:nvPr/>
        </p:nvSpPr>
        <p:spPr>
          <a:xfrm>
            <a:off x="3707592" y="3802038"/>
            <a:ext cx="2647716"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Telemedicine</a:t>
            </a:r>
          </a:p>
        </p:txBody>
      </p:sp>
      <p:sp>
        <p:nvSpPr>
          <p:cNvPr id="40" name="TextBox 39">
            <a:extLst>
              <a:ext uri="{FF2B5EF4-FFF2-40B4-BE49-F238E27FC236}">
                <a16:creationId xmlns:a16="http://schemas.microsoft.com/office/drawing/2014/main" id="{C7F3FBB8-1783-D7FE-7093-61E86D16C126}"/>
              </a:ext>
            </a:extLst>
          </p:cNvPr>
          <p:cNvSpPr txBox="1"/>
          <p:nvPr/>
        </p:nvSpPr>
        <p:spPr>
          <a:xfrm>
            <a:off x="8858193" y="2771847"/>
            <a:ext cx="2742634" cy="400110"/>
          </a:xfrm>
          <a:prstGeom prst="rect">
            <a:avLst/>
          </a:prstGeom>
          <a:noFill/>
        </p:spPr>
        <p:txBody>
          <a:bodyPr wrap="square">
            <a:spAutoFit/>
          </a:bodyPr>
          <a:lstStyle>
            <a:defPPr>
              <a:defRPr lang="en-US"/>
            </a:defPPr>
            <a:lvl1pPr algn="ctr">
              <a:defRPr sz="2000"/>
            </a:lvl1pPr>
          </a:lstStyle>
          <a:p>
            <a:r>
              <a:rPr lang="en-US" b="1" dirty="0">
                <a:solidFill>
                  <a:schemeClr val="accent1"/>
                </a:solidFill>
                <a:cs typeface="Dreaming Outloud Script Pro" panose="03050502040304050704" pitchFamily="66" charset="0"/>
              </a:rPr>
              <a:t>Emergency rooms</a:t>
            </a:r>
          </a:p>
        </p:txBody>
      </p:sp>
      <p:sp>
        <p:nvSpPr>
          <p:cNvPr id="42" name="TextBox 41">
            <a:extLst>
              <a:ext uri="{FF2B5EF4-FFF2-40B4-BE49-F238E27FC236}">
                <a16:creationId xmlns:a16="http://schemas.microsoft.com/office/drawing/2014/main" id="{F55E83FC-2E3F-CB4F-B42A-3945F450E419}"/>
              </a:ext>
            </a:extLst>
          </p:cNvPr>
          <p:cNvSpPr txBox="1"/>
          <p:nvPr/>
        </p:nvSpPr>
        <p:spPr>
          <a:xfrm>
            <a:off x="341418" y="1863288"/>
            <a:ext cx="1605997" cy="461665"/>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sz="2400" dirty="0">
                <a:solidFill>
                  <a:schemeClr val="accent1"/>
                </a:solidFill>
                <a:latin typeface="+mn-lt"/>
              </a:rPr>
              <a:t>Research</a:t>
            </a:r>
          </a:p>
        </p:txBody>
      </p:sp>
      <p:sp>
        <p:nvSpPr>
          <p:cNvPr id="44" name="TextBox 43">
            <a:extLst>
              <a:ext uri="{FF2B5EF4-FFF2-40B4-BE49-F238E27FC236}">
                <a16:creationId xmlns:a16="http://schemas.microsoft.com/office/drawing/2014/main" id="{E4AE8D74-08C2-5254-B42A-006FA7843287}"/>
              </a:ext>
            </a:extLst>
          </p:cNvPr>
          <p:cNvSpPr txBox="1"/>
          <p:nvPr/>
        </p:nvSpPr>
        <p:spPr>
          <a:xfrm>
            <a:off x="3707592" y="4578558"/>
            <a:ext cx="3317196"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Schools/ Universities</a:t>
            </a:r>
          </a:p>
        </p:txBody>
      </p:sp>
      <p:sp>
        <p:nvSpPr>
          <p:cNvPr id="46" name="TextBox 45">
            <a:extLst>
              <a:ext uri="{FF2B5EF4-FFF2-40B4-BE49-F238E27FC236}">
                <a16:creationId xmlns:a16="http://schemas.microsoft.com/office/drawing/2014/main" id="{6784C062-94E6-649A-BE61-900AF7B5D196}"/>
              </a:ext>
            </a:extLst>
          </p:cNvPr>
          <p:cNvSpPr txBox="1"/>
          <p:nvPr/>
        </p:nvSpPr>
        <p:spPr>
          <a:xfrm>
            <a:off x="7619027" y="4249580"/>
            <a:ext cx="2864560"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r>
              <a:rPr lang="en-US" dirty="0">
                <a:solidFill>
                  <a:schemeClr val="accent1"/>
                </a:solidFill>
                <a:latin typeface="+mn-lt"/>
              </a:rPr>
              <a:t>Health care systems</a:t>
            </a:r>
          </a:p>
        </p:txBody>
      </p:sp>
      <p:sp>
        <p:nvSpPr>
          <p:cNvPr id="48" name="TextBox 47">
            <a:extLst>
              <a:ext uri="{FF2B5EF4-FFF2-40B4-BE49-F238E27FC236}">
                <a16:creationId xmlns:a16="http://schemas.microsoft.com/office/drawing/2014/main" id="{695267AF-5D3F-61B9-401E-23C1668002CF}"/>
              </a:ext>
            </a:extLst>
          </p:cNvPr>
          <p:cNvSpPr txBox="1"/>
          <p:nvPr/>
        </p:nvSpPr>
        <p:spPr>
          <a:xfrm>
            <a:off x="176167" y="3453000"/>
            <a:ext cx="3882189"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r>
              <a:rPr lang="en-US" dirty="0">
                <a:solidFill>
                  <a:schemeClr val="accent1"/>
                </a:solidFill>
                <a:latin typeface="+mn-lt"/>
              </a:rPr>
              <a:t>Teaching centers/programs</a:t>
            </a:r>
          </a:p>
        </p:txBody>
      </p:sp>
      <p:sp>
        <p:nvSpPr>
          <p:cNvPr id="52" name="TextBox 51">
            <a:extLst>
              <a:ext uri="{FF2B5EF4-FFF2-40B4-BE49-F238E27FC236}">
                <a16:creationId xmlns:a16="http://schemas.microsoft.com/office/drawing/2014/main" id="{EC523119-1FF3-EAC8-BB5F-A9B10E3AE365}"/>
              </a:ext>
            </a:extLst>
          </p:cNvPr>
          <p:cNvSpPr txBox="1"/>
          <p:nvPr/>
        </p:nvSpPr>
        <p:spPr>
          <a:xfrm>
            <a:off x="5370350" y="5551964"/>
            <a:ext cx="1969917" cy="400110"/>
          </a:xfrm>
          <a:prstGeom prst="rect">
            <a:avLst/>
          </a:prstGeom>
          <a:noFill/>
        </p:spPr>
        <p:txBody>
          <a:bodyPr wrap="square">
            <a:spAutoFit/>
          </a:bodyPr>
          <a:lstStyle>
            <a:defPPr>
              <a:defRPr lang="en-US"/>
            </a:defPPr>
            <a:lvl1pPr algn="ctr">
              <a:defRPr sz="2400" b="1">
                <a:solidFill>
                  <a:schemeClr val="accent3"/>
                </a:solidFill>
                <a:latin typeface="Century Gothic" panose="020B0502020202020204" pitchFamily="34" charset="0"/>
              </a:defRPr>
            </a:lvl1pPr>
          </a:lstStyle>
          <a:p>
            <a:r>
              <a:rPr lang="en-US" sz="2000" dirty="0">
                <a:solidFill>
                  <a:schemeClr val="accent1"/>
                </a:solidFill>
                <a:latin typeface="+mn-lt"/>
              </a:rPr>
              <a:t>Leadership</a:t>
            </a:r>
          </a:p>
        </p:txBody>
      </p:sp>
      <p:sp>
        <p:nvSpPr>
          <p:cNvPr id="54" name="TextBox 53">
            <a:extLst>
              <a:ext uri="{FF2B5EF4-FFF2-40B4-BE49-F238E27FC236}">
                <a16:creationId xmlns:a16="http://schemas.microsoft.com/office/drawing/2014/main" id="{CF8210BC-2CE5-73A5-98BD-79E788BC9423}"/>
              </a:ext>
            </a:extLst>
          </p:cNvPr>
          <p:cNvSpPr txBox="1"/>
          <p:nvPr/>
        </p:nvSpPr>
        <p:spPr>
          <a:xfrm>
            <a:off x="4353017" y="1707230"/>
            <a:ext cx="2746144" cy="523220"/>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r>
              <a:rPr lang="en-US" dirty="0">
                <a:solidFill>
                  <a:schemeClr val="accent1"/>
                </a:solidFill>
                <a:latin typeface="+mn-lt"/>
              </a:rPr>
              <a:t>Hospitals</a:t>
            </a:r>
          </a:p>
        </p:txBody>
      </p:sp>
      <p:sp>
        <p:nvSpPr>
          <p:cNvPr id="56" name="Title 4">
            <a:extLst>
              <a:ext uri="{FF2B5EF4-FFF2-40B4-BE49-F238E27FC236}">
                <a16:creationId xmlns:a16="http://schemas.microsoft.com/office/drawing/2014/main" id="{954FBABE-864B-4173-0B52-B84D526D22AD}"/>
              </a:ext>
            </a:extLst>
          </p:cNvPr>
          <p:cNvSpPr txBox="1">
            <a:spLocks/>
          </p:cNvSpPr>
          <p:nvPr/>
        </p:nvSpPr>
        <p:spPr>
          <a:xfrm>
            <a:off x="0" y="555797"/>
            <a:ext cx="11469758" cy="960157"/>
          </a:xfrm>
          <a:prstGeom prst="rect">
            <a:avLst/>
          </a:prstGeom>
          <a:solidFill>
            <a:schemeClr val="accent2"/>
          </a:solidFill>
        </p:spPr>
        <p:txBody>
          <a:bodyPr vert="horz" lIns="91440" tIns="45720" rIns="91440" bIns="45720" rtlCol="0" anchor="ctr">
            <a:normAutofit fontScale="85000" lnSpcReduction="10000"/>
          </a:bodyPr>
          <a:lstStyle>
            <a:defPPr>
              <a:defRPr lang="en-US"/>
            </a:defPPr>
            <a:lvl1pPr marR="0" lvl="0" indent="0" algn="ctr" fontAlgn="auto">
              <a:lnSpc>
                <a:spcPct val="90000"/>
              </a:lnSpc>
              <a:spcBef>
                <a:spcPct val="0"/>
              </a:spcBef>
              <a:spcAft>
                <a:spcPts val="0"/>
              </a:spcAft>
              <a:buClrTx/>
              <a:buSzTx/>
              <a:buFontTx/>
              <a:buNone/>
              <a:tabLst/>
              <a:defRPr sz="4400" b="1">
                <a:solidFill>
                  <a:schemeClr val="bg1"/>
                </a:solidFill>
                <a:latin typeface="+mj-lt"/>
                <a:ea typeface="+mj-ea"/>
                <a:cs typeface="Dreaming Outloud Script Pro" panose="03050502040304050704" pitchFamily="66" charset="0"/>
              </a:defRPr>
            </a:lvl1pPr>
          </a:lstStyle>
          <a:p>
            <a:r>
              <a:rPr lang="en-US" dirty="0"/>
              <a:t>What Can I do With a Career in Family Medicine?</a:t>
            </a:r>
          </a:p>
        </p:txBody>
      </p:sp>
      <p:sp>
        <p:nvSpPr>
          <p:cNvPr id="61" name="Rectangle 60">
            <a:extLst>
              <a:ext uri="{FF2B5EF4-FFF2-40B4-BE49-F238E27FC236}">
                <a16:creationId xmlns:a16="http://schemas.microsoft.com/office/drawing/2014/main" id="{11D9403C-AA12-8AF3-51F2-97C99C6E7D7D}"/>
              </a:ext>
            </a:extLst>
          </p:cNvPr>
          <p:cNvSpPr/>
          <p:nvPr/>
        </p:nvSpPr>
        <p:spPr>
          <a:xfrm>
            <a:off x="7123549" y="1515052"/>
            <a:ext cx="4346209" cy="996369"/>
          </a:xfrm>
          <a:prstGeom prst="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solidFill>
                  <a:schemeClr val="accent1"/>
                </a:solidFill>
              </a:rPr>
              <a:t>Large/Small Cities</a:t>
            </a:r>
          </a:p>
          <a:p>
            <a:r>
              <a:rPr lang="en-US" sz="2000" dirty="0">
                <a:solidFill>
                  <a:schemeClr val="accent1"/>
                </a:solidFill>
              </a:rPr>
              <a:t>Rural and Urban</a:t>
            </a:r>
          </a:p>
          <a:p>
            <a:r>
              <a:rPr lang="en-US" sz="2000" dirty="0">
                <a:solidFill>
                  <a:schemeClr val="accent1"/>
                </a:solidFill>
              </a:rPr>
              <a:t>International/Global</a:t>
            </a:r>
          </a:p>
        </p:txBody>
      </p:sp>
    </p:spTree>
    <p:extLst>
      <p:ext uri="{BB962C8B-B14F-4D97-AF65-F5344CB8AC3E}">
        <p14:creationId xmlns:p14="http://schemas.microsoft.com/office/powerpoint/2010/main" val="30079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up)">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up)">
                                      <p:cBhvr>
                                        <p:cTn id="63" dur="500"/>
                                        <p:tgtEl>
                                          <p:spTgt spid="44"/>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up)">
                                      <p:cBhvr>
                                        <p:cTn id="71" dur="500"/>
                                        <p:tgtEl>
                                          <p:spTgt spid="4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up)">
                                      <p:cBhvr>
                                        <p:cTn id="75" dur="500"/>
                                        <p:tgtEl>
                                          <p:spTgt spid="52"/>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up)">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20" grpId="0"/>
      <p:bldP spid="22" grpId="0"/>
      <p:bldP spid="24" grpId="0"/>
      <p:bldP spid="26" grpId="0"/>
      <p:bldP spid="28" grpId="0"/>
      <p:bldP spid="30" grpId="0"/>
      <p:bldP spid="32" grpId="0"/>
      <p:bldP spid="34" grpId="0"/>
      <p:bldP spid="36" grpId="0"/>
      <p:bldP spid="40" grpId="0"/>
      <p:bldP spid="42" grpId="0"/>
      <p:bldP spid="44" grpId="0"/>
      <p:bldP spid="46" grpId="0"/>
      <p:bldP spid="48" grpId="0"/>
      <p:bldP spid="52"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CE8D7-15BC-F6DC-0095-B4D73127CD9E}"/>
              </a:ext>
            </a:extLst>
          </p:cNvPr>
          <p:cNvSpPr>
            <a:spLocks noGrp="1"/>
          </p:cNvSpPr>
          <p:nvPr>
            <p:ph type="title" idx="4294967295"/>
          </p:nvPr>
        </p:nvSpPr>
        <p:spPr>
          <a:xfrm>
            <a:off x="838200" y="641636"/>
            <a:ext cx="10515600" cy="1325563"/>
          </a:xfrm>
          <a:prstGeom prst="rect">
            <a:avLst/>
          </a:prstGeom>
        </p:spPr>
        <p:txBody>
          <a:bodyPr/>
          <a:lstStyle/>
          <a:p>
            <a:r>
              <a:rPr lang="en-US" dirty="0"/>
              <a:t>Snapshot of a Family Physician</a:t>
            </a:r>
          </a:p>
        </p:txBody>
      </p:sp>
      <p:sp>
        <p:nvSpPr>
          <p:cNvPr id="11" name="TextBox 10">
            <a:extLst>
              <a:ext uri="{FF2B5EF4-FFF2-40B4-BE49-F238E27FC236}">
                <a16:creationId xmlns:a16="http://schemas.microsoft.com/office/drawing/2014/main" id="{8D32888E-65C4-E398-8D0D-5898A742D49A}"/>
              </a:ext>
            </a:extLst>
          </p:cNvPr>
          <p:cNvSpPr txBox="1"/>
          <p:nvPr/>
        </p:nvSpPr>
        <p:spPr>
          <a:xfrm>
            <a:off x="838200" y="6468805"/>
            <a:ext cx="6097836"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dirty="0"/>
              <a:t>Source: AAFP Member Survey​</a:t>
            </a:r>
          </a:p>
        </p:txBody>
      </p:sp>
      <p:sp>
        <p:nvSpPr>
          <p:cNvPr id="3" name="TextBox 2">
            <a:extLst>
              <a:ext uri="{FF2B5EF4-FFF2-40B4-BE49-F238E27FC236}">
                <a16:creationId xmlns:a16="http://schemas.microsoft.com/office/drawing/2014/main" id="{BC5E98D3-E86E-819D-239D-79DBED7F5A7F}"/>
              </a:ext>
            </a:extLst>
          </p:cNvPr>
          <p:cNvSpPr txBox="1"/>
          <p:nvPr/>
        </p:nvSpPr>
        <p:spPr>
          <a:xfrm>
            <a:off x="831851" y="1319792"/>
            <a:ext cx="7927717" cy="369332"/>
          </a:xfrm>
          <a:prstGeom prst="rect">
            <a:avLst/>
          </a:prstGeom>
          <a:noFill/>
        </p:spPr>
        <p:txBody>
          <a:bodyPr wrap="square">
            <a:spAutoFit/>
          </a:bodyPr>
          <a:lstStyle/>
          <a:p>
            <a:r>
              <a:rPr lang="en-US" sz="1800" dirty="0">
                <a:solidFill>
                  <a:sysClr val="windowText" lastClr="000000"/>
                </a:solidFill>
              </a:rPr>
              <a:t>For over ten years, Family Medicine </a:t>
            </a:r>
            <a:r>
              <a:rPr lang="en-US" dirty="0">
                <a:solidFill>
                  <a:sysClr val="windowText" lastClr="000000"/>
                </a:solidFill>
              </a:rPr>
              <a:t>has been</a:t>
            </a:r>
            <a:r>
              <a:rPr lang="en-US" sz="1800" dirty="0">
                <a:solidFill>
                  <a:sysClr val="windowText" lastClr="000000"/>
                </a:solidFill>
              </a:rPr>
              <a:t> the most recruited specialty</a:t>
            </a:r>
          </a:p>
        </p:txBody>
      </p:sp>
      <p:grpSp>
        <p:nvGrpSpPr>
          <p:cNvPr id="94" name="Group 93">
            <a:extLst>
              <a:ext uri="{FF2B5EF4-FFF2-40B4-BE49-F238E27FC236}">
                <a16:creationId xmlns:a16="http://schemas.microsoft.com/office/drawing/2014/main" id="{CA7A467F-C429-B85F-F512-6D795498AF05}"/>
              </a:ext>
            </a:extLst>
          </p:cNvPr>
          <p:cNvGrpSpPr/>
          <p:nvPr/>
        </p:nvGrpSpPr>
        <p:grpSpPr>
          <a:xfrm>
            <a:off x="831851" y="1768119"/>
            <a:ext cx="4403296" cy="4477663"/>
            <a:chOff x="831851" y="1623156"/>
            <a:chExt cx="4403296" cy="4477663"/>
          </a:xfrm>
        </p:grpSpPr>
        <p:sp>
          <p:nvSpPr>
            <p:cNvPr id="64" name="Oval 63">
              <a:extLst>
                <a:ext uri="{FF2B5EF4-FFF2-40B4-BE49-F238E27FC236}">
                  <a16:creationId xmlns:a16="http://schemas.microsoft.com/office/drawing/2014/main" id="{5494EF26-5E75-9B66-49FE-8C7DF29EA9B7}"/>
                </a:ext>
              </a:extLst>
            </p:cNvPr>
            <p:cNvSpPr/>
            <p:nvPr/>
          </p:nvSpPr>
          <p:spPr>
            <a:xfrm>
              <a:off x="831851" y="1697523"/>
              <a:ext cx="4403296" cy="4403296"/>
            </a:xfrm>
            <a:prstGeom prst="ellipse">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65" name="Oval 64">
              <a:extLst>
                <a:ext uri="{FF2B5EF4-FFF2-40B4-BE49-F238E27FC236}">
                  <a16:creationId xmlns:a16="http://schemas.microsoft.com/office/drawing/2014/main" id="{B5F9A899-418D-523A-64D3-14F4EBA08E3E}"/>
                </a:ext>
              </a:extLst>
            </p:cNvPr>
            <p:cNvSpPr/>
            <p:nvPr/>
          </p:nvSpPr>
          <p:spPr>
            <a:xfrm>
              <a:off x="3582372" y="1623156"/>
              <a:ext cx="1015663" cy="1015663"/>
            </a:xfrm>
            <a:prstGeom prst="ellipse">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F6A8B114-7A5C-3B74-B59C-B24A75031320}"/>
                </a:ext>
              </a:extLst>
            </p:cNvPr>
            <p:cNvSpPr txBox="1"/>
            <p:nvPr/>
          </p:nvSpPr>
          <p:spPr>
            <a:xfrm>
              <a:off x="3269283" y="1953576"/>
              <a:ext cx="1341550" cy="369332"/>
            </a:xfrm>
            <a:prstGeom prst="rect">
              <a:avLst/>
            </a:prstGeom>
            <a:noFill/>
          </p:spPr>
          <p:txBody>
            <a:bodyPr wrap="square">
              <a:spAutoFit/>
            </a:bodyPr>
            <a:lstStyle/>
            <a:p>
              <a:pPr algn="ctr">
                <a:defRPr/>
              </a:pPr>
              <a:r>
                <a:rPr lang="en-US" b="1" cap="all" spc="100" dirty="0">
                  <a:solidFill>
                    <a:prstClr val="black"/>
                  </a:solidFill>
                  <a:latin typeface="+mj-lt"/>
                </a:rPr>
                <a:t>Weekly</a:t>
              </a:r>
            </a:p>
          </p:txBody>
        </p:sp>
      </p:grpSp>
      <p:grpSp>
        <p:nvGrpSpPr>
          <p:cNvPr id="67" name="Group 66">
            <a:extLst>
              <a:ext uri="{FF2B5EF4-FFF2-40B4-BE49-F238E27FC236}">
                <a16:creationId xmlns:a16="http://schemas.microsoft.com/office/drawing/2014/main" id="{FC927B72-2149-AB31-ABCE-EBDDD7048DC3}"/>
              </a:ext>
            </a:extLst>
          </p:cNvPr>
          <p:cNvGrpSpPr/>
          <p:nvPr/>
        </p:nvGrpSpPr>
        <p:grpSpPr>
          <a:xfrm>
            <a:off x="1105828" y="2327638"/>
            <a:ext cx="3041402" cy="3246657"/>
            <a:chOff x="950926" y="2089771"/>
            <a:chExt cx="3041402" cy="3246657"/>
          </a:xfrm>
        </p:grpSpPr>
        <p:sp>
          <p:nvSpPr>
            <p:cNvPr id="68" name="TextBox 67">
              <a:extLst>
                <a:ext uri="{FF2B5EF4-FFF2-40B4-BE49-F238E27FC236}">
                  <a16:creationId xmlns:a16="http://schemas.microsoft.com/office/drawing/2014/main" id="{D9635E1F-05E2-F368-6C47-AD9254487B26}"/>
                </a:ext>
              </a:extLst>
            </p:cNvPr>
            <p:cNvSpPr txBox="1"/>
            <p:nvPr/>
          </p:nvSpPr>
          <p:spPr>
            <a:xfrm>
              <a:off x="950926" y="3028104"/>
              <a:ext cx="3041402" cy="2308324"/>
            </a:xfrm>
            <a:prstGeom prst="rect">
              <a:avLst/>
            </a:prstGeom>
            <a:noFill/>
          </p:spPr>
          <p:txBody>
            <a:bodyPr wrap="square" rtlCol="0">
              <a:spAutoFit/>
            </a:bodyPr>
            <a:lstStyle/>
            <a:p>
              <a:pPr>
                <a:lnSpc>
                  <a:spcPct val="90000"/>
                </a:lnSpc>
                <a:defRPr/>
              </a:pPr>
              <a:r>
                <a:rPr lang="en-US" sz="3200" b="1" dirty="0">
                  <a:solidFill>
                    <a:prstClr val="black"/>
                  </a:solidFill>
                </a:rPr>
                <a:t>61 </a:t>
              </a:r>
              <a:r>
                <a:rPr lang="en-US" sz="2000" dirty="0">
                  <a:solidFill>
                    <a:prstClr val="black"/>
                  </a:solidFill>
                </a:rPr>
                <a:t>office visits</a:t>
              </a:r>
            </a:p>
            <a:p>
              <a:pPr>
                <a:lnSpc>
                  <a:spcPct val="90000"/>
                </a:lnSpc>
                <a:defRPr/>
              </a:pPr>
              <a:r>
                <a:rPr lang="en-US" sz="3200" b="1" dirty="0">
                  <a:solidFill>
                    <a:prstClr val="black"/>
                  </a:solidFill>
                </a:rPr>
                <a:t>13 </a:t>
              </a:r>
              <a:r>
                <a:rPr lang="en-US" sz="2000" dirty="0">
                  <a:solidFill>
                    <a:prstClr val="black"/>
                  </a:solidFill>
                </a:rPr>
                <a:t>e-visits</a:t>
              </a:r>
            </a:p>
            <a:p>
              <a:pPr>
                <a:lnSpc>
                  <a:spcPct val="90000"/>
                </a:lnSpc>
                <a:defRPr/>
              </a:pPr>
              <a:r>
                <a:rPr lang="en-US" sz="3200" b="1" dirty="0">
                  <a:solidFill>
                    <a:prstClr val="black"/>
                  </a:solidFill>
                </a:rPr>
                <a:t> 8  </a:t>
              </a:r>
              <a:r>
                <a:rPr lang="en-US" sz="2000" dirty="0">
                  <a:solidFill>
                    <a:prstClr val="black"/>
                  </a:solidFill>
                </a:rPr>
                <a:t>hospital visits</a:t>
              </a:r>
            </a:p>
            <a:p>
              <a:pPr>
                <a:lnSpc>
                  <a:spcPct val="90000"/>
                </a:lnSpc>
                <a:defRPr/>
              </a:pPr>
              <a:r>
                <a:rPr lang="en-US" sz="3200" b="1" dirty="0">
                  <a:solidFill>
                    <a:prstClr val="black"/>
                  </a:solidFill>
                </a:rPr>
                <a:t> 1  </a:t>
              </a:r>
              <a:r>
                <a:rPr lang="en-US" sz="2000" dirty="0">
                  <a:solidFill>
                    <a:prstClr val="black"/>
                  </a:solidFill>
                </a:rPr>
                <a:t>nursing home visit</a:t>
              </a:r>
            </a:p>
            <a:p>
              <a:pPr>
                <a:lnSpc>
                  <a:spcPct val="90000"/>
                </a:lnSpc>
                <a:defRPr/>
              </a:pPr>
              <a:r>
                <a:rPr lang="en-US" sz="3200" b="1" dirty="0">
                  <a:solidFill>
                    <a:prstClr val="black"/>
                  </a:solidFill>
                </a:rPr>
                <a:t> 1  </a:t>
              </a:r>
              <a:r>
                <a:rPr lang="en-US" sz="2000" dirty="0">
                  <a:solidFill>
                    <a:prstClr val="black"/>
                  </a:solidFill>
                </a:rPr>
                <a:t>home visit</a:t>
              </a:r>
            </a:p>
          </p:txBody>
        </p:sp>
        <p:pic>
          <p:nvPicPr>
            <p:cNvPr id="69" name="Graphic 68" descr="Stethoscope with solid fill">
              <a:extLst>
                <a:ext uri="{FF2B5EF4-FFF2-40B4-BE49-F238E27FC236}">
                  <a16:creationId xmlns:a16="http://schemas.microsoft.com/office/drawing/2014/main" id="{BAD8A10D-8252-D0C9-08A3-12AB2AA6B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8145" y="2089771"/>
              <a:ext cx="914400" cy="914400"/>
            </a:xfrm>
            <a:prstGeom prst="rect">
              <a:avLst/>
            </a:prstGeom>
          </p:spPr>
        </p:pic>
      </p:grpSp>
      <p:grpSp>
        <p:nvGrpSpPr>
          <p:cNvPr id="70" name="Group 69">
            <a:extLst>
              <a:ext uri="{FF2B5EF4-FFF2-40B4-BE49-F238E27FC236}">
                <a16:creationId xmlns:a16="http://schemas.microsoft.com/office/drawing/2014/main" id="{A4EA53B5-DFCA-8100-89A4-1B0BBE54FC94}"/>
              </a:ext>
            </a:extLst>
          </p:cNvPr>
          <p:cNvGrpSpPr/>
          <p:nvPr/>
        </p:nvGrpSpPr>
        <p:grpSpPr>
          <a:xfrm>
            <a:off x="5537407" y="2606553"/>
            <a:ext cx="2794000" cy="1769756"/>
            <a:chOff x="8967" y="2034451"/>
            <a:chExt cx="2794000" cy="1769756"/>
          </a:xfrm>
        </p:grpSpPr>
        <p:grpSp>
          <p:nvGrpSpPr>
            <p:cNvPr id="71" name="Group 70">
              <a:extLst>
                <a:ext uri="{FF2B5EF4-FFF2-40B4-BE49-F238E27FC236}">
                  <a16:creationId xmlns:a16="http://schemas.microsoft.com/office/drawing/2014/main" id="{70885357-E3DF-50F4-4B4A-5D9419890575}"/>
                </a:ext>
              </a:extLst>
            </p:cNvPr>
            <p:cNvGrpSpPr/>
            <p:nvPr/>
          </p:nvGrpSpPr>
          <p:grpSpPr>
            <a:xfrm>
              <a:off x="8967" y="2808453"/>
              <a:ext cx="2794000" cy="995754"/>
              <a:chOff x="7427119" y="4039325"/>
              <a:chExt cx="2794000" cy="995754"/>
            </a:xfrm>
          </p:grpSpPr>
          <p:sp>
            <p:nvSpPr>
              <p:cNvPr id="73" name="TextBox 72">
                <a:extLst>
                  <a:ext uri="{FF2B5EF4-FFF2-40B4-BE49-F238E27FC236}">
                    <a16:creationId xmlns:a16="http://schemas.microsoft.com/office/drawing/2014/main" id="{E8579516-CBCF-2087-73EF-BBB34CE33859}"/>
                  </a:ext>
                </a:extLst>
              </p:cNvPr>
              <p:cNvSpPr txBox="1"/>
              <p:nvPr/>
            </p:nvSpPr>
            <p:spPr>
              <a:xfrm>
                <a:off x="7427119" y="4039325"/>
                <a:ext cx="2794000" cy="707886"/>
              </a:xfrm>
              <a:prstGeom prst="rect">
                <a:avLst/>
              </a:prstGeom>
              <a:noFill/>
            </p:spPr>
            <p:txBody>
              <a:bodyPr wrap="square" rtlCol="0">
                <a:spAutoFit/>
              </a:bodyPr>
              <a:lstStyle/>
              <a:p>
                <a:pPr algn="ctr">
                  <a:defRPr/>
                </a:pPr>
                <a:r>
                  <a:rPr lang="en-US" sz="4000" b="1" dirty="0">
                    <a:solidFill>
                      <a:prstClr val="black"/>
                    </a:solidFill>
                  </a:rPr>
                  <a:t>$274,359</a:t>
                </a:r>
              </a:p>
            </p:txBody>
          </p:sp>
          <p:sp>
            <p:nvSpPr>
              <p:cNvPr id="74" name="TextBox 73">
                <a:extLst>
                  <a:ext uri="{FF2B5EF4-FFF2-40B4-BE49-F238E27FC236}">
                    <a16:creationId xmlns:a16="http://schemas.microsoft.com/office/drawing/2014/main" id="{02D4156A-A3AB-FE0C-6A23-11DEE8EB4172}"/>
                  </a:ext>
                </a:extLst>
              </p:cNvPr>
              <p:cNvSpPr txBox="1"/>
              <p:nvPr/>
            </p:nvSpPr>
            <p:spPr>
              <a:xfrm>
                <a:off x="7920476" y="4665747"/>
                <a:ext cx="1807285" cy="369332"/>
              </a:xfrm>
              <a:prstGeom prst="rect">
                <a:avLst/>
              </a:prstGeom>
              <a:noFill/>
            </p:spPr>
            <p:txBody>
              <a:bodyPr wrap="square">
                <a:spAutoFit/>
              </a:bodyPr>
              <a:lstStyle/>
              <a:p>
                <a:pPr algn="ctr">
                  <a:defRPr/>
                </a:pPr>
                <a:r>
                  <a:rPr lang="en-US" dirty="0">
                    <a:solidFill>
                      <a:prstClr val="black"/>
                    </a:solidFill>
                  </a:rPr>
                  <a:t>Mean income</a:t>
                </a:r>
              </a:p>
            </p:txBody>
          </p:sp>
        </p:grpSp>
        <p:pic>
          <p:nvPicPr>
            <p:cNvPr id="72" name="Graphic 71" descr="Money with solid fill">
              <a:extLst>
                <a:ext uri="{FF2B5EF4-FFF2-40B4-BE49-F238E27FC236}">
                  <a16:creationId xmlns:a16="http://schemas.microsoft.com/office/drawing/2014/main" id="{1F8BF1F2-B1B8-36CE-0148-C58A79192C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8767" y="2034451"/>
              <a:ext cx="914400" cy="914400"/>
            </a:xfrm>
            <a:prstGeom prst="rect">
              <a:avLst/>
            </a:prstGeom>
          </p:spPr>
        </p:pic>
      </p:grpSp>
      <p:grpSp>
        <p:nvGrpSpPr>
          <p:cNvPr id="75" name="Group 74">
            <a:extLst>
              <a:ext uri="{FF2B5EF4-FFF2-40B4-BE49-F238E27FC236}">
                <a16:creationId xmlns:a16="http://schemas.microsoft.com/office/drawing/2014/main" id="{7E157BB6-746E-5903-295C-7F65E37CC0FF}"/>
              </a:ext>
            </a:extLst>
          </p:cNvPr>
          <p:cNvGrpSpPr/>
          <p:nvPr/>
        </p:nvGrpSpPr>
        <p:grpSpPr>
          <a:xfrm>
            <a:off x="3811477" y="2810324"/>
            <a:ext cx="1554480" cy="2051610"/>
            <a:chOff x="5285059" y="1947713"/>
            <a:chExt cx="1554480" cy="2051610"/>
          </a:xfrm>
        </p:grpSpPr>
        <p:grpSp>
          <p:nvGrpSpPr>
            <p:cNvPr id="76" name="Group 75">
              <a:extLst>
                <a:ext uri="{FF2B5EF4-FFF2-40B4-BE49-F238E27FC236}">
                  <a16:creationId xmlns:a16="http://schemas.microsoft.com/office/drawing/2014/main" id="{6DA52F05-1AD8-28A7-7A04-AB96BF73A5E4}"/>
                </a:ext>
              </a:extLst>
            </p:cNvPr>
            <p:cNvGrpSpPr/>
            <p:nvPr/>
          </p:nvGrpSpPr>
          <p:grpSpPr>
            <a:xfrm>
              <a:off x="5285059" y="2755231"/>
              <a:ext cx="1554480" cy="1244092"/>
              <a:chOff x="8569333" y="3429000"/>
              <a:chExt cx="1554480" cy="1244092"/>
            </a:xfrm>
          </p:grpSpPr>
          <p:sp>
            <p:nvSpPr>
              <p:cNvPr id="78" name="TextBox 77">
                <a:extLst>
                  <a:ext uri="{FF2B5EF4-FFF2-40B4-BE49-F238E27FC236}">
                    <a16:creationId xmlns:a16="http://schemas.microsoft.com/office/drawing/2014/main" id="{ED8E2BD9-2C69-F025-D7AF-149E9B40C47F}"/>
                  </a:ext>
                </a:extLst>
              </p:cNvPr>
              <p:cNvSpPr txBox="1"/>
              <p:nvPr/>
            </p:nvSpPr>
            <p:spPr>
              <a:xfrm>
                <a:off x="8876673" y="3429000"/>
                <a:ext cx="939800" cy="584775"/>
              </a:xfrm>
              <a:prstGeom prst="rect">
                <a:avLst/>
              </a:prstGeom>
              <a:noFill/>
            </p:spPr>
            <p:txBody>
              <a:bodyPr wrap="square" rtlCol="0">
                <a:spAutoFit/>
              </a:bodyPr>
              <a:lstStyle/>
              <a:p>
                <a:pPr algn="ctr">
                  <a:defRPr/>
                </a:pPr>
                <a:r>
                  <a:rPr lang="en-US" sz="3200" b="1" dirty="0">
                    <a:solidFill>
                      <a:prstClr val="black"/>
                    </a:solidFill>
                  </a:rPr>
                  <a:t>51</a:t>
                </a:r>
              </a:p>
            </p:txBody>
          </p:sp>
          <p:sp>
            <p:nvSpPr>
              <p:cNvPr id="79" name="TextBox 78">
                <a:extLst>
                  <a:ext uri="{FF2B5EF4-FFF2-40B4-BE49-F238E27FC236}">
                    <a16:creationId xmlns:a16="http://schemas.microsoft.com/office/drawing/2014/main" id="{E046A772-40DF-76D7-ACC4-4C7456A223AF}"/>
                  </a:ext>
                </a:extLst>
              </p:cNvPr>
              <p:cNvSpPr txBox="1"/>
              <p:nvPr/>
            </p:nvSpPr>
            <p:spPr>
              <a:xfrm>
                <a:off x="8569333" y="3965206"/>
                <a:ext cx="1554480" cy="707886"/>
              </a:xfrm>
              <a:prstGeom prst="rect">
                <a:avLst/>
              </a:prstGeom>
              <a:noFill/>
            </p:spPr>
            <p:txBody>
              <a:bodyPr wrap="square">
                <a:spAutoFit/>
              </a:bodyPr>
              <a:lstStyle/>
              <a:p>
                <a:pPr algn="ctr">
                  <a:defRPr/>
                </a:pPr>
                <a:r>
                  <a:rPr lang="en-US" sz="2000" dirty="0">
                    <a:solidFill>
                      <a:prstClr val="black"/>
                    </a:solidFill>
                  </a:rPr>
                  <a:t>average hours</a:t>
                </a:r>
              </a:p>
            </p:txBody>
          </p:sp>
        </p:grpSp>
        <p:pic>
          <p:nvPicPr>
            <p:cNvPr id="77" name="Graphic 76" descr="Clock with solid fill">
              <a:extLst>
                <a:ext uri="{FF2B5EF4-FFF2-40B4-BE49-F238E27FC236}">
                  <a16:creationId xmlns:a16="http://schemas.microsoft.com/office/drawing/2014/main" id="{C161BFA1-EC64-325E-BABB-618B940742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05099" y="1947713"/>
              <a:ext cx="914400" cy="914400"/>
            </a:xfrm>
            <a:prstGeom prst="rect">
              <a:avLst/>
            </a:prstGeom>
          </p:spPr>
        </p:pic>
      </p:grpSp>
      <p:grpSp>
        <p:nvGrpSpPr>
          <p:cNvPr id="80" name="Group 79">
            <a:extLst>
              <a:ext uri="{FF2B5EF4-FFF2-40B4-BE49-F238E27FC236}">
                <a16:creationId xmlns:a16="http://schemas.microsoft.com/office/drawing/2014/main" id="{87D19883-A7E4-1006-A65E-BF351F0CC0AB}"/>
              </a:ext>
            </a:extLst>
          </p:cNvPr>
          <p:cNvGrpSpPr/>
          <p:nvPr/>
        </p:nvGrpSpPr>
        <p:grpSpPr>
          <a:xfrm>
            <a:off x="8224592" y="4250944"/>
            <a:ext cx="1269998" cy="2029336"/>
            <a:chOff x="7220390" y="3829453"/>
            <a:chExt cx="1269998" cy="2029336"/>
          </a:xfrm>
        </p:grpSpPr>
        <p:grpSp>
          <p:nvGrpSpPr>
            <p:cNvPr id="81" name="Group 80">
              <a:extLst>
                <a:ext uri="{FF2B5EF4-FFF2-40B4-BE49-F238E27FC236}">
                  <a16:creationId xmlns:a16="http://schemas.microsoft.com/office/drawing/2014/main" id="{BDD7DD5D-2A1D-A6D8-350A-AA5D8493E107}"/>
                </a:ext>
              </a:extLst>
            </p:cNvPr>
            <p:cNvGrpSpPr/>
            <p:nvPr/>
          </p:nvGrpSpPr>
          <p:grpSpPr>
            <a:xfrm>
              <a:off x="7220390" y="4589721"/>
              <a:ext cx="1269998" cy="1269068"/>
              <a:chOff x="8089904" y="1998839"/>
              <a:chExt cx="1269998" cy="1269068"/>
            </a:xfrm>
          </p:grpSpPr>
          <p:sp>
            <p:nvSpPr>
              <p:cNvPr id="83" name="TextBox 82">
                <a:extLst>
                  <a:ext uri="{FF2B5EF4-FFF2-40B4-BE49-F238E27FC236}">
                    <a16:creationId xmlns:a16="http://schemas.microsoft.com/office/drawing/2014/main" id="{9E6F2655-5E42-6C8D-1CD9-0C5C24F5A072}"/>
                  </a:ext>
                </a:extLst>
              </p:cNvPr>
              <p:cNvSpPr txBox="1"/>
              <p:nvPr/>
            </p:nvSpPr>
            <p:spPr>
              <a:xfrm>
                <a:off x="8096253" y="1998839"/>
                <a:ext cx="1257300" cy="707886"/>
              </a:xfrm>
              <a:prstGeom prst="rect">
                <a:avLst/>
              </a:prstGeom>
              <a:noFill/>
            </p:spPr>
            <p:txBody>
              <a:bodyPr wrap="square" rtlCol="0">
                <a:spAutoFit/>
              </a:bodyPr>
              <a:lstStyle/>
              <a:p>
                <a:pPr algn="ctr">
                  <a:defRPr/>
                </a:pPr>
                <a:r>
                  <a:rPr lang="en-US" sz="4000" b="1" dirty="0">
                    <a:solidFill>
                      <a:prstClr val="black"/>
                    </a:solidFill>
                  </a:rPr>
                  <a:t>47%</a:t>
                </a:r>
              </a:p>
            </p:txBody>
          </p:sp>
          <p:sp>
            <p:nvSpPr>
              <p:cNvPr id="84" name="TextBox 83">
                <a:extLst>
                  <a:ext uri="{FF2B5EF4-FFF2-40B4-BE49-F238E27FC236}">
                    <a16:creationId xmlns:a16="http://schemas.microsoft.com/office/drawing/2014/main" id="{681FFA49-BB2F-5816-F651-6557FA0192DE}"/>
                  </a:ext>
                </a:extLst>
              </p:cNvPr>
              <p:cNvSpPr txBox="1"/>
              <p:nvPr/>
            </p:nvSpPr>
            <p:spPr>
              <a:xfrm>
                <a:off x="8089904" y="2621576"/>
                <a:ext cx="1269998" cy="646331"/>
              </a:xfrm>
              <a:prstGeom prst="rect">
                <a:avLst/>
              </a:prstGeom>
              <a:noFill/>
            </p:spPr>
            <p:txBody>
              <a:bodyPr wrap="square">
                <a:spAutoFit/>
              </a:bodyPr>
              <a:lstStyle/>
              <a:p>
                <a:pPr algn="ctr">
                  <a:defRPr/>
                </a:pPr>
                <a:r>
                  <a:rPr lang="en-US" dirty="0">
                    <a:solidFill>
                      <a:prstClr val="black"/>
                    </a:solidFill>
                  </a:rPr>
                  <a:t>Hospital Privileges</a:t>
                </a:r>
              </a:p>
            </p:txBody>
          </p:sp>
        </p:grpSp>
        <p:pic>
          <p:nvPicPr>
            <p:cNvPr id="82" name="Graphic 81" descr="Hospital with solid fill">
              <a:extLst>
                <a:ext uri="{FF2B5EF4-FFF2-40B4-BE49-F238E27FC236}">
                  <a16:creationId xmlns:a16="http://schemas.microsoft.com/office/drawing/2014/main" id="{8EF22B6D-8A49-AA1D-486A-D4B56DAF87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8189" y="3829453"/>
              <a:ext cx="914400" cy="914400"/>
            </a:xfrm>
            <a:prstGeom prst="rect">
              <a:avLst/>
            </a:prstGeom>
          </p:spPr>
        </p:pic>
      </p:grpSp>
      <p:grpSp>
        <p:nvGrpSpPr>
          <p:cNvPr id="85" name="Group 84">
            <a:extLst>
              <a:ext uri="{FF2B5EF4-FFF2-40B4-BE49-F238E27FC236}">
                <a16:creationId xmlns:a16="http://schemas.microsoft.com/office/drawing/2014/main" id="{4ECB5D35-0914-B42E-40E5-C1824E0B3844}"/>
              </a:ext>
            </a:extLst>
          </p:cNvPr>
          <p:cNvGrpSpPr/>
          <p:nvPr/>
        </p:nvGrpSpPr>
        <p:grpSpPr>
          <a:xfrm>
            <a:off x="10016725" y="2041047"/>
            <a:ext cx="1428746" cy="3493490"/>
            <a:chOff x="9438918" y="2285692"/>
            <a:chExt cx="1428746" cy="3493490"/>
          </a:xfrm>
        </p:grpSpPr>
        <p:grpSp>
          <p:nvGrpSpPr>
            <p:cNvPr id="86" name="Group 85">
              <a:extLst>
                <a:ext uri="{FF2B5EF4-FFF2-40B4-BE49-F238E27FC236}">
                  <a16:creationId xmlns:a16="http://schemas.microsoft.com/office/drawing/2014/main" id="{2516AC8C-CD17-0201-C985-47DC231E3803}"/>
                </a:ext>
              </a:extLst>
            </p:cNvPr>
            <p:cNvGrpSpPr/>
            <p:nvPr/>
          </p:nvGrpSpPr>
          <p:grpSpPr>
            <a:xfrm>
              <a:off x="9524641" y="3149403"/>
              <a:ext cx="1257300" cy="1271437"/>
              <a:chOff x="10655350" y="1882164"/>
              <a:chExt cx="1257300" cy="1271437"/>
            </a:xfrm>
          </p:grpSpPr>
          <p:sp>
            <p:nvSpPr>
              <p:cNvPr id="91" name="TextBox 90">
                <a:extLst>
                  <a:ext uri="{FF2B5EF4-FFF2-40B4-BE49-F238E27FC236}">
                    <a16:creationId xmlns:a16="http://schemas.microsoft.com/office/drawing/2014/main" id="{FFA66C0C-BFAF-FBF2-ADE5-C16278104243}"/>
                  </a:ext>
                </a:extLst>
              </p:cNvPr>
              <p:cNvSpPr txBox="1"/>
              <p:nvPr/>
            </p:nvSpPr>
            <p:spPr>
              <a:xfrm>
                <a:off x="10655350" y="1882164"/>
                <a:ext cx="1257300" cy="707886"/>
              </a:xfrm>
              <a:prstGeom prst="rect">
                <a:avLst/>
              </a:prstGeom>
              <a:noFill/>
            </p:spPr>
            <p:txBody>
              <a:bodyPr wrap="square" rtlCol="0">
                <a:spAutoFit/>
              </a:bodyPr>
              <a:lstStyle/>
              <a:p>
                <a:pPr algn="ctr">
                  <a:defRPr/>
                </a:pPr>
                <a:r>
                  <a:rPr lang="en-US" sz="4000" b="1" dirty="0">
                    <a:solidFill>
                      <a:prstClr val="black"/>
                    </a:solidFill>
                  </a:rPr>
                  <a:t>16%</a:t>
                </a:r>
              </a:p>
            </p:txBody>
          </p:sp>
          <p:sp>
            <p:nvSpPr>
              <p:cNvPr id="92" name="TextBox 91">
                <a:extLst>
                  <a:ext uri="{FF2B5EF4-FFF2-40B4-BE49-F238E27FC236}">
                    <a16:creationId xmlns:a16="http://schemas.microsoft.com/office/drawing/2014/main" id="{DBFC3A54-7E16-7DC4-25B1-8BC937FB7E12}"/>
                  </a:ext>
                </a:extLst>
              </p:cNvPr>
              <p:cNvSpPr txBox="1"/>
              <p:nvPr/>
            </p:nvSpPr>
            <p:spPr>
              <a:xfrm>
                <a:off x="10718851" y="2507270"/>
                <a:ext cx="1130298" cy="646331"/>
              </a:xfrm>
              <a:prstGeom prst="rect">
                <a:avLst/>
              </a:prstGeom>
              <a:noFill/>
            </p:spPr>
            <p:txBody>
              <a:bodyPr wrap="square">
                <a:spAutoFit/>
              </a:bodyPr>
              <a:lstStyle/>
              <a:p>
                <a:pPr algn="ctr">
                  <a:defRPr/>
                </a:pPr>
                <a:r>
                  <a:rPr lang="en-US" dirty="0">
                    <a:solidFill>
                      <a:prstClr val="black"/>
                    </a:solidFill>
                  </a:rPr>
                  <a:t>Deliver babies</a:t>
                </a:r>
              </a:p>
            </p:txBody>
          </p:sp>
        </p:grpSp>
        <p:grpSp>
          <p:nvGrpSpPr>
            <p:cNvPr id="87" name="Group 86">
              <a:extLst>
                <a:ext uri="{FF2B5EF4-FFF2-40B4-BE49-F238E27FC236}">
                  <a16:creationId xmlns:a16="http://schemas.microsoft.com/office/drawing/2014/main" id="{6960F8B5-FE6E-57E7-33CE-F1E30699CF3C}"/>
                </a:ext>
              </a:extLst>
            </p:cNvPr>
            <p:cNvGrpSpPr/>
            <p:nvPr/>
          </p:nvGrpSpPr>
          <p:grpSpPr>
            <a:xfrm>
              <a:off x="9438918" y="4580512"/>
              <a:ext cx="1428746" cy="1198670"/>
              <a:chOff x="10213928" y="2901589"/>
              <a:chExt cx="1428746" cy="1198670"/>
            </a:xfrm>
          </p:grpSpPr>
          <p:sp>
            <p:nvSpPr>
              <p:cNvPr id="89" name="TextBox 88">
                <a:extLst>
                  <a:ext uri="{FF2B5EF4-FFF2-40B4-BE49-F238E27FC236}">
                    <a16:creationId xmlns:a16="http://schemas.microsoft.com/office/drawing/2014/main" id="{A6740AD4-CBB1-4428-5C5E-FF6A797D8817}"/>
                  </a:ext>
                </a:extLst>
              </p:cNvPr>
              <p:cNvSpPr txBox="1"/>
              <p:nvPr/>
            </p:nvSpPr>
            <p:spPr>
              <a:xfrm>
                <a:off x="10299651" y="2901589"/>
                <a:ext cx="1257300" cy="584775"/>
              </a:xfrm>
              <a:prstGeom prst="rect">
                <a:avLst/>
              </a:prstGeom>
              <a:noFill/>
            </p:spPr>
            <p:txBody>
              <a:bodyPr wrap="square" rtlCol="0">
                <a:spAutoFit/>
              </a:bodyPr>
              <a:lstStyle/>
              <a:p>
                <a:pPr algn="ctr">
                  <a:defRPr/>
                </a:pPr>
                <a:r>
                  <a:rPr lang="en-US" sz="3200" b="1" dirty="0">
                    <a:solidFill>
                      <a:prstClr val="black"/>
                    </a:solidFill>
                  </a:rPr>
                  <a:t>24%</a:t>
                </a:r>
              </a:p>
            </p:txBody>
          </p:sp>
          <p:sp>
            <p:nvSpPr>
              <p:cNvPr id="90" name="TextBox 89">
                <a:extLst>
                  <a:ext uri="{FF2B5EF4-FFF2-40B4-BE49-F238E27FC236}">
                    <a16:creationId xmlns:a16="http://schemas.microsoft.com/office/drawing/2014/main" id="{1CD4DCF9-6A36-89C2-2D7C-C1E79F97AE02}"/>
                  </a:ext>
                </a:extLst>
              </p:cNvPr>
              <p:cNvSpPr txBox="1"/>
              <p:nvPr/>
            </p:nvSpPr>
            <p:spPr>
              <a:xfrm>
                <a:off x="10213928" y="3361595"/>
                <a:ext cx="1428746" cy="738664"/>
              </a:xfrm>
              <a:prstGeom prst="rect">
                <a:avLst/>
              </a:prstGeom>
              <a:noFill/>
            </p:spPr>
            <p:txBody>
              <a:bodyPr wrap="square">
                <a:spAutoFit/>
              </a:bodyPr>
              <a:lstStyle/>
              <a:p>
                <a:pPr algn="ctr">
                  <a:defRPr/>
                </a:pPr>
                <a:r>
                  <a:rPr lang="en-US" sz="1400" dirty="0">
                    <a:solidFill>
                      <a:prstClr val="black"/>
                    </a:solidFill>
                  </a:rPr>
                  <a:t>In the first seven years of practice</a:t>
                </a:r>
              </a:p>
            </p:txBody>
          </p:sp>
        </p:grpSp>
        <p:pic>
          <p:nvPicPr>
            <p:cNvPr id="88" name="Graphic 87" descr="Stork Baby with solid fill">
              <a:extLst>
                <a:ext uri="{FF2B5EF4-FFF2-40B4-BE49-F238E27FC236}">
                  <a16:creationId xmlns:a16="http://schemas.microsoft.com/office/drawing/2014/main" id="{F7FDC9F2-A5BE-3924-22B6-CFDBC47B7B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696091" y="2285692"/>
              <a:ext cx="914400" cy="914400"/>
            </a:xfrm>
            <a:prstGeom prst="rect">
              <a:avLst/>
            </a:prstGeom>
          </p:spPr>
        </p:pic>
      </p:grpSp>
    </p:spTree>
    <p:extLst>
      <p:ext uri="{BB962C8B-B14F-4D97-AF65-F5344CB8AC3E}">
        <p14:creationId xmlns:p14="http://schemas.microsoft.com/office/powerpoint/2010/main" val="382576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8DA4-641A-0445-71F9-E303C1C66DF7}"/>
              </a:ext>
            </a:extLst>
          </p:cNvPr>
          <p:cNvSpPr>
            <a:spLocks noGrp="1"/>
          </p:cNvSpPr>
          <p:nvPr>
            <p:ph type="title"/>
          </p:nvPr>
        </p:nvSpPr>
        <p:spPr/>
        <p:txBody>
          <a:bodyPr>
            <a:normAutofit/>
          </a:bodyPr>
          <a:lstStyle/>
          <a:p>
            <a:r>
              <a:rPr lang="en-US" dirty="0"/>
              <a:t>Family Medicine’s Future</a:t>
            </a:r>
          </a:p>
        </p:txBody>
      </p:sp>
      <p:sp>
        <p:nvSpPr>
          <p:cNvPr id="9" name="TextBox 8">
            <a:extLst>
              <a:ext uri="{FF2B5EF4-FFF2-40B4-BE49-F238E27FC236}">
                <a16:creationId xmlns:a16="http://schemas.microsoft.com/office/drawing/2014/main" id="{A48BE750-4EEF-10EC-C599-4094EA3606B4}"/>
              </a:ext>
            </a:extLst>
          </p:cNvPr>
          <p:cNvSpPr txBox="1"/>
          <p:nvPr/>
        </p:nvSpPr>
        <p:spPr>
          <a:xfrm>
            <a:off x="2765269" y="2635463"/>
            <a:ext cx="3016640" cy="344709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Salary</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Job market</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Demand</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Population</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Aging population</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Leadership roles</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Innovation</a:t>
            </a:r>
          </a:p>
        </p:txBody>
      </p:sp>
      <p:grpSp>
        <p:nvGrpSpPr>
          <p:cNvPr id="62" name="Group 61">
            <a:extLst>
              <a:ext uri="{FF2B5EF4-FFF2-40B4-BE49-F238E27FC236}">
                <a16:creationId xmlns:a16="http://schemas.microsoft.com/office/drawing/2014/main" id="{E72BDF45-746C-D081-C159-4E6F00085F8E}"/>
              </a:ext>
            </a:extLst>
          </p:cNvPr>
          <p:cNvGrpSpPr/>
          <p:nvPr/>
        </p:nvGrpSpPr>
        <p:grpSpPr>
          <a:xfrm>
            <a:off x="6030351" y="1746444"/>
            <a:ext cx="5715000" cy="4254500"/>
            <a:chOff x="6091111" y="1695685"/>
            <a:chExt cx="5715000" cy="4254500"/>
          </a:xfrm>
        </p:grpSpPr>
        <p:sp>
          <p:nvSpPr>
            <p:cNvPr id="29" name="Rectangle 28">
              <a:extLst>
                <a:ext uri="{FF2B5EF4-FFF2-40B4-BE49-F238E27FC236}">
                  <a16:creationId xmlns:a16="http://schemas.microsoft.com/office/drawing/2014/main" id="{9EF6D9B5-4593-900F-BCD0-F16321416DBB}"/>
                </a:ext>
              </a:extLst>
            </p:cNvPr>
            <p:cNvSpPr/>
            <p:nvPr/>
          </p:nvSpPr>
          <p:spPr>
            <a:xfrm>
              <a:off x="6091111" y="1695685"/>
              <a:ext cx="5715000" cy="4254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1" name="Group 60">
              <a:extLst>
                <a:ext uri="{FF2B5EF4-FFF2-40B4-BE49-F238E27FC236}">
                  <a16:creationId xmlns:a16="http://schemas.microsoft.com/office/drawing/2014/main" id="{422E4FD3-B1F9-D7D0-8136-C044EC893660}"/>
                </a:ext>
              </a:extLst>
            </p:cNvPr>
            <p:cNvGrpSpPr/>
            <p:nvPr/>
          </p:nvGrpSpPr>
          <p:grpSpPr>
            <a:xfrm>
              <a:off x="6285117" y="1828583"/>
              <a:ext cx="5326989" cy="3988704"/>
              <a:chOff x="6200980" y="1933628"/>
              <a:chExt cx="5326989" cy="3988704"/>
            </a:xfrm>
          </p:grpSpPr>
          <p:grpSp>
            <p:nvGrpSpPr>
              <p:cNvPr id="50" name="Group 49">
                <a:extLst>
                  <a:ext uri="{FF2B5EF4-FFF2-40B4-BE49-F238E27FC236}">
                    <a16:creationId xmlns:a16="http://schemas.microsoft.com/office/drawing/2014/main" id="{A2E83216-67E5-B1CB-9798-1B05A7D7FF74}"/>
                  </a:ext>
                </a:extLst>
              </p:cNvPr>
              <p:cNvGrpSpPr/>
              <p:nvPr/>
            </p:nvGrpSpPr>
            <p:grpSpPr>
              <a:xfrm>
                <a:off x="6200980" y="1933628"/>
                <a:ext cx="4732629" cy="748435"/>
                <a:chOff x="6200980" y="1933628"/>
                <a:chExt cx="4732629" cy="748435"/>
              </a:xfrm>
            </p:grpSpPr>
            <p:pic>
              <p:nvPicPr>
                <p:cNvPr id="37" name="Graphic 36" descr="Stethoscope outline">
                  <a:extLst>
                    <a:ext uri="{FF2B5EF4-FFF2-40B4-BE49-F238E27FC236}">
                      <a16:creationId xmlns:a16="http://schemas.microsoft.com/office/drawing/2014/main" id="{9D2ACC06-620F-B16E-2EB0-152756F43CD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0980" y="1933628"/>
                  <a:ext cx="748435" cy="748435"/>
                </a:xfrm>
                <a:prstGeom prst="rect">
                  <a:avLst/>
                </a:prstGeom>
              </p:spPr>
            </p:pic>
            <p:sp>
              <p:nvSpPr>
                <p:cNvPr id="41" name="TextBox 40">
                  <a:extLst>
                    <a:ext uri="{FF2B5EF4-FFF2-40B4-BE49-F238E27FC236}">
                      <a16:creationId xmlns:a16="http://schemas.microsoft.com/office/drawing/2014/main" id="{628BFE28-3C34-73FD-26DF-F1EBDBAB4F64}"/>
                    </a:ext>
                  </a:extLst>
                </p:cNvPr>
                <p:cNvSpPr txBox="1"/>
                <p:nvPr/>
              </p:nvSpPr>
              <p:spPr>
                <a:xfrm>
                  <a:off x="7184569" y="2107790"/>
                  <a:ext cx="37490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Emphasis on primary care</a:t>
                  </a:r>
                </a:p>
              </p:txBody>
            </p:sp>
          </p:grpSp>
          <p:grpSp>
            <p:nvGrpSpPr>
              <p:cNvPr id="51" name="Group 50">
                <a:extLst>
                  <a:ext uri="{FF2B5EF4-FFF2-40B4-BE49-F238E27FC236}">
                    <a16:creationId xmlns:a16="http://schemas.microsoft.com/office/drawing/2014/main" id="{26FDFFBD-BEE4-14E5-DE67-DB3323CCA351}"/>
                  </a:ext>
                </a:extLst>
              </p:cNvPr>
              <p:cNvGrpSpPr/>
              <p:nvPr/>
            </p:nvGrpSpPr>
            <p:grpSpPr>
              <a:xfrm>
                <a:off x="6200980" y="2885261"/>
                <a:ext cx="4886120" cy="1087477"/>
                <a:chOff x="6200980" y="2885261"/>
                <a:chExt cx="4886120" cy="1087477"/>
              </a:xfrm>
            </p:grpSpPr>
            <p:pic>
              <p:nvPicPr>
                <p:cNvPr id="35" name="Graphic 34" descr="Neighborhood outline">
                  <a:extLst>
                    <a:ext uri="{FF2B5EF4-FFF2-40B4-BE49-F238E27FC236}">
                      <a16:creationId xmlns:a16="http://schemas.microsoft.com/office/drawing/2014/main" id="{4E2472CA-5162-97C0-2CEB-A0A3AEC0BAC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00980" y="3013718"/>
                  <a:ext cx="748435" cy="748435"/>
                </a:xfrm>
                <a:prstGeom prst="rect">
                  <a:avLst/>
                </a:prstGeom>
              </p:spPr>
            </p:pic>
            <p:sp>
              <p:nvSpPr>
                <p:cNvPr id="45" name="TextBox 44">
                  <a:extLst>
                    <a:ext uri="{FF2B5EF4-FFF2-40B4-BE49-F238E27FC236}">
                      <a16:creationId xmlns:a16="http://schemas.microsoft.com/office/drawing/2014/main" id="{BF572E66-AC1F-04BA-23B7-06EC9ACAD67E}"/>
                    </a:ext>
                  </a:extLst>
                </p:cNvPr>
                <p:cNvSpPr txBox="1"/>
                <p:nvPr/>
              </p:nvSpPr>
              <p:spPr>
                <a:xfrm>
                  <a:off x="7184569" y="2885261"/>
                  <a:ext cx="3902531" cy="1087477"/>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40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Population &amp; Community Health </a:t>
                  </a:r>
                </a:p>
                <a:p>
                  <a:pPr marL="406400" marR="0" lvl="1" indent="-1778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addressing health disparities </a:t>
                  </a:r>
                </a:p>
                <a:p>
                  <a:pPr marL="406400" marR="0" lvl="1" indent="-1778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delivering inclusive care</a:t>
                  </a:r>
                </a:p>
              </p:txBody>
            </p:sp>
          </p:grpSp>
          <p:grpSp>
            <p:nvGrpSpPr>
              <p:cNvPr id="60" name="Group 59">
                <a:extLst>
                  <a:ext uri="{FF2B5EF4-FFF2-40B4-BE49-F238E27FC236}">
                    <a16:creationId xmlns:a16="http://schemas.microsoft.com/office/drawing/2014/main" id="{29FDCEF8-5227-8367-EB97-1730F7F72DF9}"/>
                  </a:ext>
                </a:extLst>
              </p:cNvPr>
              <p:cNvGrpSpPr/>
              <p:nvPr/>
            </p:nvGrpSpPr>
            <p:grpSpPr>
              <a:xfrm>
                <a:off x="6200980" y="4093808"/>
                <a:ext cx="4682920" cy="788142"/>
                <a:chOff x="6200980" y="4093808"/>
                <a:chExt cx="4682920" cy="788142"/>
              </a:xfrm>
            </p:grpSpPr>
            <p:pic>
              <p:nvPicPr>
                <p:cNvPr id="33" name="Graphic 32" descr="Beaker outline">
                  <a:extLst>
                    <a:ext uri="{FF2B5EF4-FFF2-40B4-BE49-F238E27FC236}">
                      <a16:creationId xmlns:a16="http://schemas.microsoft.com/office/drawing/2014/main" id="{918C272A-A3A8-447E-80A4-085160A3DD8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00980" y="4093808"/>
                  <a:ext cx="748435" cy="748435"/>
                </a:xfrm>
                <a:prstGeom prst="rect">
                  <a:avLst/>
                </a:prstGeom>
              </p:spPr>
            </p:pic>
            <p:sp>
              <p:nvSpPr>
                <p:cNvPr id="49" name="TextBox 48">
                  <a:extLst>
                    <a:ext uri="{FF2B5EF4-FFF2-40B4-BE49-F238E27FC236}">
                      <a16:creationId xmlns:a16="http://schemas.microsoft.com/office/drawing/2014/main" id="{4EA7B980-32CD-EEAC-FE01-7BC43DA2A4DC}"/>
                    </a:ext>
                  </a:extLst>
                </p:cNvPr>
                <p:cNvSpPr txBox="1"/>
                <p:nvPr/>
              </p:nvSpPr>
              <p:spPr>
                <a:xfrm>
                  <a:off x="7184569" y="4174064"/>
                  <a:ext cx="36993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60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High tech, high touch skillset shaping care delivery</a:t>
                  </a:r>
                </a:p>
              </p:txBody>
            </p:sp>
          </p:grpSp>
          <p:grpSp>
            <p:nvGrpSpPr>
              <p:cNvPr id="59" name="Group 58">
                <a:extLst>
                  <a:ext uri="{FF2B5EF4-FFF2-40B4-BE49-F238E27FC236}">
                    <a16:creationId xmlns:a16="http://schemas.microsoft.com/office/drawing/2014/main" id="{B143559D-2979-BDD2-E2EC-A923C2331FFF}"/>
                  </a:ext>
                </a:extLst>
              </p:cNvPr>
              <p:cNvGrpSpPr/>
              <p:nvPr/>
            </p:nvGrpSpPr>
            <p:grpSpPr>
              <a:xfrm>
                <a:off x="6200980" y="5173897"/>
                <a:ext cx="5326989" cy="748435"/>
                <a:chOff x="6200980" y="5173897"/>
                <a:chExt cx="5326989" cy="748435"/>
              </a:xfrm>
            </p:grpSpPr>
            <p:sp>
              <p:nvSpPr>
                <p:cNvPr id="57" name="Content Placeholder 2">
                  <a:extLst>
                    <a:ext uri="{FF2B5EF4-FFF2-40B4-BE49-F238E27FC236}">
                      <a16:creationId xmlns:a16="http://schemas.microsoft.com/office/drawing/2014/main" id="{CA47334E-8538-8262-4EC2-ECC2A068BB07}"/>
                    </a:ext>
                  </a:extLst>
                </p:cNvPr>
                <p:cNvSpPr txBox="1">
                  <a:spLocks/>
                </p:cNvSpPr>
                <p:nvPr/>
              </p:nvSpPr>
              <p:spPr>
                <a:xfrm>
                  <a:off x="7184569" y="5348288"/>
                  <a:ext cx="4343400" cy="40005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60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“Chronic care will unseat acute care”</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8" name="Graphic 57" descr="Ambulance outline">
                  <a:extLst>
                    <a:ext uri="{FF2B5EF4-FFF2-40B4-BE49-F238E27FC236}">
                      <a16:creationId xmlns:a16="http://schemas.microsoft.com/office/drawing/2014/main" id="{EA7FF138-4BA3-773D-314A-B385782AB94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00980" y="5173897"/>
                  <a:ext cx="748435" cy="748435"/>
                </a:xfrm>
                <a:prstGeom prst="rect">
                  <a:avLst/>
                </a:prstGeom>
              </p:spPr>
            </p:pic>
          </p:grpSp>
        </p:grpSp>
      </p:grpSp>
      <p:grpSp>
        <p:nvGrpSpPr>
          <p:cNvPr id="4" name="Group 3">
            <a:extLst>
              <a:ext uri="{FF2B5EF4-FFF2-40B4-BE49-F238E27FC236}">
                <a16:creationId xmlns:a16="http://schemas.microsoft.com/office/drawing/2014/main" id="{657E1637-64A0-3198-0F47-F43E1FDCB9C9}"/>
              </a:ext>
            </a:extLst>
          </p:cNvPr>
          <p:cNvGrpSpPr/>
          <p:nvPr/>
        </p:nvGrpSpPr>
        <p:grpSpPr>
          <a:xfrm>
            <a:off x="-614399" y="2331903"/>
            <a:ext cx="3875679" cy="2906343"/>
            <a:chOff x="-432773" y="2695683"/>
            <a:chExt cx="3875679" cy="2906343"/>
          </a:xfrm>
        </p:grpSpPr>
        <p:sp>
          <p:nvSpPr>
            <p:cNvPr id="28" name="Freeform: Shape 27">
              <a:extLst>
                <a:ext uri="{FF2B5EF4-FFF2-40B4-BE49-F238E27FC236}">
                  <a16:creationId xmlns:a16="http://schemas.microsoft.com/office/drawing/2014/main" id="{E5DC52F9-271C-4CEE-D1CF-BD437494FCF7}"/>
                </a:ext>
              </a:extLst>
            </p:cNvPr>
            <p:cNvSpPr/>
            <p:nvPr/>
          </p:nvSpPr>
          <p:spPr>
            <a:xfrm rot="18900000">
              <a:off x="-432773" y="3327316"/>
              <a:ext cx="3875679" cy="2274710"/>
            </a:xfrm>
            <a:custGeom>
              <a:avLst/>
              <a:gdLst>
                <a:gd name="connsiteX0" fmla="*/ 1876915 w 2590231"/>
                <a:gd name="connsiteY0" fmla="*/ 0 h 1520256"/>
                <a:gd name="connsiteX1" fmla="*/ 2139950 w 2590231"/>
                <a:gd name="connsiteY1" fmla="*/ 263036 h 1520256"/>
                <a:gd name="connsiteX2" fmla="*/ 1787750 w 2590231"/>
                <a:gd name="connsiteY2" fmla="*/ 615236 h 1520256"/>
                <a:gd name="connsiteX3" fmla="*/ 1520256 w 2590231"/>
                <a:gd name="connsiteY3" fmla="*/ 347742 h 1520256"/>
                <a:gd name="connsiteX4" fmla="*/ 1074433 w 2590231"/>
                <a:gd name="connsiteY4" fmla="*/ 793565 h 1520256"/>
                <a:gd name="connsiteX5" fmla="*/ 806940 w 2590231"/>
                <a:gd name="connsiteY5" fmla="*/ 526071 h 1520256"/>
                <a:gd name="connsiteX6" fmla="*/ 0 w 2590231"/>
                <a:gd name="connsiteY6" fmla="*/ 1333011 h 1520256"/>
                <a:gd name="connsiteX7" fmla="*/ 187246 w 2590231"/>
                <a:gd name="connsiteY7" fmla="*/ 1520256 h 1520256"/>
                <a:gd name="connsiteX8" fmla="*/ 806940 w 2590231"/>
                <a:gd name="connsiteY8" fmla="*/ 900562 h 1520256"/>
                <a:gd name="connsiteX9" fmla="*/ 1074433 w 2590231"/>
                <a:gd name="connsiteY9" fmla="*/ 1168056 h 1520256"/>
                <a:gd name="connsiteX10" fmla="*/ 1520256 w 2590231"/>
                <a:gd name="connsiteY10" fmla="*/ 722233 h 1520256"/>
                <a:gd name="connsiteX11" fmla="*/ 1787750 w 2590231"/>
                <a:gd name="connsiteY11" fmla="*/ 989727 h 1520256"/>
                <a:gd name="connsiteX12" fmla="*/ 2327196 w 2590231"/>
                <a:gd name="connsiteY12" fmla="*/ 450281 h 1520256"/>
                <a:gd name="connsiteX13" fmla="*/ 2590231 w 2590231"/>
                <a:gd name="connsiteY13" fmla="*/ 713317 h 1520256"/>
                <a:gd name="connsiteX14" fmla="*/ 2590231 w 2590231"/>
                <a:gd name="connsiteY14" fmla="*/ 0 h 15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0231" h="1520256">
                  <a:moveTo>
                    <a:pt x="1876915" y="0"/>
                  </a:moveTo>
                  <a:lnTo>
                    <a:pt x="2139950" y="263036"/>
                  </a:lnTo>
                  <a:lnTo>
                    <a:pt x="1787750" y="615236"/>
                  </a:lnTo>
                  <a:lnTo>
                    <a:pt x="1520256" y="347742"/>
                  </a:lnTo>
                  <a:lnTo>
                    <a:pt x="1074433" y="793565"/>
                  </a:lnTo>
                  <a:lnTo>
                    <a:pt x="806940" y="526071"/>
                  </a:lnTo>
                  <a:lnTo>
                    <a:pt x="0" y="1333011"/>
                  </a:lnTo>
                  <a:lnTo>
                    <a:pt x="187246" y="1520256"/>
                  </a:lnTo>
                  <a:lnTo>
                    <a:pt x="806940" y="900562"/>
                  </a:lnTo>
                  <a:lnTo>
                    <a:pt x="1074433" y="1168056"/>
                  </a:lnTo>
                  <a:lnTo>
                    <a:pt x="1520256" y="722233"/>
                  </a:lnTo>
                  <a:lnTo>
                    <a:pt x="1787750" y="989727"/>
                  </a:lnTo>
                  <a:lnTo>
                    <a:pt x="2327196" y="450281"/>
                  </a:lnTo>
                  <a:lnTo>
                    <a:pt x="2590231" y="713317"/>
                  </a:lnTo>
                  <a:lnTo>
                    <a:pt x="2590231" y="0"/>
                  </a:lnTo>
                  <a:close/>
                </a:path>
              </a:pathLst>
            </a:custGeom>
            <a:solidFill>
              <a:schemeClr val="accent1"/>
            </a:solidFill>
            <a:ln w="445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62A4CAC-3782-E212-591B-FF91E3B3E402}"/>
                </a:ext>
              </a:extLst>
            </p:cNvPr>
            <p:cNvSpPr txBox="1"/>
            <p:nvPr/>
          </p:nvSpPr>
          <p:spPr>
            <a:xfrm>
              <a:off x="1390532" y="2695683"/>
              <a:ext cx="13716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chemeClr val="accent1"/>
                  </a:solidFill>
                  <a:effectLst/>
                  <a:uLnTx/>
                  <a:uFillTx/>
                  <a:latin typeface="Museo Sans Cond 300" panose="02000000000000000000" pitchFamily="50" charset="0"/>
                </a:rPr>
                <a:t>Growing</a:t>
              </a:r>
            </a:p>
          </p:txBody>
        </p:sp>
        <p:sp>
          <p:nvSpPr>
            <p:cNvPr id="64" name="Oval 63">
              <a:extLst>
                <a:ext uri="{FF2B5EF4-FFF2-40B4-BE49-F238E27FC236}">
                  <a16:creationId xmlns:a16="http://schemas.microsoft.com/office/drawing/2014/main" id="{17CEE55B-144A-030D-8FBE-152E56269A62}"/>
                </a:ext>
              </a:extLst>
            </p:cNvPr>
            <p:cNvSpPr/>
            <p:nvPr/>
          </p:nvSpPr>
          <p:spPr>
            <a:xfrm>
              <a:off x="1263148" y="3125817"/>
              <a:ext cx="556251" cy="556251"/>
            </a:xfrm>
            <a:prstGeom prst="ellipse">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153979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CCA77-A15C-0024-F109-1250497A5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4BD27-99A9-656C-38B3-6CE28D4BC814}"/>
              </a:ext>
            </a:extLst>
          </p:cNvPr>
          <p:cNvSpPr>
            <a:spLocks noGrp="1"/>
          </p:cNvSpPr>
          <p:nvPr>
            <p:ph type="title"/>
          </p:nvPr>
        </p:nvSpPr>
        <p:spPr/>
        <p:txBody>
          <a:bodyPr>
            <a:normAutofit/>
          </a:bodyPr>
          <a:lstStyle/>
          <a:p>
            <a:r>
              <a:rPr lang="en-US" dirty="0"/>
              <a:t>What is Family Medicine?</a:t>
            </a:r>
          </a:p>
        </p:txBody>
      </p:sp>
      <p:grpSp>
        <p:nvGrpSpPr>
          <p:cNvPr id="21" name="Group 20">
            <a:extLst>
              <a:ext uri="{FF2B5EF4-FFF2-40B4-BE49-F238E27FC236}">
                <a16:creationId xmlns:a16="http://schemas.microsoft.com/office/drawing/2014/main" id="{80C01463-6990-D8DE-8769-27CBB022C50C}"/>
              </a:ext>
            </a:extLst>
          </p:cNvPr>
          <p:cNvGrpSpPr/>
          <p:nvPr/>
        </p:nvGrpSpPr>
        <p:grpSpPr>
          <a:xfrm>
            <a:off x="4540683" y="1910088"/>
            <a:ext cx="7173595" cy="3511464"/>
            <a:chOff x="4540683" y="1553441"/>
            <a:chExt cx="7173595" cy="3860827"/>
          </a:xfrm>
        </p:grpSpPr>
        <p:sp>
          <p:nvSpPr>
            <p:cNvPr id="22" name="Rectangle: Rounded Corners 21">
              <a:extLst>
                <a:ext uri="{FF2B5EF4-FFF2-40B4-BE49-F238E27FC236}">
                  <a16:creationId xmlns:a16="http://schemas.microsoft.com/office/drawing/2014/main" id="{0D628F23-E4B5-1327-AE63-D983277CF5DB}"/>
                </a:ext>
              </a:extLst>
            </p:cNvPr>
            <p:cNvSpPr/>
            <p:nvPr/>
          </p:nvSpPr>
          <p:spPr>
            <a:xfrm>
              <a:off x="4648460" y="1663150"/>
              <a:ext cx="7065818" cy="3751118"/>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82BA9532-E7A3-FE22-9598-5ED5F202CB22}"/>
                </a:ext>
              </a:extLst>
            </p:cNvPr>
            <p:cNvSpPr/>
            <p:nvPr/>
          </p:nvSpPr>
          <p:spPr>
            <a:xfrm>
              <a:off x="4540683" y="1553441"/>
              <a:ext cx="7065818" cy="3751118"/>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24" name="Content Placeholder 2">
            <a:extLst>
              <a:ext uri="{FF2B5EF4-FFF2-40B4-BE49-F238E27FC236}">
                <a16:creationId xmlns:a16="http://schemas.microsoft.com/office/drawing/2014/main" id="{4D1CCA67-98D4-17FB-A604-8F4FF2FBEEFC}"/>
              </a:ext>
            </a:extLst>
          </p:cNvPr>
          <p:cNvSpPr txBox="1">
            <a:spLocks/>
          </p:cNvSpPr>
          <p:nvPr/>
        </p:nvSpPr>
        <p:spPr>
          <a:xfrm>
            <a:off x="4889622" y="2363124"/>
            <a:ext cx="6472523" cy="254428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A </a:t>
            </a:r>
            <a:r>
              <a:rPr kumimoji="0" lang="en-US" sz="2800" b="1" i="0" u="none" strike="noStrike" kern="1200" cap="none" spc="0" normalizeH="0" baseline="0" noProof="0" dirty="0">
                <a:ln>
                  <a:noFill/>
                </a:ln>
                <a:solidFill>
                  <a:schemeClr val="accent1"/>
                </a:solidFill>
                <a:effectLst/>
                <a:uLnTx/>
                <a:uFillTx/>
                <a:latin typeface="Museo Sans 300" panose="02000000000000000000" pitchFamily="50" charset="0"/>
              </a:rPr>
              <a:t>medical specialty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trained to treat most ailments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and provide comprehensive health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care for people of all ages –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from newborns to seniors</a:t>
            </a:r>
          </a:p>
        </p:txBody>
      </p:sp>
      <p:pic>
        <p:nvPicPr>
          <p:cNvPr id="25" name="Graphic 24" descr="Pregnant lady with solid fill">
            <a:extLst>
              <a:ext uri="{FF2B5EF4-FFF2-40B4-BE49-F238E27FC236}">
                <a16:creationId xmlns:a16="http://schemas.microsoft.com/office/drawing/2014/main" id="{0CBBBA1B-6246-6093-5C07-A92D8D3A30E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0100" y="2679692"/>
            <a:ext cx="1242790" cy="1242790"/>
          </a:xfrm>
          <a:prstGeom prst="rect">
            <a:avLst/>
          </a:prstGeom>
        </p:spPr>
      </p:pic>
      <p:pic>
        <p:nvPicPr>
          <p:cNvPr id="26" name="Graphic 25" descr="Woman with cane with solid fill">
            <a:extLst>
              <a:ext uri="{FF2B5EF4-FFF2-40B4-BE49-F238E27FC236}">
                <a16:creationId xmlns:a16="http://schemas.microsoft.com/office/drawing/2014/main" id="{0855F8AC-991E-C20F-45AB-FC9A6EFA6B1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80500" y="4311914"/>
            <a:ext cx="1102354" cy="1102354"/>
          </a:xfrm>
          <a:prstGeom prst="rect">
            <a:avLst/>
          </a:prstGeom>
        </p:spPr>
      </p:pic>
      <p:pic>
        <p:nvPicPr>
          <p:cNvPr id="27" name="Graphic 26" descr="Little Girl With Balloon with solid fill">
            <a:extLst>
              <a:ext uri="{FF2B5EF4-FFF2-40B4-BE49-F238E27FC236}">
                <a16:creationId xmlns:a16="http://schemas.microsoft.com/office/drawing/2014/main" id="{D53398B9-E273-425B-4DED-F988DBD4603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86310" y="2762045"/>
            <a:ext cx="1242790" cy="1242790"/>
          </a:xfrm>
          <a:prstGeom prst="rect">
            <a:avLst/>
          </a:prstGeom>
        </p:spPr>
      </p:pic>
      <p:pic>
        <p:nvPicPr>
          <p:cNvPr id="28" name="Graphic 27" descr="Man with baby with solid fill">
            <a:extLst>
              <a:ext uri="{FF2B5EF4-FFF2-40B4-BE49-F238E27FC236}">
                <a16:creationId xmlns:a16="http://schemas.microsoft.com/office/drawing/2014/main" id="{84DA5063-3992-6C60-7AE3-35DB95BB36E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07288" y="1910088"/>
            <a:ext cx="1091079" cy="1091079"/>
          </a:xfrm>
          <a:prstGeom prst="rect">
            <a:avLst/>
          </a:prstGeom>
        </p:spPr>
      </p:pic>
      <p:pic>
        <p:nvPicPr>
          <p:cNvPr id="29" name="Graphic 28" descr="Man with kid with solid fill">
            <a:extLst>
              <a:ext uri="{FF2B5EF4-FFF2-40B4-BE49-F238E27FC236}">
                <a16:creationId xmlns:a16="http://schemas.microsoft.com/office/drawing/2014/main" id="{E7CC6887-BB20-514A-7CBA-91075A7F9CC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0403" y="4148384"/>
            <a:ext cx="1265883" cy="1265884"/>
          </a:xfrm>
          <a:prstGeom prst="rect">
            <a:avLst/>
          </a:prstGeom>
        </p:spPr>
      </p:pic>
      <p:grpSp>
        <p:nvGrpSpPr>
          <p:cNvPr id="30" name="Group 29">
            <a:extLst>
              <a:ext uri="{FF2B5EF4-FFF2-40B4-BE49-F238E27FC236}">
                <a16:creationId xmlns:a16="http://schemas.microsoft.com/office/drawing/2014/main" id="{B3F37264-80D1-C795-D6A7-3FE01ECA2074}"/>
              </a:ext>
            </a:extLst>
          </p:cNvPr>
          <p:cNvGrpSpPr/>
          <p:nvPr/>
        </p:nvGrpSpPr>
        <p:grpSpPr>
          <a:xfrm>
            <a:off x="1206444" y="2447791"/>
            <a:ext cx="2513718" cy="2513718"/>
            <a:chOff x="2452114" y="3302902"/>
            <a:chExt cx="2068510" cy="2068510"/>
          </a:xfrm>
        </p:grpSpPr>
        <p:sp>
          <p:nvSpPr>
            <p:cNvPr id="31" name="Star: 5 Points 30">
              <a:extLst>
                <a:ext uri="{FF2B5EF4-FFF2-40B4-BE49-F238E27FC236}">
                  <a16:creationId xmlns:a16="http://schemas.microsoft.com/office/drawing/2014/main" id="{83C09822-6E37-F77A-7D9B-F7FAAA75F752}"/>
                </a:ext>
              </a:extLst>
            </p:cNvPr>
            <p:cNvSpPr/>
            <p:nvPr/>
          </p:nvSpPr>
          <p:spPr>
            <a:xfrm rot="19800000">
              <a:off x="2452114" y="3302902"/>
              <a:ext cx="2068510" cy="2068510"/>
            </a:xfrm>
            <a:prstGeom prst="star5">
              <a:avLst>
                <a:gd name="adj" fmla="val 12483"/>
                <a:gd name="hf" fmla="val 105146"/>
                <a:gd name="vf" fmla="val 110557"/>
              </a:avLst>
            </a:prstGeom>
            <a:gradFill flip="none" rotWithShape="1">
              <a:gsLst>
                <a:gs pos="0">
                  <a:schemeClr val="accent1"/>
                </a:gs>
                <a:gs pos="26000">
                  <a:schemeClr val="accent1">
                    <a:alpha val="50000"/>
                  </a:schemeClr>
                </a:gs>
                <a:gs pos="77000">
                  <a:sysClr val="window" lastClr="FFFFFF">
                    <a:alpha val="9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427DDD56-7ECF-C016-9E86-AC0BD800613B}"/>
                </a:ext>
              </a:extLst>
            </p:cNvPr>
            <p:cNvGrpSpPr/>
            <p:nvPr/>
          </p:nvGrpSpPr>
          <p:grpSpPr>
            <a:xfrm>
              <a:off x="2907481" y="3758269"/>
              <a:ext cx="1157776" cy="1157776"/>
              <a:chOff x="664369" y="3481426"/>
              <a:chExt cx="1157776" cy="1157776"/>
            </a:xfrm>
          </p:grpSpPr>
          <p:sp>
            <p:nvSpPr>
              <p:cNvPr id="33" name="Oval 32">
                <a:extLst>
                  <a:ext uri="{FF2B5EF4-FFF2-40B4-BE49-F238E27FC236}">
                    <a16:creationId xmlns:a16="http://schemas.microsoft.com/office/drawing/2014/main" id="{9D18D241-AB29-DAF7-28B7-4F0C667B097C}"/>
                  </a:ext>
                </a:extLst>
              </p:cNvPr>
              <p:cNvSpPr/>
              <p:nvPr/>
            </p:nvSpPr>
            <p:spPr>
              <a:xfrm>
                <a:off x="664369" y="3481426"/>
                <a:ext cx="1157776" cy="115777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34" name="Graphic 33" descr="Stethoscope with solid fill">
                <a:extLst>
                  <a:ext uri="{FF2B5EF4-FFF2-40B4-BE49-F238E27FC236}">
                    <a16:creationId xmlns:a16="http://schemas.microsoft.com/office/drawing/2014/main" id="{45453913-0FAE-12C5-E1F9-F8154C81B15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6057" y="3603114"/>
                <a:ext cx="914400" cy="914400"/>
              </a:xfrm>
              <a:prstGeom prst="rect">
                <a:avLst/>
              </a:prstGeom>
            </p:spPr>
          </p:pic>
        </p:grpSp>
      </p:grpSp>
    </p:spTree>
    <p:extLst>
      <p:ext uri="{BB962C8B-B14F-4D97-AF65-F5344CB8AC3E}">
        <p14:creationId xmlns:p14="http://schemas.microsoft.com/office/powerpoint/2010/main" val="73146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563563"/>
            <a:ext cx="10515600" cy="1325562"/>
          </a:xfrm>
          <a:prstGeom prst="rect">
            <a:avLst/>
          </a:prstGeom>
        </p:spPr>
        <p:txBody>
          <a:bodyPr>
            <a:normAutofit/>
          </a:bodyPr>
          <a:lstStyle/>
          <a:p>
            <a:r>
              <a:rPr lang="en-US" sz="4000" dirty="0">
                <a:cs typeface="Arial" panose="020B0604020202020204" pitchFamily="34" charset="0"/>
              </a:rPr>
              <a:t>Find Family Medicine</a:t>
            </a:r>
          </a:p>
        </p:txBody>
      </p:sp>
      <p:sp>
        <p:nvSpPr>
          <p:cNvPr id="15" name="Slide Number Placeholder 1">
            <a:extLst>
              <a:ext uri="{FF2B5EF4-FFF2-40B4-BE49-F238E27FC236}">
                <a16:creationId xmlns:a16="http://schemas.microsoft.com/office/drawing/2014/main" id="{39124341-69E4-4C8D-82B3-5302B91B7E06}"/>
              </a:ext>
            </a:extLst>
          </p:cNvPr>
          <p:cNvSpPr>
            <a:spLocks noGrp="1"/>
          </p:cNvSpPr>
          <p:nvPr>
            <p:ph type="sldNum" sz="quarter" idx="4294967295"/>
          </p:nvPr>
        </p:nvSpPr>
        <p:spPr>
          <a:xfrm>
            <a:off x="0" y="6262688"/>
            <a:ext cx="403225" cy="4349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AADFCB-2494-CA45-A287-C5DE9CDEC174}" type="slidenum">
              <a:rPr kumimoji="0" lang="en-US" sz="14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a:ln>
                <a:noFill/>
              </a:ln>
              <a:solidFill>
                <a:prstClr val="white"/>
              </a:solidFill>
              <a:effectLst/>
              <a:uLnTx/>
              <a:uFillTx/>
              <a:latin typeface="Arial"/>
              <a:ea typeface="+mn-ea"/>
              <a:cs typeface="Arial"/>
            </a:endParaRPr>
          </a:p>
        </p:txBody>
      </p:sp>
      <p:grpSp>
        <p:nvGrpSpPr>
          <p:cNvPr id="53" name="Group 52">
            <a:extLst>
              <a:ext uri="{FF2B5EF4-FFF2-40B4-BE49-F238E27FC236}">
                <a16:creationId xmlns:a16="http://schemas.microsoft.com/office/drawing/2014/main" id="{0525E8B3-091B-6D57-3D78-C7B736F62E36}"/>
              </a:ext>
            </a:extLst>
          </p:cNvPr>
          <p:cNvGrpSpPr/>
          <p:nvPr/>
        </p:nvGrpSpPr>
        <p:grpSpPr>
          <a:xfrm>
            <a:off x="8892817" y="1785903"/>
            <a:ext cx="2795326" cy="2743116"/>
            <a:chOff x="8441426" y="1409602"/>
            <a:chExt cx="2795326" cy="2743116"/>
          </a:xfrm>
        </p:grpSpPr>
        <p:grpSp>
          <p:nvGrpSpPr>
            <p:cNvPr id="40" name="Group 39">
              <a:extLst>
                <a:ext uri="{FF2B5EF4-FFF2-40B4-BE49-F238E27FC236}">
                  <a16:creationId xmlns:a16="http://schemas.microsoft.com/office/drawing/2014/main" id="{BF0FC5E7-8429-622F-137D-865A624BBB47}"/>
                </a:ext>
              </a:extLst>
            </p:cNvPr>
            <p:cNvGrpSpPr/>
            <p:nvPr/>
          </p:nvGrpSpPr>
          <p:grpSpPr>
            <a:xfrm>
              <a:off x="8441426" y="1889125"/>
              <a:ext cx="2692566" cy="2263593"/>
              <a:chOff x="7583632" y="2191127"/>
              <a:chExt cx="3286177" cy="2762631"/>
            </a:xfrm>
          </p:grpSpPr>
          <p:grpSp>
            <p:nvGrpSpPr>
              <p:cNvPr id="35" name="Group 34">
                <a:extLst>
                  <a:ext uri="{FF2B5EF4-FFF2-40B4-BE49-F238E27FC236}">
                    <a16:creationId xmlns:a16="http://schemas.microsoft.com/office/drawing/2014/main" id="{CC1FEF4F-A3AB-1A17-4CB3-5F6238AE5354}"/>
                  </a:ext>
                </a:extLst>
              </p:cNvPr>
              <p:cNvGrpSpPr/>
              <p:nvPr/>
            </p:nvGrpSpPr>
            <p:grpSpPr>
              <a:xfrm>
                <a:off x="7583632" y="2191127"/>
                <a:ext cx="3286177" cy="822960"/>
                <a:chOff x="7583632" y="2191127"/>
                <a:chExt cx="3286177" cy="822960"/>
              </a:xfrm>
            </p:grpSpPr>
            <p:sp>
              <p:nvSpPr>
                <p:cNvPr id="13" name="TextBox 12">
                  <a:extLst>
                    <a:ext uri="{FF2B5EF4-FFF2-40B4-BE49-F238E27FC236}">
                      <a16:creationId xmlns:a16="http://schemas.microsoft.com/office/drawing/2014/main" id="{72C419D1-E38C-48FF-BC10-45E6C3F79BFA}"/>
                    </a:ext>
                  </a:extLst>
                </p:cNvPr>
                <p:cNvSpPr txBox="1"/>
                <p:nvPr/>
              </p:nvSpPr>
              <p:spPr>
                <a:xfrm>
                  <a:off x="8481729" y="2417941"/>
                  <a:ext cx="2388080" cy="374171"/>
                </a:xfrm>
                <a:prstGeom prst="rect">
                  <a:avLst/>
                </a:prstGeom>
                <a:noFill/>
              </p:spPr>
              <p:txBody>
                <a:bodyPr wrap="square" rtlCol="0">
                  <a:spAutoFit/>
                </a:bodyPr>
                <a:lstStyle/>
                <a:p>
                  <a:pPr marL="0" marR="0" lvl="0" indent="0" defTabSz="914400" rtl="0" eaLnBrk="1" fontAlgn="auto" latinLnBrk="0" hangingPunct="1">
                    <a:spcAft>
                      <a:spcPts val="0"/>
                    </a:spcAft>
                    <a:buClrTx/>
                    <a:buSzTx/>
                    <a:buFontTx/>
                    <a:buNone/>
                    <a:tabLst/>
                    <a:defRPr/>
                  </a:pPr>
                  <a:r>
                    <a:rPr kumimoji="0" lang="en-US" sz="1600" strike="noStrike" kern="1200" cap="none" spc="0" normalizeH="0" baseline="0" noProof="0" dirty="0">
                      <a:ln>
                        <a:noFill/>
                      </a:ln>
                      <a:solidFill>
                        <a:schemeClr val="tx2"/>
                      </a:solidFill>
                      <a:effectLst/>
                      <a:uLnTx/>
                      <a:uFillTx/>
                    </a:rPr>
                    <a:t>@F</a:t>
                  </a:r>
                  <a:r>
                    <a:rPr lang="en-US" sz="1600" dirty="0" err="1">
                      <a:solidFill>
                        <a:schemeClr val="tx2"/>
                      </a:solidFill>
                    </a:rPr>
                    <a:t>utureFamilyMed</a:t>
                  </a:r>
                  <a:endParaRPr kumimoji="0" lang="en-US" sz="1600" strike="noStrike" kern="1200" cap="none" spc="0" normalizeH="0" baseline="0" noProof="0" dirty="0">
                    <a:ln>
                      <a:noFill/>
                    </a:ln>
                    <a:solidFill>
                      <a:schemeClr val="tx2"/>
                    </a:solidFill>
                    <a:effectLst/>
                    <a:uLnTx/>
                    <a:uFillTx/>
                  </a:endParaRPr>
                </a:p>
              </p:txBody>
            </p:sp>
            <p:pic>
              <p:nvPicPr>
                <p:cNvPr id="1026" name="Picture 2" descr="Twitter X Logo PNG Vector (AI, EPS, PDF, SVG) Free Download">
                  <a:extLst>
                    <a:ext uri="{FF2B5EF4-FFF2-40B4-BE49-F238E27FC236}">
                      <a16:creationId xmlns:a16="http://schemas.microsoft.com/office/drawing/2014/main" id="{B77C7A2F-2978-0F52-5753-A39829261A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83632" y="2191127"/>
                  <a:ext cx="822960" cy="822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486611F-D556-CE7D-38FF-174D7ABC7ECA}"/>
                  </a:ext>
                </a:extLst>
              </p:cNvPr>
              <p:cNvGrpSpPr/>
              <p:nvPr/>
            </p:nvGrpSpPr>
            <p:grpSpPr>
              <a:xfrm>
                <a:off x="7583632" y="4130798"/>
                <a:ext cx="3286177" cy="822960"/>
                <a:chOff x="7583632" y="3815096"/>
                <a:chExt cx="3286177" cy="822960"/>
              </a:xfrm>
            </p:grpSpPr>
            <p:sp>
              <p:nvSpPr>
                <p:cNvPr id="14" name="TextBox 13">
                  <a:extLst>
                    <a:ext uri="{FF2B5EF4-FFF2-40B4-BE49-F238E27FC236}">
                      <a16:creationId xmlns:a16="http://schemas.microsoft.com/office/drawing/2014/main" id="{697593F3-3C99-457C-B02D-4D17B76B5CE6}"/>
                    </a:ext>
                  </a:extLst>
                </p:cNvPr>
                <p:cNvSpPr txBox="1"/>
                <p:nvPr/>
              </p:nvSpPr>
              <p:spPr>
                <a:xfrm>
                  <a:off x="8481729" y="4041910"/>
                  <a:ext cx="2388080" cy="374171"/>
                </a:xfrm>
                <a:prstGeom prst="rect">
                  <a:avLst/>
                </a:prstGeom>
                <a:noFill/>
              </p:spPr>
              <p:txBody>
                <a:bodyPr wrap="square" rtlCol="0">
                  <a:spAutoFit/>
                </a:bodyPr>
                <a:lstStyle/>
                <a:p>
                  <a:pPr marL="0" marR="0" lvl="0" indent="0" defTabSz="914400" rtl="0" eaLnBrk="1" fontAlgn="auto" latinLnBrk="0" hangingPunct="1">
                    <a:spcAft>
                      <a:spcPts val="0"/>
                    </a:spcAft>
                    <a:buClrTx/>
                    <a:buSzTx/>
                    <a:buFontTx/>
                    <a:buNone/>
                    <a:tabLst/>
                    <a:defRPr/>
                  </a:pPr>
                  <a:r>
                    <a:rPr kumimoji="0" lang="en-US" sz="1600" strike="noStrike" kern="1200" cap="none" spc="0" normalizeH="0" baseline="0" noProof="0" dirty="0">
                      <a:ln>
                        <a:noFill/>
                      </a:ln>
                      <a:solidFill>
                        <a:schemeClr val="tx2"/>
                      </a:solidFill>
                      <a:effectLst/>
                      <a:uLnTx/>
                      <a:uFillTx/>
                    </a:rPr>
                    <a:t>@F</a:t>
                  </a:r>
                  <a:r>
                    <a:rPr lang="en-US" sz="1600" dirty="0" err="1">
                      <a:solidFill>
                        <a:schemeClr val="tx2"/>
                      </a:solidFill>
                    </a:rPr>
                    <a:t>utureFamilyMed</a:t>
                  </a:r>
                  <a:endParaRPr kumimoji="0" lang="en-US" sz="1600" strike="noStrike" kern="1200" cap="none" spc="0" normalizeH="0" baseline="0" noProof="0" dirty="0">
                    <a:ln>
                      <a:noFill/>
                    </a:ln>
                    <a:solidFill>
                      <a:schemeClr val="tx2"/>
                    </a:solidFill>
                    <a:effectLst/>
                    <a:uLnTx/>
                    <a:uFillTx/>
                  </a:endParaRPr>
                </a:p>
              </p:txBody>
            </p:sp>
            <p:pic>
              <p:nvPicPr>
                <p:cNvPr id="19" name="Picture 18" descr="A blue square with a white letter f&#10;&#10;Description automatically generated">
                  <a:extLst>
                    <a:ext uri="{FF2B5EF4-FFF2-40B4-BE49-F238E27FC236}">
                      <a16:creationId xmlns:a16="http://schemas.microsoft.com/office/drawing/2014/main" id="{C345B061-D66F-F66D-504A-81A19D27DB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632" y="3815096"/>
                  <a:ext cx="822960" cy="822960"/>
                </a:xfrm>
                <a:prstGeom prst="rect">
                  <a:avLst/>
                </a:prstGeom>
              </p:spPr>
            </p:pic>
          </p:grpSp>
          <p:grpSp>
            <p:nvGrpSpPr>
              <p:cNvPr id="39" name="Group 38">
                <a:extLst>
                  <a:ext uri="{FF2B5EF4-FFF2-40B4-BE49-F238E27FC236}">
                    <a16:creationId xmlns:a16="http://schemas.microsoft.com/office/drawing/2014/main" id="{106760C0-65AE-179E-86F3-10EE28E6D826}"/>
                  </a:ext>
                </a:extLst>
              </p:cNvPr>
              <p:cNvGrpSpPr/>
              <p:nvPr/>
            </p:nvGrpSpPr>
            <p:grpSpPr>
              <a:xfrm>
                <a:off x="7583632" y="3160963"/>
                <a:ext cx="3286177" cy="822960"/>
                <a:chOff x="7583632" y="4523797"/>
                <a:chExt cx="3286177" cy="822960"/>
              </a:xfrm>
            </p:grpSpPr>
            <p:pic>
              <p:nvPicPr>
                <p:cNvPr id="37" name="Picture 36" descr="A logo of a camera&#10;&#10;Description automatically generated">
                  <a:extLst>
                    <a:ext uri="{FF2B5EF4-FFF2-40B4-BE49-F238E27FC236}">
                      <a16:creationId xmlns:a16="http://schemas.microsoft.com/office/drawing/2014/main" id="{0AD9DCDB-2315-9D83-0BAF-D1AF392B5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3632" y="4523797"/>
                  <a:ext cx="822960" cy="822960"/>
                </a:xfrm>
                <a:prstGeom prst="rect">
                  <a:avLst/>
                </a:prstGeom>
              </p:spPr>
            </p:pic>
            <p:sp>
              <p:nvSpPr>
                <p:cNvPr id="38" name="TextBox 37">
                  <a:extLst>
                    <a:ext uri="{FF2B5EF4-FFF2-40B4-BE49-F238E27FC236}">
                      <a16:creationId xmlns:a16="http://schemas.microsoft.com/office/drawing/2014/main" id="{A6AE9DE8-C34A-F948-5C5B-64D1D89A6859}"/>
                    </a:ext>
                  </a:extLst>
                </p:cNvPr>
                <p:cNvSpPr txBox="1"/>
                <p:nvPr/>
              </p:nvSpPr>
              <p:spPr>
                <a:xfrm>
                  <a:off x="8481729" y="4750611"/>
                  <a:ext cx="2388080" cy="374171"/>
                </a:xfrm>
                <a:prstGeom prst="rect">
                  <a:avLst/>
                </a:prstGeom>
                <a:noFill/>
              </p:spPr>
              <p:txBody>
                <a:bodyPr wrap="square" rtlCol="0">
                  <a:spAutoFit/>
                </a:bodyPr>
                <a:lstStyle/>
                <a:p>
                  <a:pPr marL="0" marR="0" lvl="0" indent="0" defTabSz="914400" rtl="0" eaLnBrk="1" fontAlgn="auto" latinLnBrk="0" hangingPunct="1">
                    <a:spcAft>
                      <a:spcPts val="0"/>
                    </a:spcAft>
                    <a:buClrTx/>
                    <a:buSzTx/>
                    <a:buFontTx/>
                    <a:buNone/>
                    <a:tabLst/>
                    <a:defRPr/>
                  </a:pPr>
                  <a:r>
                    <a:rPr kumimoji="0" lang="en-US" sz="1600" strike="noStrike" kern="1200" cap="none" spc="0" normalizeH="0" baseline="0" noProof="0" dirty="0">
                      <a:ln>
                        <a:noFill/>
                      </a:ln>
                      <a:solidFill>
                        <a:schemeClr val="tx2"/>
                      </a:solidFill>
                      <a:effectLst/>
                      <a:uLnTx/>
                      <a:uFillTx/>
                    </a:rPr>
                    <a:t>@F</a:t>
                  </a:r>
                  <a:r>
                    <a:rPr lang="en-US" sz="1600" dirty="0" err="1">
                      <a:solidFill>
                        <a:schemeClr val="tx2"/>
                      </a:solidFill>
                    </a:rPr>
                    <a:t>utureFamilyMed</a:t>
                  </a:r>
                  <a:endParaRPr kumimoji="0" lang="en-US" sz="1600" strike="noStrike" kern="1200" cap="none" spc="0" normalizeH="0" baseline="0" noProof="0" dirty="0">
                    <a:ln>
                      <a:noFill/>
                    </a:ln>
                    <a:solidFill>
                      <a:schemeClr val="tx2"/>
                    </a:solidFill>
                    <a:effectLst/>
                    <a:uLnTx/>
                    <a:uFillTx/>
                  </a:endParaRPr>
                </a:p>
              </p:txBody>
            </p:sp>
          </p:grpSp>
        </p:grpSp>
        <p:sp>
          <p:nvSpPr>
            <p:cNvPr id="41" name="Rectangle 40">
              <a:extLst>
                <a:ext uri="{FF2B5EF4-FFF2-40B4-BE49-F238E27FC236}">
                  <a16:creationId xmlns:a16="http://schemas.microsoft.com/office/drawing/2014/main" id="{F92AEC4B-8435-0866-5E5A-EF0FC888ED0E}"/>
                </a:ext>
              </a:extLst>
            </p:cNvPr>
            <p:cNvSpPr/>
            <p:nvPr/>
          </p:nvSpPr>
          <p:spPr>
            <a:xfrm>
              <a:off x="8441426" y="1409602"/>
              <a:ext cx="2795326"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Social</a:t>
              </a:r>
            </a:p>
          </p:txBody>
        </p:sp>
      </p:grpSp>
      <p:grpSp>
        <p:nvGrpSpPr>
          <p:cNvPr id="52" name="Group 51">
            <a:extLst>
              <a:ext uri="{FF2B5EF4-FFF2-40B4-BE49-F238E27FC236}">
                <a16:creationId xmlns:a16="http://schemas.microsoft.com/office/drawing/2014/main" id="{7784EBE3-8A49-1D40-37B6-5C6F438AABF5}"/>
              </a:ext>
            </a:extLst>
          </p:cNvPr>
          <p:cNvGrpSpPr/>
          <p:nvPr/>
        </p:nvGrpSpPr>
        <p:grpSpPr>
          <a:xfrm>
            <a:off x="4698337" y="1785903"/>
            <a:ext cx="3877239" cy="2396116"/>
            <a:chOff x="1015272" y="4027759"/>
            <a:chExt cx="3877239" cy="2396116"/>
          </a:xfrm>
        </p:grpSpPr>
        <p:grpSp>
          <p:nvGrpSpPr>
            <p:cNvPr id="49" name="Group 48">
              <a:extLst>
                <a:ext uri="{FF2B5EF4-FFF2-40B4-BE49-F238E27FC236}">
                  <a16:creationId xmlns:a16="http://schemas.microsoft.com/office/drawing/2014/main" id="{278C8625-F7A1-B0E5-4347-E13F2DAA3E8B}"/>
                </a:ext>
              </a:extLst>
            </p:cNvPr>
            <p:cNvGrpSpPr/>
            <p:nvPr/>
          </p:nvGrpSpPr>
          <p:grpSpPr>
            <a:xfrm>
              <a:off x="1015272" y="4562118"/>
              <a:ext cx="3877239" cy="1861757"/>
              <a:chOff x="4753955" y="1938592"/>
              <a:chExt cx="3877239" cy="1861757"/>
            </a:xfrm>
          </p:grpSpPr>
          <p:grpSp>
            <p:nvGrpSpPr>
              <p:cNvPr id="30" name="Group 29">
                <a:extLst>
                  <a:ext uri="{FF2B5EF4-FFF2-40B4-BE49-F238E27FC236}">
                    <a16:creationId xmlns:a16="http://schemas.microsoft.com/office/drawing/2014/main" id="{5420E979-35F9-B875-5952-31203078B268}"/>
                  </a:ext>
                </a:extLst>
              </p:cNvPr>
              <p:cNvGrpSpPr/>
              <p:nvPr/>
            </p:nvGrpSpPr>
            <p:grpSpPr>
              <a:xfrm>
                <a:off x="4753955" y="2977389"/>
                <a:ext cx="3528448" cy="822960"/>
                <a:chOff x="1015272" y="3374199"/>
                <a:chExt cx="3528448" cy="822960"/>
              </a:xfrm>
            </p:grpSpPr>
            <p:sp>
              <p:nvSpPr>
                <p:cNvPr id="8" name="Content Placeholder 2">
                  <a:extLst>
                    <a:ext uri="{FF2B5EF4-FFF2-40B4-BE49-F238E27FC236}">
                      <a16:creationId xmlns:a16="http://schemas.microsoft.com/office/drawing/2014/main" id="{E8805BC0-1DA9-4F7D-B714-BC8B097CAC55}"/>
                    </a:ext>
                  </a:extLst>
                </p:cNvPr>
                <p:cNvSpPr txBox="1">
                  <a:spLocks/>
                </p:cNvSpPr>
                <p:nvPr/>
              </p:nvSpPr>
              <p:spPr>
                <a:xfrm>
                  <a:off x="1913370" y="3493292"/>
                  <a:ext cx="2630350" cy="58477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sz="1400" dirty="0">
                      <a:solidFill>
                        <a:schemeClr val="tx2"/>
                      </a:solidFill>
                    </a:rPr>
                    <a:t>Listen in on clinical insights:</a:t>
                  </a:r>
                </a:p>
                <a:p>
                  <a:pPr marL="0" indent="0">
                    <a:lnSpc>
                      <a:spcPct val="100000"/>
                    </a:lnSpc>
                    <a:spcBef>
                      <a:spcPts val="0"/>
                    </a:spcBef>
                    <a:buFont typeface="Wingdings" panose="05000000000000000000" pitchFamily="2" charset="2"/>
                    <a:buNone/>
                  </a:pPr>
                  <a:r>
                    <a:rPr lang="en-US" sz="1800" b="1" i="1" u="sng" dirty="0">
                      <a:solidFill>
                        <a:schemeClr val="tx2"/>
                      </a:solidFill>
                    </a:rPr>
                    <a:t>AFP Podcast</a:t>
                  </a:r>
                  <a:endParaRPr lang="en-US" sz="1600" b="1" i="1" u="sng" dirty="0">
                    <a:solidFill>
                      <a:schemeClr val="tx2"/>
                    </a:solidFill>
                  </a:endParaRPr>
                </a:p>
              </p:txBody>
            </p:sp>
            <p:pic>
              <p:nvPicPr>
                <p:cNvPr id="1028" name="Picture 4">
                  <a:extLst>
                    <a:ext uri="{FF2B5EF4-FFF2-40B4-BE49-F238E27FC236}">
                      <a16:creationId xmlns:a16="http://schemas.microsoft.com/office/drawing/2014/main" id="{525B567E-34AE-A850-97E4-ACC6843DF3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272" y="3374199"/>
                  <a:ext cx="822960" cy="822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F320C340-3832-F8CB-4DA3-20D68CF85337}"/>
                  </a:ext>
                </a:extLst>
              </p:cNvPr>
              <p:cNvGrpSpPr/>
              <p:nvPr/>
            </p:nvGrpSpPr>
            <p:grpSpPr>
              <a:xfrm>
                <a:off x="4753955" y="1938592"/>
                <a:ext cx="3877239" cy="822960"/>
                <a:chOff x="1015272" y="4846823"/>
                <a:chExt cx="3877239" cy="822960"/>
              </a:xfrm>
            </p:grpSpPr>
            <p:pic>
              <p:nvPicPr>
                <p:cNvPr id="4" name="Picture 2">
                  <a:extLst>
                    <a:ext uri="{FF2B5EF4-FFF2-40B4-BE49-F238E27FC236}">
                      <a16:creationId xmlns:a16="http://schemas.microsoft.com/office/drawing/2014/main" id="{0F4D1198-2F8B-CF4C-C23F-CC24518608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272" y="4846823"/>
                  <a:ext cx="822960" cy="822960"/>
                </a:xfrm>
                <a:prstGeom prst="rect">
                  <a:avLst/>
                </a:prstGeom>
                <a:noFill/>
                <a:ln w="3175">
                  <a:solidFill>
                    <a:schemeClr val="accent1"/>
                  </a:solidFill>
                </a:ln>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BE22995D-10BB-0AD9-ABF6-E5D8EC0E4167}"/>
                    </a:ext>
                  </a:extLst>
                </p:cNvPr>
                <p:cNvSpPr txBox="1">
                  <a:spLocks/>
                </p:cNvSpPr>
                <p:nvPr/>
              </p:nvSpPr>
              <p:spPr>
                <a:xfrm>
                  <a:off x="1913370" y="4858194"/>
                  <a:ext cx="2979141" cy="80021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en-US" sz="1400" dirty="0">
                      <a:solidFill>
                        <a:schemeClr val="tx2"/>
                      </a:solidFill>
                    </a:rPr>
                    <a:t>Stories from real family doctors pursuing their passion:</a:t>
                  </a:r>
                </a:p>
                <a:p>
                  <a:pPr marL="0" indent="0">
                    <a:lnSpc>
                      <a:spcPct val="100000"/>
                    </a:lnSpc>
                    <a:spcBef>
                      <a:spcPts val="0"/>
                    </a:spcBef>
                    <a:buFont typeface="Wingdings" panose="05000000000000000000" pitchFamily="2" charset="2"/>
                    <a:buNone/>
                  </a:pPr>
                  <a:r>
                    <a:rPr lang="en-US" sz="1800" b="1" i="1" u="sng" dirty="0">
                      <a:solidFill>
                        <a:schemeClr val="tx2"/>
                      </a:solidFill>
                    </a:rPr>
                    <a:t>Inside Family Medicine</a:t>
                  </a:r>
                </a:p>
              </p:txBody>
            </p:sp>
          </p:grpSp>
        </p:grpSp>
        <p:sp>
          <p:nvSpPr>
            <p:cNvPr id="43" name="Rectangle 42">
              <a:extLst>
                <a:ext uri="{FF2B5EF4-FFF2-40B4-BE49-F238E27FC236}">
                  <a16:creationId xmlns:a16="http://schemas.microsoft.com/office/drawing/2014/main" id="{FED13022-4D9D-94B5-682E-CFC800F4002B}"/>
                </a:ext>
              </a:extLst>
            </p:cNvPr>
            <p:cNvSpPr/>
            <p:nvPr/>
          </p:nvSpPr>
          <p:spPr>
            <a:xfrm>
              <a:off x="1015272" y="4027759"/>
              <a:ext cx="3877239"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Podcasts</a:t>
              </a:r>
            </a:p>
          </p:txBody>
        </p:sp>
      </p:grpSp>
      <p:grpSp>
        <p:nvGrpSpPr>
          <p:cNvPr id="51" name="Group 50">
            <a:extLst>
              <a:ext uri="{FF2B5EF4-FFF2-40B4-BE49-F238E27FC236}">
                <a16:creationId xmlns:a16="http://schemas.microsoft.com/office/drawing/2014/main" id="{03614D30-EF41-8D9D-F3DF-9B82EC6BE691}"/>
              </a:ext>
            </a:extLst>
          </p:cNvPr>
          <p:cNvGrpSpPr/>
          <p:nvPr/>
        </p:nvGrpSpPr>
        <p:grpSpPr>
          <a:xfrm>
            <a:off x="503857" y="1785903"/>
            <a:ext cx="3877239" cy="2373375"/>
            <a:chOff x="1015272" y="1404233"/>
            <a:chExt cx="3877239" cy="2373375"/>
          </a:xfrm>
        </p:grpSpPr>
        <p:sp>
          <p:nvSpPr>
            <p:cNvPr id="42" name="Rectangle 41">
              <a:extLst>
                <a:ext uri="{FF2B5EF4-FFF2-40B4-BE49-F238E27FC236}">
                  <a16:creationId xmlns:a16="http://schemas.microsoft.com/office/drawing/2014/main" id="{7ED11B76-9029-5834-7316-BB4332E97FC7}"/>
                </a:ext>
              </a:extLst>
            </p:cNvPr>
            <p:cNvSpPr/>
            <p:nvPr/>
          </p:nvSpPr>
          <p:spPr>
            <a:xfrm>
              <a:off x="1015272" y="1404233"/>
              <a:ext cx="3877239"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Get involved</a:t>
              </a:r>
            </a:p>
          </p:txBody>
        </p:sp>
        <p:grpSp>
          <p:nvGrpSpPr>
            <p:cNvPr id="50" name="Group 49">
              <a:extLst>
                <a:ext uri="{FF2B5EF4-FFF2-40B4-BE49-F238E27FC236}">
                  <a16:creationId xmlns:a16="http://schemas.microsoft.com/office/drawing/2014/main" id="{AFE765F4-0A26-BEB4-E8EE-0FE96C749AB1}"/>
                </a:ext>
              </a:extLst>
            </p:cNvPr>
            <p:cNvGrpSpPr/>
            <p:nvPr/>
          </p:nvGrpSpPr>
          <p:grpSpPr>
            <a:xfrm>
              <a:off x="1015272" y="1938592"/>
              <a:ext cx="3764118" cy="1839016"/>
              <a:chOff x="1015272" y="1938592"/>
              <a:chExt cx="3764118" cy="1839016"/>
            </a:xfrm>
          </p:grpSpPr>
          <p:grpSp>
            <p:nvGrpSpPr>
              <p:cNvPr id="29" name="Group 28">
                <a:extLst>
                  <a:ext uri="{FF2B5EF4-FFF2-40B4-BE49-F238E27FC236}">
                    <a16:creationId xmlns:a16="http://schemas.microsoft.com/office/drawing/2014/main" id="{034D272E-9316-9D6D-9A27-D35F53B69656}"/>
                  </a:ext>
                </a:extLst>
              </p:cNvPr>
              <p:cNvGrpSpPr/>
              <p:nvPr/>
            </p:nvGrpSpPr>
            <p:grpSpPr>
              <a:xfrm>
                <a:off x="1015272" y="1938592"/>
                <a:ext cx="3764118" cy="800219"/>
                <a:chOff x="1015272" y="1992534"/>
                <a:chExt cx="3764118" cy="800219"/>
              </a:xfrm>
            </p:grpSpPr>
            <p:sp>
              <p:nvSpPr>
                <p:cNvPr id="27" name="Content Placeholder 2"/>
                <p:cNvSpPr txBox="1">
                  <a:spLocks/>
                </p:cNvSpPr>
                <p:nvPr/>
              </p:nvSpPr>
              <p:spPr>
                <a:xfrm>
                  <a:off x="1929396" y="1992534"/>
                  <a:ext cx="2849994" cy="80021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dirty="0">
                      <a:solidFill>
                        <a:schemeClr val="tx2"/>
                      </a:solidFill>
                    </a:rPr>
                    <a:t>Get involved in campus</a:t>
                  </a:r>
                </a:p>
                <a:p>
                  <a:pPr marL="0" indent="0">
                    <a:lnSpc>
                      <a:spcPct val="100000"/>
                    </a:lnSpc>
                    <a:spcBef>
                      <a:spcPts val="0"/>
                    </a:spcBef>
                    <a:buFont typeface="Arial" panose="020B0604020202020204" pitchFamily="34" charset="0"/>
                    <a:buNone/>
                  </a:pPr>
                  <a:r>
                    <a:rPr lang="en-US" sz="1400" dirty="0">
                      <a:solidFill>
                        <a:schemeClr val="tx2"/>
                      </a:solidFill>
                    </a:rPr>
                    <a:t>Family Medicine Interest Groups:</a:t>
                  </a:r>
                </a:p>
                <a:p>
                  <a:pPr marL="0" indent="0">
                    <a:lnSpc>
                      <a:spcPct val="100000"/>
                    </a:lnSpc>
                    <a:spcBef>
                      <a:spcPts val="0"/>
                    </a:spcBef>
                    <a:buFont typeface="Arial" panose="020B0604020202020204" pitchFamily="34" charset="0"/>
                    <a:buNone/>
                  </a:pPr>
                  <a:r>
                    <a:rPr lang="en-US" sz="1800" b="1" u="sng" dirty="0">
                      <a:solidFill>
                        <a:schemeClr val="tx2"/>
                      </a:solidFill>
                    </a:rPr>
                    <a:t>aafp.org/</a:t>
                  </a:r>
                  <a:r>
                    <a:rPr lang="en-US" sz="1800" b="1" u="sng" dirty="0" err="1">
                      <a:solidFill>
                        <a:schemeClr val="tx2"/>
                      </a:solidFill>
                    </a:rPr>
                    <a:t>fmig</a:t>
                  </a:r>
                  <a:endParaRPr lang="en-US" sz="1800" b="1" u="sng" dirty="0">
                    <a:solidFill>
                      <a:schemeClr val="tx2"/>
                    </a:solidFill>
                  </a:endParaRPr>
                </a:p>
              </p:txBody>
            </p:sp>
            <p:pic>
              <p:nvPicPr>
                <p:cNvPr id="28" name="Picture 27" descr="A group of letters in a square&#10;&#10;Description automatically generated">
                  <a:extLst>
                    <a:ext uri="{FF2B5EF4-FFF2-40B4-BE49-F238E27FC236}">
                      <a16:creationId xmlns:a16="http://schemas.microsoft.com/office/drawing/2014/main" id="{6C234D3A-36DE-8FB5-7391-CA7907D5980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5272" y="2004108"/>
                  <a:ext cx="822960" cy="777071"/>
                </a:xfrm>
                <a:prstGeom prst="rect">
                  <a:avLst/>
                </a:prstGeom>
              </p:spPr>
            </p:pic>
          </p:grpSp>
          <p:grpSp>
            <p:nvGrpSpPr>
              <p:cNvPr id="48" name="Group 47">
                <a:extLst>
                  <a:ext uri="{FF2B5EF4-FFF2-40B4-BE49-F238E27FC236}">
                    <a16:creationId xmlns:a16="http://schemas.microsoft.com/office/drawing/2014/main" id="{3EF3195F-D06E-CC58-2760-6DB79D5B32DB}"/>
                  </a:ext>
                </a:extLst>
              </p:cNvPr>
              <p:cNvGrpSpPr/>
              <p:nvPr/>
            </p:nvGrpSpPr>
            <p:grpSpPr>
              <a:xfrm>
                <a:off x="1015272" y="2977389"/>
                <a:ext cx="3622716" cy="800219"/>
                <a:chOff x="1015272" y="2995049"/>
                <a:chExt cx="3622716" cy="800219"/>
              </a:xfrm>
            </p:grpSpPr>
            <p:sp>
              <p:nvSpPr>
                <p:cNvPr id="46" name="Content Placeholder 2">
                  <a:extLst>
                    <a:ext uri="{FF2B5EF4-FFF2-40B4-BE49-F238E27FC236}">
                      <a16:creationId xmlns:a16="http://schemas.microsoft.com/office/drawing/2014/main" id="{58054360-D1EF-7FE1-C0EF-0600B4563D74}"/>
                    </a:ext>
                  </a:extLst>
                </p:cNvPr>
                <p:cNvSpPr txBox="1">
                  <a:spLocks/>
                </p:cNvSpPr>
                <p:nvPr/>
              </p:nvSpPr>
              <p:spPr>
                <a:xfrm>
                  <a:off x="1945422" y="2995049"/>
                  <a:ext cx="2692566" cy="80021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dirty="0">
                      <a:solidFill>
                        <a:schemeClr val="tx2"/>
                      </a:solidFill>
                    </a:rPr>
                    <a:t>AAFP Membership is free for medical students:</a:t>
                  </a:r>
                </a:p>
                <a:p>
                  <a:pPr marL="0" indent="0">
                    <a:lnSpc>
                      <a:spcPct val="100000"/>
                    </a:lnSpc>
                    <a:spcBef>
                      <a:spcPts val="0"/>
                    </a:spcBef>
                    <a:buFont typeface="Arial" panose="020B0604020202020204" pitchFamily="34" charset="0"/>
                    <a:buNone/>
                  </a:pPr>
                  <a:r>
                    <a:rPr lang="en-US" sz="1800" b="1" u="sng" dirty="0">
                      <a:solidFill>
                        <a:schemeClr val="tx2"/>
                      </a:solidFill>
                    </a:rPr>
                    <a:t>aafp.org/join</a:t>
                  </a:r>
                </a:p>
              </p:txBody>
            </p:sp>
            <p:pic>
              <p:nvPicPr>
                <p:cNvPr id="1030" name="Picture 6">
                  <a:extLst>
                    <a:ext uri="{FF2B5EF4-FFF2-40B4-BE49-F238E27FC236}">
                      <a16:creationId xmlns:a16="http://schemas.microsoft.com/office/drawing/2014/main" id="{419747CD-459B-C6FD-74EE-0C4F4A12B42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1015272" y="2998906"/>
                  <a:ext cx="822960" cy="792504"/>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61" name="Group 60">
            <a:extLst>
              <a:ext uri="{FF2B5EF4-FFF2-40B4-BE49-F238E27FC236}">
                <a16:creationId xmlns:a16="http://schemas.microsoft.com/office/drawing/2014/main" id="{2EC468EB-381D-99D6-4248-8D39FD3AE987}"/>
              </a:ext>
            </a:extLst>
          </p:cNvPr>
          <p:cNvGrpSpPr/>
          <p:nvPr/>
        </p:nvGrpSpPr>
        <p:grpSpPr>
          <a:xfrm>
            <a:off x="503856" y="4823532"/>
            <a:ext cx="3877239" cy="1470905"/>
            <a:chOff x="503855" y="4785996"/>
            <a:chExt cx="3877239" cy="1470905"/>
          </a:xfrm>
        </p:grpSpPr>
        <p:sp>
          <p:nvSpPr>
            <p:cNvPr id="55" name="Rectangle 54">
              <a:extLst>
                <a:ext uri="{FF2B5EF4-FFF2-40B4-BE49-F238E27FC236}">
                  <a16:creationId xmlns:a16="http://schemas.microsoft.com/office/drawing/2014/main" id="{87442EB6-7612-ED52-64F5-1C8964C6A778}"/>
                </a:ext>
              </a:extLst>
            </p:cNvPr>
            <p:cNvSpPr/>
            <p:nvPr/>
          </p:nvSpPr>
          <p:spPr>
            <a:xfrm>
              <a:off x="503855" y="4785996"/>
              <a:ext cx="3877239"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Pre-Medical Students</a:t>
              </a:r>
            </a:p>
          </p:txBody>
        </p:sp>
        <p:grpSp>
          <p:nvGrpSpPr>
            <p:cNvPr id="60" name="Group 59">
              <a:extLst>
                <a:ext uri="{FF2B5EF4-FFF2-40B4-BE49-F238E27FC236}">
                  <a16:creationId xmlns:a16="http://schemas.microsoft.com/office/drawing/2014/main" id="{DE45E866-7912-7635-6594-536C4267CA3E}"/>
                </a:ext>
              </a:extLst>
            </p:cNvPr>
            <p:cNvGrpSpPr/>
            <p:nvPr/>
          </p:nvGrpSpPr>
          <p:grpSpPr>
            <a:xfrm>
              <a:off x="503855" y="5241238"/>
              <a:ext cx="3877239" cy="1015663"/>
              <a:chOff x="503856" y="5241238"/>
              <a:chExt cx="3877239" cy="1015663"/>
            </a:xfrm>
          </p:grpSpPr>
          <p:sp>
            <p:nvSpPr>
              <p:cNvPr id="57" name="TextBox 56">
                <a:extLst>
                  <a:ext uri="{FF2B5EF4-FFF2-40B4-BE49-F238E27FC236}">
                    <a16:creationId xmlns:a16="http://schemas.microsoft.com/office/drawing/2014/main" id="{C76F7A58-E95F-9DC3-3455-381A8E021620}"/>
                  </a:ext>
                </a:extLst>
              </p:cNvPr>
              <p:cNvSpPr txBox="1"/>
              <p:nvPr/>
            </p:nvSpPr>
            <p:spPr>
              <a:xfrm>
                <a:off x="1434007" y="5241238"/>
                <a:ext cx="2947088" cy="1015663"/>
              </a:xfrm>
              <a:prstGeom prst="rect">
                <a:avLst/>
              </a:prstGeom>
              <a:noFill/>
            </p:spPr>
            <p:txBody>
              <a:bodyPr wrap="square">
                <a:spAutoFit/>
              </a:bodyPr>
              <a:lstStyle/>
              <a:p>
                <a:r>
                  <a:rPr lang="en-US" sz="1400" dirty="0">
                    <a:solidFill>
                      <a:schemeClr val="tx2"/>
                    </a:solidFill>
                  </a:rPr>
                  <a:t>AAFP Family Medicine Career Test and Family Medicine Physician Competitive Event</a:t>
                </a:r>
              </a:p>
              <a:p>
                <a:r>
                  <a:rPr lang="en-US" b="1" u="sng" dirty="0">
                    <a:solidFill>
                      <a:schemeClr val="tx2"/>
                    </a:solidFill>
                  </a:rPr>
                  <a:t>hosa.org/guidelines</a:t>
                </a:r>
              </a:p>
            </p:txBody>
          </p:sp>
          <p:pic>
            <p:nvPicPr>
              <p:cNvPr id="1034" name="Picture 10" descr="HOSA Brand – HOSA">
                <a:extLst>
                  <a:ext uri="{FF2B5EF4-FFF2-40B4-BE49-F238E27FC236}">
                    <a16:creationId xmlns:a16="http://schemas.microsoft.com/office/drawing/2014/main" id="{8C07E5A7-30DC-4D26-BC49-D1D4F80F3E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856" y="5291869"/>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6949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D0F0C3-32FE-7B34-421E-70F5FE4EF288}"/>
              </a:ext>
            </a:extLst>
          </p:cNvPr>
          <p:cNvSpPr/>
          <p:nvPr/>
        </p:nvSpPr>
        <p:spPr>
          <a:xfrm>
            <a:off x="1602398" y="4141284"/>
            <a:ext cx="4045091" cy="184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8E6DAE-37B5-E5DA-E189-B44F4E28895F}"/>
              </a:ext>
            </a:extLst>
          </p:cNvPr>
          <p:cNvPicPr/>
          <p:nvPr/>
        </p:nvPicPr>
        <p:blipFill>
          <a:blip r:embed="rId3"/>
          <a:srcRect/>
          <a:stretch/>
        </p:blipFill>
        <p:spPr>
          <a:xfrm>
            <a:off x="-164837" y="-129218"/>
            <a:ext cx="12521674" cy="7116437"/>
          </a:xfrm>
          <a:prstGeom prst="rect">
            <a:avLst/>
          </a:prstGeom>
        </p:spPr>
      </p:pic>
    </p:spTree>
    <p:extLst>
      <p:ext uri="{BB962C8B-B14F-4D97-AF65-F5344CB8AC3E}">
        <p14:creationId xmlns:p14="http://schemas.microsoft.com/office/powerpoint/2010/main" val="252832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B4F3-AF50-6F4D-2F59-83FB55686C11}"/>
              </a:ext>
            </a:extLst>
          </p:cNvPr>
          <p:cNvSpPr>
            <a:spLocks noGrp="1"/>
          </p:cNvSpPr>
          <p:nvPr>
            <p:ph type="title" idx="4294967295"/>
          </p:nvPr>
        </p:nvSpPr>
        <p:spPr>
          <a:xfrm>
            <a:off x="455613" y="568712"/>
            <a:ext cx="11280775" cy="1005653"/>
          </a:xfrm>
          <a:prstGeom prst="rect">
            <a:avLst/>
          </a:prstGeom>
        </p:spPr>
        <p:txBody>
          <a:bodyPr>
            <a:noAutofit/>
          </a:bodyPr>
          <a:lstStyle/>
          <a:p>
            <a:pPr>
              <a:spcBef>
                <a:spcPts val="1800"/>
              </a:spcBef>
            </a:pPr>
            <a:r>
              <a:rPr lang="en-US" sz="4000" dirty="0"/>
              <a:t>Applying to Family Medicine Residencies</a:t>
            </a:r>
            <a:endParaRPr lang="en-US" b="0" i="1" dirty="0"/>
          </a:p>
        </p:txBody>
      </p:sp>
      <p:sp>
        <p:nvSpPr>
          <p:cNvPr id="3" name="Content Placeholder 2">
            <a:extLst>
              <a:ext uri="{FF2B5EF4-FFF2-40B4-BE49-F238E27FC236}">
                <a16:creationId xmlns:a16="http://schemas.microsoft.com/office/drawing/2014/main" id="{3358FD31-B7BC-1281-DB62-906696FC5DC9}"/>
              </a:ext>
            </a:extLst>
          </p:cNvPr>
          <p:cNvSpPr>
            <a:spLocks noGrp="1"/>
          </p:cNvSpPr>
          <p:nvPr>
            <p:ph idx="4294967295"/>
          </p:nvPr>
        </p:nvSpPr>
        <p:spPr>
          <a:xfrm>
            <a:off x="838200" y="2479473"/>
            <a:ext cx="6577362" cy="3684588"/>
          </a:xfrm>
          <a:prstGeom prst="rect">
            <a:avLst/>
          </a:prstGeom>
        </p:spPr>
        <p:txBody>
          <a:bodyPr>
            <a:normAutofit/>
          </a:bodyPr>
          <a:lstStyle/>
          <a:p>
            <a:pPr marL="290513" indent="-290513">
              <a:spcBef>
                <a:spcPts val="0"/>
              </a:spcBef>
              <a:spcAft>
                <a:spcPts val="1800"/>
              </a:spcAft>
              <a:buFont typeface="Arial" panose="020B0604020202020204" pitchFamily="34" charset="0"/>
              <a:buChar char="•"/>
            </a:pPr>
            <a:r>
              <a:rPr lang="en-US" sz="2400" dirty="0"/>
              <a:t>Tips on applications, interviews, ranking and more from a panel of experts</a:t>
            </a:r>
          </a:p>
          <a:p>
            <a:pPr marL="290513" indent="-290513">
              <a:spcBef>
                <a:spcPts val="0"/>
              </a:spcBef>
              <a:spcAft>
                <a:spcPts val="1800"/>
              </a:spcAft>
              <a:buFont typeface="Arial" panose="020B0604020202020204" pitchFamily="34" charset="0"/>
              <a:buChar char="•"/>
            </a:pPr>
            <a:r>
              <a:rPr lang="en-US" sz="2400" dirty="0"/>
              <a:t>Match resources</a:t>
            </a:r>
          </a:p>
          <a:p>
            <a:pPr marL="290513" indent="-290513">
              <a:spcBef>
                <a:spcPts val="0"/>
              </a:spcBef>
              <a:spcAft>
                <a:spcPts val="1800"/>
              </a:spcAft>
              <a:buFont typeface="Arial" panose="020B0604020202020204" pitchFamily="34" charset="0"/>
              <a:buChar char="•"/>
            </a:pPr>
            <a:r>
              <a:rPr lang="en-US" sz="2400" dirty="0"/>
              <a:t>Free membership for medical students</a:t>
            </a:r>
          </a:p>
        </p:txBody>
      </p:sp>
      <p:pic>
        <p:nvPicPr>
          <p:cNvPr id="6" name="Picture 5">
            <a:extLst>
              <a:ext uri="{FF2B5EF4-FFF2-40B4-BE49-F238E27FC236}">
                <a16:creationId xmlns:a16="http://schemas.microsoft.com/office/drawing/2014/main" id="{962BBE91-A919-C2A0-8684-DFC9BF76101B}"/>
              </a:ext>
            </a:extLst>
          </p:cNvPr>
          <p:cNvPicPr>
            <a:picLocks noChangeAspect="1"/>
          </p:cNvPicPr>
          <p:nvPr/>
        </p:nvPicPr>
        <p:blipFill>
          <a:blip r:embed="rId3"/>
          <a:stretch>
            <a:fillRect/>
          </a:stretch>
        </p:blipFill>
        <p:spPr>
          <a:xfrm>
            <a:off x="8393591" y="1888104"/>
            <a:ext cx="2248214" cy="2276793"/>
          </a:xfrm>
          <a:prstGeom prst="rect">
            <a:avLst/>
          </a:prstGeom>
        </p:spPr>
      </p:pic>
      <p:sp>
        <p:nvSpPr>
          <p:cNvPr id="12" name="TextBox 11">
            <a:extLst>
              <a:ext uri="{FF2B5EF4-FFF2-40B4-BE49-F238E27FC236}">
                <a16:creationId xmlns:a16="http://schemas.microsoft.com/office/drawing/2014/main" id="{D11D93CE-D968-7B5F-D7C2-30E071D5D355}"/>
              </a:ext>
            </a:extLst>
          </p:cNvPr>
          <p:cNvSpPr txBox="1"/>
          <p:nvPr/>
        </p:nvSpPr>
        <p:spPr>
          <a:xfrm>
            <a:off x="838199" y="1625861"/>
            <a:ext cx="6094324" cy="584775"/>
          </a:xfrm>
          <a:prstGeom prst="rect">
            <a:avLst/>
          </a:prstGeom>
          <a:noFill/>
        </p:spPr>
        <p:txBody>
          <a:bodyPr wrap="square">
            <a:spAutoFit/>
          </a:bodyPr>
          <a:lstStyle/>
          <a:p>
            <a:r>
              <a:rPr kumimoji="0" lang="en-US" sz="3200" b="0" i="1" u="none" strike="noStrike" kern="1200" cap="none" spc="0" normalizeH="0" baseline="0" noProof="0" dirty="0">
                <a:ln>
                  <a:noFill/>
                </a:ln>
                <a:solidFill>
                  <a:prstClr val="black"/>
                </a:solidFill>
                <a:effectLst/>
                <a:uLnTx/>
                <a:uFillTx/>
                <a:latin typeface="Museo Sans 300" panose="02000000000000000000" pitchFamily="50" charset="0"/>
                <a:ea typeface="+mj-ea"/>
                <a:cs typeface="+mj-cs"/>
              </a:rPr>
              <a:t>Webinar and Resources</a:t>
            </a:r>
            <a:endParaRPr lang="en-US" dirty="0">
              <a:latin typeface="Museo Sans 300" panose="02000000000000000000" pitchFamily="50" charset="0"/>
            </a:endParaRPr>
          </a:p>
        </p:txBody>
      </p:sp>
      <p:pic>
        <p:nvPicPr>
          <p:cNvPr id="13" name="Graphic 12">
            <a:extLst>
              <a:ext uri="{FF2B5EF4-FFF2-40B4-BE49-F238E27FC236}">
                <a16:creationId xmlns:a16="http://schemas.microsoft.com/office/drawing/2014/main" id="{F7F0C06F-CB8D-CE10-0676-11E78D971A0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665257" y="4556574"/>
            <a:ext cx="1704881" cy="1607487"/>
          </a:xfrm>
          <a:prstGeom prst="rect">
            <a:avLst/>
          </a:prstGeom>
        </p:spPr>
      </p:pic>
    </p:spTree>
    <p:extLst>
      <p:ext uri="{BB962C8B-B14F-4D97-AF65-F5344CB8AC3E}">
        <p14:creationId xmlns:p14="http://schemas.microsoft.com/office/powerpoint/2010/main" val="352060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82C7E-AC41-8B52-0EAA-B02BE906E9F7}"/>
              </a:ext>
            </a:extLst>
          </p:cNvPr>
          <p:cNvSpPr txBox="1"/>
          <p:nvPr/>
        </p:nvSpPr>
        <p:spPr>
          <a:xfrm>
            <a:off x="1602045" y="2474842"/>
            <a:ext cx="8987910" cy="1440779"/>
          </a:xfrm>
          <a:prstGeom prst="rect">
            <a:avLst/>
          </a:prstGeom>
          <a:noFill/>
        </p:spPr>
        <p:txBody>
          <a:bodyPr wrap="none" rtlCol="0">
            <a:spAutoFit/>
          </a:bodyPr>
          <a:lstStyle/>
          <a:p>
            <a:pPr algn="ctr">
              <a:lnSpc>
                <a:spcPct val="150000"/>
              </a:lnSpc>
            </a:pPr>
            <a:r>
              <a:rPr lang="en-US" sz="1500" b="1" dirty="0">
                <a:solidFill>
                  <a:schemeClr val="bg1"/>
                </a:solidFill>
                <a:effectLst/>
              </a:rPr>
              <a:t>©</a:t>
            </a:r>
            <a:r>
              <a:rPr lang="en-US" sz="1500" b="1" dirty="0">
                <a:solidFill>
                  <a:schemeClr val="bg1"/>
                </a:solidFill>
              </a:rPr>
              <a:t> 2025 American Academy of Family Physicians. All rights reserved.</a:t>
            </a:r>
          </a:p>
          <a:p>
            <a:pPr algn="ctr">
              <a:lnSpc>
                <a:spcPct val="150000"/>
              </a:lnSpc>
            </a:pPr>
            <a:r>
              <a:rPr lang="en-US" sz="1500" dirty="0">
                <a:solidFill>
                  <a:schemeClr val="bg1"/>
                </a:solidFill>
              </a:rPr>
              <a:t>All materials/content herein are protected by copyright and are for the sole, personal use of the user.</a:t>
            </a:r>
          </a:p>
          <a:p>
            <a:pPr algn="ctr">
              <a:lnSpc>
                <a:spcPct val="150000"/>
              </a:lnSpc>
            </a:pPr>
            <a:r>
              <a:rPr lang="en-US" sz="1500" dirty="0">
                <a:solidFill>
                  <a:schemeClr val="bg1"/>
                </a:solidFill>
              </a:rPr>
              <a:t>No part of the materials/content may be copied, duplicated, distributed or retransmitted </a:t>
            </a:r>
          </a:p>
          <a:p>
            <a:pPr algn="ctr">
              <a:lnSpc>
                <a:spcPct val="150000"/>
              </a:lnSpc>
            </a:pPr>
            <a:r>
              <a:rPr lang="en-US" sz="1500" dirty="0">
                <a:solidFill>
                  <a:schemeClr val="bg1"/>
                </a:solidFill>
              </a:rPr>
              <a:t>In any form or medium without the prior permission of the applicable copyright owner.</a:t>
            </a:r>
          </a:p>
        </p:txBody>
      </p:sp>
    </p:spTree>
    <p:extLst>
      <p:ext uri="{BB962C8B-B14F-4D97-AF65-F5344CB8AC3E}">
        <p14:creationId xmlns:p14="http://schemas.microsoft.com/office/powerpoint/2010/main" val="185290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2E432-E97C-D829-247C-7732B812F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C125-3032-AE7B-4FC8-B5CA52186175}"/>
              </a:ext>
            </a:extLst>
          </p:cNvPr>
          <p:cNvSpPr>
            <a:spLocks noGrp="1"/>
          </p:cNvSpPr>
          <p:nvPr>
            <p:ph type="title"/>
          </p:nvPr>
        </p:nvSpPr>
        <p:spPr/>
        <p:txBody>
          <a:bodyPr>
            <a:normAutofit/>
          </a:bodyPr>
          <a:lstStyle/>
          <a:p>
            <a:r>
              <a:rPr lang="en-US"/>
              <a:t>What is Family Medicine?</a:t>
            </a:r>
          </a:p>
        </p:txBody>
      </p:sp>
      <p:grpSp>
        <p:nvGrpSpPr>
          <p:cNvPr id="21" name="Group 20">
            <a:extLst>
              <a:ext uri="{FF2B5EF4-FFF2-40B4-BE49-F238E27FC236}">
                <a16:creationId xmlns:a16="http://schemas.microsoft.com/office/drawing/2014/main" id="{A805D347-DE4F-B5A9-3304-976C19E44071}"/>
              </a:ext>
            </a:extLst>
          </p:cNvPr>
          <p:cNvGrpSpPr/>
          <p:nvPr/>
        </p:nvGrpSpPr>
        <p:grpSpPr>
          <a:xfrm>
            <a:off x="4540683" y="1910088"/>
            <a:ext cx="7173595" cy="3511464"/>
            <a:chOff x="4540683" y="1553441"/>
            <a:chExt cx="7173595" cy="3860827"/>
          </a:xfrm>
        </p:grpSpPr>
        <p:sp>
          <p:nvSpPr>
            <p:cNvPr id="22" name="Rectangle: Rounded Corners 21">
              <a:extLst>
                <a:ext uri="{FF2B5EF4-FFF2-40B4-BE49-F238E27FC236}">
                  <a16:creationId xmlns:a16="http://schemas.microsoft.com/office/drawing/2014/main" id="{20E65308-D2FE-0023-436A-4BD6505915FD}"/>
                </a:ext>
              </a:extLst>
            </p:cNvPr>
            <p:cNvSpPr/>
            <p:nvPr/>
          </p:nvSpPr>
          <p:spPr>
            <a:xfrm>
              <a:off x="4648460" y="1663150"/>
              <a:ext cx="7065818" cy="3751118"/>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063A3AC9-619F-77A9-3A7A-C2AE90077209}"/>
                </a:ext>
              </a:extLst>
            </p:cNvPr>
            <p:cNvSpPr/>
            <p:nvPr/>
          </p:nvSpPr>
          <p:spPr>
            <a:xfrm>
              <a:off x="4540683" y="1553441"/>
              <a:ext cx="7065818" cy="3751118"/>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24" name="Content Placeholder 2">
            <a:extLst>
              <a:ext uri="{FF2B5EF4-FFF2-40B4-BE49-F238E27FC236}">
                <a16:creationId xmlns:a16="http://schemas.microsoft.com/office/drawing/2014/main" id="{59B719DB-7073-CD30-6E97-C22FCF1842E6}"/>
              </a:ext>
            </a:extLst>
          </p:cNvPr>
          <p:cNvSpPr txBox="1">
            <a:spLocks/>
          </p:cNvSpPr>
          <p:nvPr/>
        </p:nvSpPr>
        <p:spPr>
          <a:xfrm>
            <a:off x="4889622" y="2363124"/>
            <a:ext cx="6472523" cy="254428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A </a:t>
            </a:r>
            <a:r>
              <a:rPr kumimoji="0" lang="en-US" sz="2800" b="1" i="0" u="none" strike="noStrike" kern="1200" cap="none" spc="0" normalizeH="0" baseline="0" noProof="0" dirty="0">
                <a:ln>
                  <a:noFill/>
                </a:ln>
                <a:solidFill>
                  <a:schemeClr val="accent1"/>
                </a:solidFill>
                <a:effectLst/>
                <a:uLnTx/>
                <a:uFillTx/>
                <a:latin typeface="Museo Sans 300" panose="02000000000000000000" pitchFamily="50" charset="0"/>
              </a:rPr>
              <a:t>medical specialty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trained to treat most ailments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and provide comprehensive health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care for people of all ages –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from newborns to seniors</a:t>
            </a:r>
          </a:p>
        </p:txBody>
      </p:sp>
      <p:pic>
        <p:nvPicPr>
          <p:cNvPr id="25" name="Graphic 24" descr="Pregnant lady with solid fill">
            <a:extLst>
              <a:ext uri="{FF2B5EF4-FFF2-40B4-BE49-F238E27FC236}">
                <a16:creationId xmlns:a16="http://schemas.microsoft.com/office/drawing/2014/main" id="{D3AF3DFA-670D-4229-9407-AA0780ECDB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0100" y="2679692"/>
            <a:ext cx="1242790" cy="1242790"/>
          </a:xfrm>
          <a:prstGeom prst="rect">
            <a:avLst/>
          </a:prstGeom>
        </p:spPr>
      </p:pic>
      <p:pic>
        <p:nvPicPr>
          <p:cNvPr id="26" name="Graphic 25" descr="Woman with cane with solid fill">
            <a:extLst>
              <a:ext uri="{FF2B5EF4-FFF2-40B4-BE49-F238E27FC236}">
                <a16:creationId xmlns:a16="http://schemas.microsoft.com/office/drawing/2014/main" id="{91B0A91C-8C23-C2D5-2779-12A0D5323B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80500" y="4311914"/>
            <a:ext cx="1102354" cy="1102354"/>
          </a:xfrm>
          <a:prstGeom prst="rect">
            <a:avLst/>
          </a:prstGeom>
        </p:spPr>
      </p:pic>
      <p:pic>
        <p:nvPicPr>
          <p:cNvPr id="27" name="Graphic 26" descr="Little Girl With Balloon with solid fill">
            <a:extLst>
              <a:ext uri="{FF2B5EF4-FFF2-40B4-BE49-F238E27FC236}">
                <a16:creationId xmlns:a16="http://schemas.microsoft.com/office/drawing/2014/main" id="{1EB516EC-3E26-3D0A-B9DF-95D39BFE67D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86310" y="2762045"/>
            <a:ext cx="1242790" cy="1242790"/>
          </a:xfrm>
          <a:prstGeom prst="rect">
            <a:avLst/>
          </a:prstGeom>
        </p:spPr>
      </p:pic>
      <p:pic>
        <p:nvPicPr>
          <p:cNvPr id="28" name="Graphic 27" descr="Man with baby with solid fill">
            <a:extLst>
              <a:ext uri="{FF2B5EF4-FFF2-40B4-BE49-F238E27FC236}">
                <a16:creationId xmlns:a16="http://schemas.microsoft.com/office/drawing/2014/main" id="{604B9484-289F-7160-C8CA-7B04DBF8DE2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07288" y="1910088"/>
            <a:ext cx="1091079" cy="1091079"/>
          </a:xfrm>
          <a:prstGeom prst="rect">
            <a:avLst/>
          </a:prstGeom>
        </p:spPr>
      </p:pic>
      <p:pic>
        <p:nvPicPr>
          <p:cNvPr id="29" name="Graphic 28" descr="Man with kid with solid fill">
            <a:extLst>
              <a:ext uri="{FF2B5EF4-FFF2-40B4-BE49-F238E27FC236}">
                <a16:creationId xmlns:a16="http://schemas.microsoft.com/office/drawing/2014/main" id="{B35246CF-C25D-9C78-B905-BAA9694D60D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0403" y="4148384"/>
            <a:ext cx="1265883" cy="1265884"/>
          </a:xfrm>
          <a:prstGeom prst="rect">
            <a:avLst/>
          </a:prstGeom>
        </p:spPr>
      </p:pic>
      <p:grpSp>
        <p:nvGrpSpPr>
          <p:cNvPr id="30" name="Group 29">
            <a:extLst>
              <a:ext uri="{FF2B5EF4-FFF2-40B4-BE49-F238E27FC236}">
                <a16:creationId xmlns:a16="http://schemas.microsoft.com/office/drawing/2014/main" id="{8FDA9266-425B-8EF7-0062-7BE67A58F027}"/>
              </a:ext>
            </a:extLst>
          </p:cNvPr>
          <p:cNvGrpSpPr/>
          <p:nvPr/>
        </p:nvGrpSpPr>
        <p:grpSpPr>
          <a:xfrm>
            <a:off x="1206444" y="2447791"/>
            <a:ext cx="2513718" cy="2513718"/>
            <a:chOff x="2452114" y="3302902"/>
            <a:chExt cx="2068510" cy="2068510"/>
          </a:xfrm>
        </p:grpSpPr>
        <p:sp>
          <p:nvSpPr>
            <p:cNvPr id="31" name="Star: 5 Points 30">
              <a:extLst>
                <a:ext uri="{FF2B5EF4-FFF2-40B4-BE49-F238E27FC236}">
                  <a16:creationId xmlns:a16="http://schemas.microsoft.com/office/drawing/2014/main" id="{257FF7E6-B88D-E94B-6265-9E811A2B7509}"/>
                </a:ext>
              </a:extLst>
            </p:cNvPr>
            <p:cNvSpPr/>
            <p:nvPr/>
          </p:nvSpPr>
          <p:spPr>
            <a:xfrm rot="19800000">
              <a:off x="2452114" y="3302902"/>
              <a:ext cx="2068510" cy="2068510"/>
            </a:xfrm>
            <a:prstGeom prst="star5">
              <a:avLst>
                <a:gd name="adj" fmla="val 12483"/>
                <a:gd name="hf" fmla="val 105146"/>
                <a:gd name="vf" fmla="val 110557"/>
              </a:avLst>
            </a:prstGeom>
            <a:gradFill flip="none" rotWithShape="1">
              <a:gsLst>
                <a:gs pos="0">
                  <a:schemeClr val="accent1"/>
                </a:gs>
                <a:gs pos="26000">
                  <a:schemeClr val="accent1">
                    <a:alpha val="50000"/>
                  </a:schemeClr>
                </a:gs>
                <a:gs pos="77000">
                  <a:sysClr val="window" lastClr="FFFFFF">
                    <a:alpha val="9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037EEBB9-1276-652C-0F0A-8ADB7E9367B5}"/>
                </a:ext>
              </a:extLst>
            </p:cNvPr>
            <p:cNvGrpSpPr/>
            <p:nvPr/>
          </p:nvGrpSpPr>
          <p:grpSpPr>
            <a:xfrm>
              <a:off x="2907481" y="3758269"/>
              <a:ext cx="1157776" cy="1157776"/>
              <a:chOff x="664369" y="3481426"/>
              <a:chExt cx="1157776" cy="1157776"/>
            </a:xfrm>
          </p:grpSpPr>
          <p:sp>
            <p:nvSpPr>
              <p:cNvPr id="33" name="Oval 32">
                <a:extLst>
                  <a:ext uri="{FF2B5EF4-FFF2-40B4-BE49-F238E27FC236}">
                    <a16:creationId xmlns:a16="http://schemas.microsoft.com/office/drawing/2014/main" id="{448B24C7-FF2C-D9D3-B816-1386681DE651}"/>
                  </a:ext>
                </a:extLst>
              </p:cNvPr>
              <p:cNvSpPr/>
              <p:nvPr/>
            </p:nvSpPr>
            <p:spPr>
              <a:xfrm>
                <a:off x="664369" y="3481426"/>
                <a:ext cx="1157776" cy="115777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34" name="Graphic 33" descr="Stethoscope with solid fill">
                <a:extLst>
                  <a:ext uri="{FF2B5EF4-FFF2-40B4-BE49-F238E27FC236}">
                    <a16:creationId xmlns:a16="http://schemas.microsoft.com/office/drawing/2014/main" id="{65746908-50E3-8EC9-2A93-F0D81FB1E43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6057" y="3603114"/>
                <a:ext cx="914400" cy="914400"/>
              </a:xfrm>
              <a:prstGeom prst="rect">
                <a:avLst/>
              </a:prstGeom>
            </p:spPr>
          </p:pic>
        </p:grpSp>
      </p:grpSp>
    </p:spTree>
    <p:extLst>
      <p:ext uri="{BB962C8B-B14F-4D97-AF65-F5344CB8AC3E}">
        <p14:creationId xmlns:p14="http://schemas.microsoft.com/office/powerpoint/2010/main" val="61469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D16122-AF43-1060-351E-9DF96A7D94B6}"/>
              </a:ext>
            </a:extLst>
          </p:cNvPr>
          <p:cNvSpPr>
            <a:spLocks noGrp="1"/>
          </p:cNvSpPr>
          <p:nvPr>
            <p:ph type="title"/>
          </p:nvPr>
        </p:nvSpPr>
        <p:spPr>
          <a:xfrm>
            <a:off x="838200" y="992359"/>
            <a:ext cx="10515600" cy="896293"/>
          </a:xfrm>
        </p:spPr>
        <p:txBody>
          <a:bodyPr/>
          <a:lstStyle/>
          <a:p>
            <a:r>
              <a:rPr lang="en-US" dirty="0"/>
              <a:t>The Physician Journey</a:t>
            </a:r>
          </a:p>
        </p:txBody>
      </p:sp>
      <p:sp>
        <p:nvSpPr>
          <p:cNvPr id="70" name="Right Triangle 69">
            <a:extLst>
              <a:ext uri="{FF2B5EF4-FFF2-40B4-BE49-F238E27FC236}">
                <a16:creationId xmlns:a16="http://schemas.microsoft.com/office/drawing/2014/main" id="{ADFE4ED0-78E1-0E3D-4BD8-B615C79EA2DE}"/>
              </a:ext>
            </a:extLst>
          </p:cNvPr>
          <p:cNvSpPr/>
          <p:nvPr/>
        </p:nvSpPr>
        <p:spPr>
          <a:xfrm flipH="1">
            <a:off x="2795406" y="107576"/>
            <a:ext cx="9396594" cy="6750424"/>
          </a:xfrm>
          <a:prstGeom prst="rtTriangle">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71" name="Straight Connector 70">
            <a:extLst>
              <a:ext uri="{FF2B5EF4-FFF2-40B4-BE49-F238E27FC236}">
                <a16:creationId xmlns:a16="http://schemas.microsoft.com/office/drawing/2014/main" id="{468BF6E2-98E6-A84C-41B8-8E8E39898D9F}"/>
              </a:ext>
            </a:extLst>
          </p:cNvPr>
          <p:cNvCxnSpPr/>
          <p:nvPr/>
        </p:nvCxnSpPr>
        <p:spPr>
          <a:xfrm flipV="1">
            <a:off x="4136135" y="1849466"/>
            <a:ext cx="5594906" cy="4012603"/>
          </a:xfrm>
          <a:prstGeom prst="line">
            <a:avLst/>
          </a:prstGeom>
          <a:noFill/>
          <a:ln w="50800" cap="rnd" cmpd="sng" algn="ctr">
            <a:solidFill>
              <a:schemeClr val="accent1"/>
            </a:solidFill>
            <a:prstDash val="sysDot"/>
            <a:round/>
          </a:ln>
          <a:effectLst/>
        </p:spPr>
      </p:cxnSp>
      <p:grpSp>
        <p:nvGrpSpPr>
          <p:cNvPr id="72" name="Group 71">
            <a:extLst>
              <a:ext uri="{FF2B5EF4-FFF2-40B4-BE49-F238E27FC236}">
                <a16:creationId xmlns:a16="http://schemas.microsoft.com/office/drawing/2014/main" id="{C45542CC-D8E2-D7FB-EF32-6A005A3C4CE4}"/>
              </a:ext>
            </a:extLst>
          </p:cNvPr>
          <p:cNvGrpSpPr/>
          <p:nvPr/>
        </p:nvGrpSpPr>
        <p:grpSpPr>
          <a:xfrm>
            <a:off x="884532" y="5292884"/>
            <a:ext cx="3881560" cy="914400"/>
            <a:chOff x="1010825" y="5333933"/>
            <a:chExt cx="3881560" cy="914400"/>
          </a:xfrm>
        </p:grpSpPr>
        <p:sp>
          <p:nvSpPr>
            <p:cNvPr id="73" name="TextBox 72">
              <a:extLst>
                <a:ext uri="{FF2B5EF4-FFF2-40B4-BE49-F238E27FC236}">
                  <a16:creationId xmlns:a16="http://schemas.microsoft.com/office/drawing/2014/main" id="{5A590432-1DDD-5AFE-E210-2498EA297D9B}"/>
                </a:ext>
              </a:extLst>
            </p:cNvPr>
            <p:cNvSpPr txBox="1"/>
            <p:nvPr/>
          </p:nvSpPr>
          <p:spPr>
            <a:xfrm>
              <a:off x="1069539" y="5470249"/>
              <a:ext cx="3166083" cy="369332"/>
            </a:xfrm>
            <a:prstGeom prst="rect">
              <a:avLst/>
            </a:prstGeom>
            <a:solidFill>
              <a:schemeClr val="accent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UNDERGRADUATE</a:t>
              </a:r>
            </a:p>
          </p:txBody>
        </p:sp>
        <p:sp>
          <p:nvSpPr>
            <p:cNvPr id="74" name="TextBox 73">
              <a:extLst>
                <a:ext uri="{FF2B5EF4-FFF2-40B4-BE49-F238E27FC236}">
                  <a16:creationId xmlns:a16="http://schemas.microsoft.com/office/drawing/2014/main" id="{C721A7DA-E822-4DDE-1B4D-682904D71805}"/>
                </a:ext>
              </a:extLst>
            </p:cNvPr>
            <p:cNvSpPr txBox="1"/>
            <p:nvPr/>
          </p:nvSpPr>
          <p:spPr>
            <a:xfrm>
              <a:off x="1010825" y="5843645"/>
              <a:ext cx="29995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rPr>
                <a:t>4 years at a college or university program</a:t>
              </a:r>
            </a:p>
          </p:txBody>
        </p:sp>
        <p:grpSp>
          <p:nvGrpSpPr>
            <p:cNvPr id="75" name="Group 74">
              <a:extLst>
                <a:ext uri="{FF2B5EF4-FFF2-40B4-BE49-F238E27FC236}">
                  <a16:creationId xmlns:a16="http://schemas.microsoft.com/office/drawing/2014/main" id="{9F783850-CFEF-AD88-FBC5-7067766F8EA0}"/>
                </a:ext>
              </a:extLst>
            </p:cNvPr>
            <p:cNvGrpSpPr/>
            <p:nvPr/>
          </p:nvGrpSpPr>
          <p:grpSpPr>
            <a:xfrm>
              <a:off x="3977985" y="5333933"/>
              <a:ext cx="914400" cy="914400"/>
              <a:chOff x="1060228" y="3241139"/>
              <a:chExt cx="914400" cy="914400"/>
            </a:xfrm>
          </p:grpSpPr>
          <p:sp>
            <p:nvSpPr>
              <p:cNvPr id="76" name="Oval 75">
                <a:extLst>
                  <a:ext uri="{FF2B5EF4-FFF2-40B4-BE49-F238E27FC236}">
                    <a16:creationId xmlns:a16="http://schemas.microsoft.com/office/drawing/2014/main" id="{9510FB77-83C8-0A50-6E8C-82672DD0C677}"/>
                  </a:ext>
                </a:extLst>
              </p:cNvPr>
              <p:cNvSpPr/>
              <p:nvPr/>
            </p:nvSpPr>
            <p:spPr>
              <a:xfrm>
                <a:off x="1060228" y="324113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77" name="Graphic 76">
                <a:extLst>
                  <a:ext uri="{FF2B5EF4-FFF2-40B4-BE49-F238E27FC236}">
                    <a16:creationId xmlns:a16="http://schemas.microsoft.com/office/drawing/2014/main" id="{B96CC698-F66B-23B4-1941-FBCE459781F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37385" y="3358834"/>
                <a:ext cx="587245" cy="645932"/>
              </a:xfrm>
              <a:prstGeom prst="rect">
                <a:avLst/>
              </a:prstGeom>
            </p:spPr>
          </p:pic>
        </p:grpSp>
      </p:grpSp>
      <p:grpSp>
        <p:nvGrpSpPr>
          <p:cNvPr id="78" name="Group 77">
            <a:extLst>
              <a:ext uri="{FF2B5EF4-FFF2-40B4-BE49-F238E27FC236}">
                <a16:creationId xmlns:a16="http://schemas.microsoft.com/office/drawing/2014/main" id="{B7FB7C52-583B-F510-8B20-929BF1F1FCB1}"/>
              </a:ext>
            </a:extLst>
          </p:cNvPr>
          <p:cNvGrpSpPr/>
          <p:nvPr/>
        </p:nvGrpSpPr>
        <p:grpSpPr>
          <a:xfrm>
            <a:off x="1623660" y="4177583"/>
            <a:ext cx="4628730" cy="914400"/>
            <a:chOff x="1537596" y="4306757"/>
            <a:chExt cx="4628730" cy="914400"/>
          </a:xfrm>
        </p:grpSpPr>
        <p:sp>
          <p:nvSpPr>
            <p:cNvPr id="79" name="TextBox 78">
              <a:extLst>
                <a:ext uri="{FF2B5EF4-FFF2-40B4-BE49-F238E27FC236}">
                  <a16:creationId xmlns:a16="http://schemas.microsoft.com/office/drawing/2014/main" id="{2BF7F24D-879B-6335-D5E5-B5910B888B44}"/>
                </a:ext>
              </a:extLst>
            </p:cNvPr>
            <p:cNvSpPr txBox="1"/>
            <p:nvPr/>
          </p:nvSpPr>
          <p:spPr>
            <a:xfrm>
              <a:off x="1861073" y="4425151"/>
              <a:ext cx="3614126" cy="369332"/>
            </a:xfrm>
            <a:prstGeom prst="rect">
              <a:avLst/>
            </a:prstGeom>
            <a:solidFill>
              <a:schemeClr val="accent2"/>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MEDICAL SCHOOL</a:t>
              </a:r>
            </a:p>
          </p:txBody>
        </p:sp>
        <p:sp>
          <p:nvSpPr>
            <p:cNvPr id="80" name="TextBox 79">
              <a:extLst>
                <a:ext uri="{FF2B5EF4-FFF2-40B4-BE49-F238E27FC236}">
                  <a16:creationId xmlns:a16="http://schemas.microsoft.com/office/drawing/2014/main" id="{322320F7-2DDE-E621-0461-5B7B338CEEAF}"/>
                </a:ext>
              </a:extLst>
            </p:cNvPr>
            <p:cNvSpPr txBox="1"/>
            <p:nvPr/>
          </p:nvSpPr>
          <p:spPr>
            <a:xfrm>
              <a:off x="1537596" y="4801110"/>
              <a:ext cx="382508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a:rPr>
                <a:t>4 years at an allopathic or osteopathic medical school</a:t>
              </a:r>
            </a:p>
          </p:txBody>
        </p:sp>
        <p:grpSp>
          <p:nvGrpSpPr>
            <p:cNvPr id="81" name="Group 80">
              <a:extLst>
                <a:ext uri="{FF2B5EF4-FFF2-40B4-BE49-F238E27FC236}">
                  <a16:creationId xmlns:a16="http://schemas.microsoft.com/office/drawing/2014/main" id="{204D1F8D-E74B-3874-BDF6-920843086C08}"/>
                </a:ext>
              </a:extLst>
            </p:cNvPr>
            <p:cNvGrpSpPr/>
            <p:nvPr/>
          </p:nvGrpSpPr>
          <p:grpSpPr>
            <a:xfrm>
              <a:off x="5251926" y="4306757"/>
              <a:ext cx="914400" cy="914400"/>
              <a:chOff x="4028204" y="2975679"/>
              <a:chExt cx="914400" cy="914400"/>
            </a:xfrm>
          </p:grpSpPr>
          <p:sp>
            <p:nvSpPr>
              <p:cNvPr id="82" name="Oval 81">
                <a:extLst>
                  <a:ext uri="{FF2B5EF4-FFF2-40B4-BE49-F238E27FC236}">
                    <a16:creationId xmlns:a16="http://schemas.microsoft.com/office/drawing/2014/main" id="{765FC4AD-EB6D-E92E-D307-9182E60C62C5}"/>
                  </a:ext>
                </a:extLst>
              </p:cNvPr>
              <p:cNvSpPr/>
              <p:nvPr/>
            </p:nvSpPr>
            <p:spPr>
              <a:xfrm>
                <a:off x="4028204" y="297567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83" name="Graphic 82">
                <a:extLst>
                  <a:ext uri="{FF2B5EF4-FFF2-40B4-BE49-F238E27FC236}">
                    <a16:creationId xmlns:a16="http://schemas.microsoft.com/office/drawing/2014/main" id="{071E8D6A-9D77-D326-39E8-780324CE933B}"/>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174847" y="3073046"/>
                <a:ext cx="669792" cy="701560"/>
              </a:xfrm>
              <a:prstGeom prst="rect">
                <a:avLst/>
              </a:prstGeom>
            </p:spPr>
          </p:pic>
        </p:grpSp>
      </p:grpSp>
      <p:sp>
        <p:nvSpPr>
          <p:cNvPr id="84" name="Arc 83">
            <a:extLst>
              <a:ext uri="{FF2B5EF4-FFF2-40B4-BE49-F238E27FC236}">
                <a16:creationId xmlns:a16="http://schemas.microsoft.com/office/drawing/2014/main" id="{DF3F48C6-6EA6-3849-E46C-8BDD96765D0A}"/>
              </a:ext>
            </a:extLst>
          </p:cNvPr>
          <p:cNvSpPr/>
          <p:nvPr/>
        </p:nvSpPr>
        <p:spPr>
          <a:xfrm rot="6687686">
            <a:off x="7470513" y="600119"/>
            <a:ext cx="2718353" cy="4787366"/>
          </a:xfrm>
          <a:prstGeom prst="arc">
            <a:avLst>
              <a:gd name="adj1" fmla="val 15936093"/>
              <a:gd name="adj2" fmla="val 1977056"/>
            </a:avLst>
          </a:prstGeom>
          <a:noFill/>
          <a:ln w="50800" cap="rnd" cmpd="sng" algn="ctr">
            <a:solidFill>
              <a:schemeClr val="accent1"/>
            </a:solid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nvGrpSpPr>
          <p:cNvPr id="85" name="Group 84">
            <a:extLst>
              <a:ext uri="{FF2B5EF4-FFF2-40B4-BE49-F238E27FC236}">
                <a16:creationId xmlns:a16="http://schemas.microsoft.com/office/drawing/2014/main" id="{DAF25709-2E13-2845-47D7-5228F83D9BD1}"/>
              </a:ext>
            </a:extLst>
          </p:cNvPr>
          <p:cNvGrpSpPr/>
          <p:nvPr/>
        </p:nvGrpSpPr>
        <p:grpSpPr>
          <a:xfrm>
            <a:off x="3145058" y="3128814"/>
            <a:ext cx="4647954" cy="914400"/>
            <a:chOff x="3877520" y="3008717"/>
            <a:chExt cx="4647954" cy="914400"/>
          </a:xfrm>
        </p:grpSpPr>
        <p:sp>
          <p:nvSpPr>
            <p:cNvPr id="86" name="TextBox 85">
              <a:extLst>
                <a:ext uri="{FF2B5EF4-FFF2-40B4-BE49-F238E27FC236}">
                  <a16:creationId xmlns:a16="http://schemas.microsoft.com/office/drawing/2014/main" id="{B3054600-D811-B406-C4EC-FE336741EE12}"/>
                </a:ext>
              </a:extLst>
            </p:cNvPr>
            <p:cNvSpPr txBox="1"/>
            <p:nvPr/>
          </p:nvSpPr>
          <p:spPr>
            <a:xfrm>
              <a:off x="3877520" y="3094460"/>
              <a:ext cx="4082838" cy="369332"/>
            </a:xfrm>
            <a:prstGeom prst="rect">
              <a:avLst/>
            </a:prstGeom>
            <a:solidFill>
              <a:schemeClr val="accent2"/>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RESIDENCY</a:t>
              </a:r>
            </a:p>
          </p:txBody>
        </p:sp>
        <p:sp>
          <p:nvSpPr>
            <p:cNvPr id="87" name="TextBox 86">
              <a:extLst>
                <a:ext uri="{FF2B5EF4-FFF2-40B4-BE49-F238E27FC236}">
                  <a16:creationId xmlns:a16="http://schemas.microsoft.com/office/drawing/2014/main" id="{11DEFC1D-6870-0696-DF97-43C71E05FE42}"/>
                </a:ext>
              </a:extLst>
            </p:cNvPr>
            <p:cNvSpPr txBox="1"/>
            <p:nvPr/>
          </p:nvSpPr>
          <p:spPr>
            <a:xfrm>
              <a:off x="5390067" y="3470419"/>
              <a:ext cx="23269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a:rPr>
                <a:t>3-7 years, varies by specialty</a:t>
              </a:r>
            </a:p>
          </p:txBody>
        </p:sp>
        <p:grpSp>
          <p:nvGrpSpPr>
            <p:cNvPr id="88" name="Group 87">
              <a:extLst>
                <a:ext uri="{FF2B5EF4-FFF2-40B4-BE49-F238E27FC236}">
                  <a16:creationId xmlns:a16="http://schemas.microsoft.com/office/drawing/2014/main" id="{4458BFDF-53B7-74E6-DE98-FA554D031894}"/>
                </a:ext>
              </a:extLst>
            </p:cNvPr>
            <p:cNvGrpSpPr/>
            <p:nvPr/>
          </p:nvGrpSpPr>
          <p:grpSpPr>
            <a:xfrm>
              <a:off x="7611074" y="3008717"/>
              <a:ext cx="914400" cy="914400"/>
              <a:chOff x="5101745" y="2407241"/>
              <a:chExt cx="914400" cy="914400"/>
            </a:xfrm>
          </p:grpSpPr>
          <p:sp>
            <p:nvSpPr>
              <p:cNvPr id="89" name="Oval 88">
                <a:extLst>
                  <a:ext uri="{FF2B5EF4-FFF2-40B4-BE49-F238E27FC236}">
                    <a16:creationId xmlns:a16="http://schemas.microsoft.com/office/drawing/2014/main" id="{AC130DC5-2947-D3C2-AA53-5832F784FA90}"/>
                  </a:ext>
                </a:extLst>
              </p:cNvPr>
              <p:cNvSpPr/>
              <p:nvPr/>
            </p:nvSpPr>
            <p:spPr>
              <a:xfrm>
                <a:off x="5101745" y="2407241"/>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0" name="Graphic 89">
                <a:extLst>
                  <a:ext uri="{FF2B5EF4-FFF2-40B4-BE49-F238E27FC236}">
                    <a16:creationId xmlns:a16="http://schemas.microsoft.com/office/drawing/2014/main" id="{AF4177CE-73F5-0BAC-3E63-C49B5B7B423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226405" y="2529041"/>
                <a:ext cx="692240" cy="652695"/>
              </a:xfrm>
              <a:prstGeom prst="rect">
                <a:avLst/>
              </a:prstGeom>
            </p:spPr>
          </p:pic>
        </p:grpSp>
      </p:grpSp>
      <p:cxnSp>
        <p:nvCxnSpPr>
          <p:cNvPr id="91" name="Straight Connector 90">
            <a:extLst>
              <a:ext uri="{FF2B5EF4-FFF2-40B4-BE49-F238E27FC236}">
                <a16:creationId xmlns:a16="http://schemas.microsoft.com/office/drawing/2014/main" id="{797A3FAC-B8DA-024F-671C-F03A6E40ED58}"/>
              </a:ext>
            </a:extLst>
          </p:cNvPr>
          <p:cNvCxnSpPr>
            <a:cxnSpLocks/>
          </p:cNvCxnSpPr>
          <p:nvPr/>
        </p:nvCxnSpPr>
        <p:spPr>
          <a:xfrm flipH="1" flipV="1">
            <a:off x="10448632" y="1972947"/>
            <a:ext cx="633790" cy="948341"/>
          </a:xfrm>
          <a:prstGeom prst="line">
            <a:avLst/>
          </a:prstGeom>
          <a:noFill/>
          <a:ln w="50800" cap="rnd" cmpd="sng" algn="ctr">
            <a:solidFill>
              <a:schemeClr val="accent1"/>
            </a:solidFill>
            <a:prstDash val="sysDot"/>
            <a:round/>
          </a:ln>
          <a:effectLst/>
        </p:spPr>
      </p:cxnSp>
      <p:grpSp>
        <p:nvGrpSpPr>
          <p:cNvPr id="92" name="Group 91">
            <a:extLst>
              <a:ext uri="{FF2B5EF4-FFF2-40B4-BE49-F238E27FC236}">
                <a16:creationId xmlns:a16="http://schemas.microsoft.com/office/drawing/2014/main" id="{13BC09F1-8B43-5500-027B-72E0AC04AC71}"/>
              </a:ext>
            </a:extLst>
          </p:cNvPr>
          <p:cNvGrpSpPr/>
          <p:nvPr/>
        </p:nvGrpSpPr>
        <p:grpSpPr>
          <a:xfrm>
            <a:off x="8650641" y="2802466"/>
            <a:ext cx="3076713" cy="914400"/>
            <a:chOff x="8444088" y="2714380"/>
            <a:chExt cx="3076713" cy="914400"/>
          </a:xfrm>
        </p:grpSpPr>
        <p:sp>
          <p:nvSpPr>
            <p:cNvPr id="93" name="TextBox 92">
              <a:extLst>
                <a:ext uri="{FF2B5EF4-FFF2-40B4-BE49-F238E27FC236}">
                  <a16:creationId xmlns:a16="http://schemas.microsoft.com/office/drawing/2014/main" id="{105D8F2D-28BA-2AC6-C360-27078013A15D}"/>
                </a:ext>
              </a:extLst>
            </p:cNvPr>
            <p:cNvSpPr txBox="1"/>
            <p:nvPr/>
          </p:nvSpPr>
          <p:spPr>
            <a:xfrm>
              <a:off x="8533411" y="2799409"/>
              <a:ext cx="2326948" cy="369332"/>
            </a:xfrm>
            <a:prstGeom prst="rect">
              <a:avLst/>
            </a:prstGeom>
            <a:solidFill>
              <a:schemeClr val="accent2"/>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FELLOWSHIP</a:t>
              </a:r>
            </a:p>
          </p:txBody>
        </p:sp>
        <p:sp>
          <p:nvSpPr>
            <p:cNvPr id="94" name="TextBox 93">
              <a:extLst>
                <a:ext uri="{FF2B5EF4-FFF2-40B4-BE49-F238E27FC236}">
                  <a16:creationId xmlns:a16="http://schemas.microsoft.com/office/drawing/2014/main" id="{E5DA61BC-03FD-5549-1324-3D18D5718751}"/>
                </a:ext>
              </a:extLst>
            </p:cNvPr>
            <p:cNvSpPr txBox="1"/>
            <p:nvPr/>
          </p:nvSpPr>
          <p:spPr>
            <a:xfrm>
              <a:off x="8444088" y="3190911"/>
              <a:ext cx="23269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a:rPr>
                <a:t>1-3+ years, varies by specialty</a:t>
              </a:r>
            </a:p>
          </p:txBody>
        </p:sp>
        <p:grpSp>
          <p:nvGrpSpPr>
            <p:cNvPr id="95" name="Group 94">
              <a:extLst>
                <a:ext uri="{FF2B5EF4-FFF2-40B4-BE49-F238E27FC236}">
                  <a16:creationId xmlns:a16="http://schemas.microsoft.com/office/drawing/2014/main" id="{2E606159-816A-D2F0-4FA4-1F80C04B5100}"/>
                </a:ext>
              </a:extLst>
            </p:cNvPr>
            <p:cNvGrpSpPr/>
            <p:nvPr/>
          </p:nvGrpSpPr>
          <p:grpSpPr>
            <a:xfrm>
              <a:off x="10606401" y="2714380"/>
              <a:ext cx="914400" cy="914400"/>
              <a:chOff x="8728556" y="4179163"/>
              <a:chExt cx="914400" cy="914400"/>
            </a:xfrm>
          </p:grpSpPr>
          <p:sp>
            <p:nvSpPr>
              <p:cNvPr id="96" name="Oval 95">
                <a:extLst>
                  <a:ext uri="{FF2B5EF4-FFF2-40B4-BE49-F238E27FC236}">
                    <a16:creationId xmlns:a16="http://schemas.microsoft.com/office/drawing/2014/main" id="{DDEA1699-3564-31D5-B1BF-49E8904A8D90}"/>
                  </a:ext>
                </a:extLst>
              </p:cNvPr>
              <p:cNvSpPr/>
              <p:nvPr/>
            </p:nvSpPr>
            <p:spPr>
              <a:xfrm>
                <a:off x="8728556" y="4179163"/>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97" name="Group 96">
                <a:extLst>
                  <a:ext uri="{FF2B5EF4-FFF2-40B4-BE49-F238E27FC236}">
                    <a16:creationId xmlns:a16="http://schemas.microsoft.com/office/drawing/2014/main" id="{9DE194F9-13C4-88DD-9DE2-A86A64F1F8A8}"/>
                  </a:ext>
                </a:extLst>
              </p:cNvPr>
              <p:cNvGrpSpPr/>
              <p:nvPr/>
            </p:nvGrpSpPr>
            <p:grpSpPr>
              <a:xfrm>
                <a:off x="8856743" y="4232764"/>
                <a:ext cx="685186" cy="789092"/>
                <a:chOff x="8960157" y="4240780"/>
                <a:chExt cx="685186" cy="789092"/>
              </a:xfrm>
            </p:grpSpPr>
            <p:pic>
              <p:nvPicPr>
                <p:cNvPr id="98" name="Graphic 97">
                  <a:extLst>
                    <a:ext uri="{FF2B5EF4-FFF2-40B4-BE49-F238E27FC236}">
                      <a16:creationId xmlns:a16="http://schemas.microsoft.com/office/drawing/2014/main" id="{8C4E2D66-2BA5-FF59-293B-63953C7B46F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8960157" y="4544888"/>
                  <a:ext cx="457941" cy="484984"/>
                </a:xfrm>
                <a:prstGeom prst="rect">
                  <a:avLst/>
                </a:prstGeom>
              </p:spPr>
            </p:pic>
            <p:pic>
              <p:nvPicPr>
                <p:cNvPr id="99" name="Graphic 98">
                  <a:extLst>
                    <a:ext uri="{FF2B5EF4-FFF2-40B4-BE49-F238E27FC236}">
                      <a16:creationId xmlns:a16="http://schemas.microsoft.com/office/drawing/2014/main" id="{651A8EAA-E8BD-FF5C-0BC6-0111D27DD29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9085928" y="4240780"/>
                  <a:ext cx="559415" cy="484984"/>
                </a:xfrm>
                <a:prstGeom prst="rect">
                  <a:avLst/>
                </a:prstGeom>
              </p:spPr>
            </p:pic>
          </p:grpSp>
        </p:grpSp>
      </p:grpSp>
      <p:grpSp>
        <p:nvGrpSpPr>
          <p:cNvPr id="100" name="Group 99">
            <a:extLst>
              <a:ext uri="{FF2B5EF4-FFF2-40B4-BE49-F238E27FC236}">
                <a16:creationId xmlns:a16="http://schemas.microsoft.com/office/drawing/2014/main" id="{D95B5966-BC6C-0AD6-C501-F703360D2673}"/>
              </a:ext>
            </a:extLst>
          </p:cNvPr>
          <p:cNvGrpSpPr/>
          <p:nvPr/>
        </p:nvGrpSpPr>
        <p:grpSpPr>
          <a:xfrm>
            <a:off x="9194606" y="633246"/>
            <a:ext cx="1554480" cy="1555306"/>
            <a:chOff x="9194606" y="633246"/>
            <a:chExt cx="1633858" cy="1555306"/>
          </a:xfrm>
        </p:grpSpPr>
        <p:sp>
          <p:nvSpPr>
            <p:cNvPr id="101" name="Oval 100">
              <a:extLst>
                <a:ext uri="{FF2B5EF4-FFF2-40B4-BE49-F238E27FC236}">
                  <a16:creationId xmlns:a16="http://schemas.microsoft.com/office/drawing/2014/main" id="{CC4E8DCE-C672-6C22-9025-C438B21BA804}"/>
                </a:ext>
              </a:extLst>
            </p:cNvPr>
            <p:cNvSpPr/>
            <p:nvPr/>
          </p:nvSpPr>
          <p:spPr>
            <a:xfrm>
              <a:off x="9194606" y="633246"/>
              <a:ext cx="1633858" cy="1555306"/>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02" name="Group 101">
              <a:extLst>
                <a:ext uri="{FF2B5EF4-FFF2-40B4-BE49-F238E27FC236}">
                  <a16:creationId xmlns:a16="http://schemas.microsoft.com/office/drawing/2014/main" id="{5A06321D-43AB-1D3D-4EA7-CA403810DF21}"/>
                </a:ext>
              </a:extLst>
            </p:cNvPr>
            <p:cNvGrpSpPr/>
            <p:nvPr/>
          </p:nvGrpSpPr>
          <p:grpSpPr>
            <a:xfrm>
              <a:off x="9326288" y="760765"/>
              <a:ext cx="1370493" cy="1300267"/>
              <a:chOff x="9250283" y="766226"/>
              <a:chExt cx="1370493" cy="1300267"/>
            </a:xfrm>
          </p:grpSpPr>
          <p:sp>
            <p:nvSpPr>
              <p:cNvPr id="103" name="Oval 102">
                <a:extLst>
                  <a:ext uri="{FF2B5EF4-FFF2-40B4-BE49-F238E27FC236}">
                    <a16:creationId xmlns:a16="http://schemas.microsoft.com/office/drawing/2014/main" id="{A461A877-2715-F402-8FFE-C99EB55A912B}"/>
                  </a:ext>
                </a:extLst>
              </p:cNvPr>
              <p:cNvSpPr/>
              <p:nvPr/>
            </p:nvSpPr>
            <p:spPr>
              <a:xfrm>
                <a:off x="9250283" y="766226"/>
                <a:ext cx="1370493" cy="1300267"/>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pic>
            <p:nvPicPr>
              <p:cNvPr id="104" name="Graphic 103">
                <a:extLst>
                  <a:ext uri="{FF2B5EF4-FFF2-40B4-BE49-F238E27FC236}">
                    <a16:creationId xmlns:a16="http://schemas.microsoft.com/office/drawing/2014/main" id="{7BAAE868-C8DE-08B4-F3B7-39F84CF4D17A}"/>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9479999" y="925004"/>
                <a:ext cx="911061" cy="982711"/>
              </a:xfrm>
              <a:prstGeom prst="rect">
                <a:avLst/>
              </a:prstGeom>
            </p:spPr>
          </p:pic>
        </p:grpSp>
      </p:grpSp>
    </p:spTree>
    <p:extLst>
      <p:ext uri="{BB962C8B-B14F-4D97-AF65-F5344CB8AC3E}">
        <p14:creationId xmlns:p14="http://schemas.microsoft.com/office/powerpoint/2010/main" val="12720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4AB92-ABCA-B37B-0E18-4C2D24AEB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B0C17B-0BDB-C0F6-EFB7-1CFA173D6FCE}"/>
              </a:ext>
            </a:extLst>
          </p:cNvPr>
          <p:cNvSpPr>
            <a:spLocks noGrp="1"/>
          </p:cNvSpPr>
          <p:nvPr>
            <p:ph type="title"/>
          </p:nvPr>
        </p:nvSpPr>
        <p:spPr>
          <a:xfrm>
            <a:off x="838200" y="992359"/>
            <a:ext cx="10515600" cy="896293"/>
          </a:xfrm>
        </p:spPr>
        <p:txBody>
          <a:bodyPr/>
          <a:lstStyle/>
          <a:p>
            <a:r>
              <a:rPr lang="en-US" dirty="0"/>
              <a:t>The ^Physician Journey</a:t>
            </a:r>
          </a:p>
        </p:txBody>
      </p:sp>
      <p:sp>
        <p:nvSpPr>
          <p:cNvPr id="70" name="Right Triangle 69">
            <a:extLst>
              <a:ext uri="{FF2B5EF4-FFF2-40B4-BE49-F238E27FC236}">
                <a16:creationId xmlns:a16="http://schemas.microsoft.com/office/drawing/2014/main" id="{7E0FF25B-9561-CB99-8DC8-B84731FC7002}"/>
              </a:ext>
            </a:extLst>
          </p:cNvPr>
          <p:cNvSpPr/>
          <p:nvPr/>
        </p:nvSpPr>
        <p:spPr>
          <a:xfrm flipH="1">
            <a:off x="2795406" y="107576"/>
            <a:ext cx="9396594" cy="6750424"/>
          </a:xfrm>
          <a:prstGeom prst="rtTriangle">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71" name="Straight Connector 70">
            <a:extLst>
              <a:ext uri="{FF2B5EF4-FFF2-40B4-BE49-F238E27FC236}">
                <a16:creationId xmlns:a16="http://schemas.microsoft.com/office/drawing/2014/main" id="{94D6A057-607D-0EDF-43E7-142EF48D425B}"/>
              </a:ext>
            </a:extLst>
          </p:cNvPr>
          <p:cNvCxnSpPr/>
          <p:nvPr/>
        </p:nvCxnSpPr>
        <p:spPr>
          <a:xfrm flipV="1">
            <a:off x="4136135" y="1849466"/>
            <a:ext cx="5594906" cy="4012603"/>
          </a:xfrm>
          <a:prstGeom prst="line">
            <a:avLst/>
          </a:prstGeom>
          <a:noFill/>
          <a:ln w="50800" cap="rnd" cmpd="sng" algn="ctr">
            <a:solidFill>
              <a:schemeClr val="accent1"/>
            </a:solidFill>
            <a:prstDash val="sysDot"/>
            <a:round/>
          </a:ln>
          <a:effectLst/>
        </p:spPr>
      </p:cxnSp>
      <p:grpSp>
        <p:nvGrpSpPr>
          <p:cNvPr id="72" name="Group 71">
            <a:extLst>
              <a:ext uri="{FF2B5EF4-FFF2-40B4-BE49-F238E27FC236}">
                <a16:creationId xmlns:a16="http://schemas.microsoft.com/office/drawing/2014/main" id="{AAA0BBF0-A775-051D-EEF1-A2476D800DEB}"/>
              </a:ext>
            </a:extLst>
          </p:cNvPr>
          <p:cNvGrpSpPr/>
          <p:nvPr/>
        </p:nvGrpSpPr>
        <p:grpSpPr>
          <a:xfrm>
            <a:off x="884532" y="5292884"/>
            <a:ext cx="3881560" cy="914400"/>
            <a:chOff x="1010825" y="5333933"/>
            <a:chExt cx="3881560" cy="914400"/>
          </a:xfrm>
        </p:grpSpPr>
        <p:sp>
          <p:nvSpPr>
            <p:cNvPr id="73" name="TextBox 72">
              <a:extLst>
                <a:ext uri="{FF2B5EF4-FFF2-40B4-BE49-F238E27FC236}">
                  <a16:creationId xmlns:a16="http://schemas.microsoft.com/office/drawing/2014/main" id="{85647FE9-7D9E-645C-BA2F-07921D9C32F1}"/>
                </a:ext>
              </a:extLst>
            </p:cNvPr>
            <p:cNvSpPr txBox="1"/>
            <p:nvPr/>
          </p:nvSpPr>
          <p:spPr>
            <a:xfrm>
              <a:off x="1069539" y="5470249"/>
              <a:ext cx="3166083" cy="369332"/>
            </a:xfrm>
            <a:prstGeom prst="rect">
              <a:avLst/>
            </a:prstGeom>
            <a:solidFill>
              <a:schemeClr val="accent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UNDERGRADUATE</a:t>
              </a:r>
            </a:p>
          </p:txBody>
        </p:sp>
        <p:sp>
          <p:nvSpPr>
            <p:cNvPr id="74" name="TextBox 73">
              <a:extLst>
                <a:ext uri="{FF2B5EF4-FFF2-40B4-BE49-F238E27FC236}">
                  <a16:creationId xmlns:a16="http://schemas.microsoft.com/office/drawing/2014/main" id="{A2C4F870-27BF-9FA2-8C9E-5BC105B2F6F2}"/>
                </a:ext>
              </a:extLst>
            </p:cNvPr>
            <p:cNvSpPr txBox="1"/>
            <p:nvPr/>
          </p:nvSpPr>
          <p:spPr>
            <a:xfrm>
              <a:off x="1010825" y="5843645"/>
              <a:ext cx="29995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rPr>
                <a:t>4 years at a college or university program</a:t>
              </a:r>
            </a:p>
          </p:txBody>
        </p:sp>
        <p:grpSp>
          <p:nvGrpSpPr>
            <p:cNvPr id="75" name="Group 74">
              <a:extLst>
                <a:ext uri="{FF2B5EF4-FFF2-40B4-BE49-F238E27FC236}">
                  <a16:creationId xmlns:a16="http://schemas.microsoft.com/office/drawing/2014/main" id="{D13319B9-731C-732C-6BE6-3D25113B9BDD}"/>
                </a:ext>
              </a:extLst>
            </p:cNvPr>
            <p:cNvGrpSpPr/>
            <p:nvPr/>
          </p:nvGrpSpPr>
          <p:grpSpPr>
            <a:xfrm>
              <a:off x="3977985" y="5333933"/>
              <a:ext cx="914400" cy="914400"/>
              <a:chOff x="1060228" y="3241139"/>
              <a:chExt cx="914400" cy="914400"/>
            </a:xfrm>
          </p:grpSpPr>
          <p:sp>
            <p:nvSpPr>
              <p:cNvPr id="76" name="Oval 75">
                <a:extLst>
                  <a:ext uri="{FF2B5EF4-FFF2-40B4-BE49-F238E27FC236}">
                    <a16:creationId xmlns:a16="http://schemas.microsoft.com/office/drawing/2014/main" id="{8D8DAB53-6B36-35A9-9FF4-F1AB6286A701}"/>
                  </a:ext>
                </a:extLst>
              </p:cNvPr>
              <p:cNvSpPr/>
              <p:nvPr/>
            </p:nvSpPr>
            <p:spPr>
              <a:xfrm>
                <a:off x="1060228" y="324113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77" name="Graphic 76">
                <a:extLst>
                  <a:ext uri="{FF2B5EF4-FFF2-40B4-BE49-F238E27FC236}">
                    <a16:creationId xmlns:a16="http://schemas.microsoft.com/office/drawing/2014/main" id="{DAEF67F1-7CAD-7B77-A84C-268A353805F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37385" y="3358834"/>
                <a:ext cx="587245" cy="645932"/>
              </a:xfrm>
              <a:prstGeom prst="rect">
                <a:avLst/>
              </a:prstGeom>
            </p:spPr>
          </p:pic>
        </p:grpSp>
      </p:grpSp>
      <p:grpSp>
        <p:nvGrpSpPr>
          <p:cNvPr id="78" name="Group 77">
            <a:extLst>
              <a:ext uri="{FF2B5EF4-FFF2-40B4-BE49-F238E27FC236}">
                <a16:creationId xmlns:a16="http://schemas.microsoft.com/office/drawing/2014/main" id="{BFBF5DCA-3B26-7B51-D74D-6ABB9BB9E772}"/>
              </a:ext>
            </a:extLst>
          </p:cNvPr>
          <p:cNvGrpSpPr/>
          <p:nvPr/>
        </p:nvGrpSpPr>
        <p:grpSpPr>
          <a:xfrm>
            <a:off x="1623660" y="4177583"/>
            <a:ext cx="4628731" cy="914400"/>
            <a:chOff x="1537596" y="4306757"/>
            <a:chExt cx="4628731" cy="914400"/>
          </a:xfrm>
        </p:grpSpPr>
        <p:sp>
          <p:nvSpPr>
            <p:cNvPr id="79" name="TextBox 78">
              <a:extLst>
                <a:ext uri="{FF2B5EF4-FFF2-40B4-BE49-F238E27FC236}">
                  <a16:creationId xmlns:a16="http://schemas.microsoft.com/office/drawing/2014/main" id="{885D2CE0-7534-4B9C-E2C5-F22B01CC0C76}"/>
                </a:ext>
              </a:extLst>
            </p:cNvPr>
            <p:cNvSpPr txBox="1"/>
            <p:nvPr/>
          </p:nvSpPr>
          <p:spPr>
            <a:xfrm>
              <a:off x="1861073" y="4425151"/>
              <a:ext cx="3614126" cy="369332"/>
            </a:xfrm>
            <a:prstGeom prst="rect">
              <a:avLst/>
            </a:prstGeom>
            <a:solidFill>
              <a:schemeClr val="accent2"/>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MEDICAL SCHOOL</a:t>
              </a:r>
            </a:p>
          </p:txBody>
        </p:sp>
        <p:sp>
          <p:nvSpPr>
            <p:cNvPr id="80" name="TextBox 79">
              <a:extLst>
                <a:ext uri="{FF2B5EF4-FFF2-40B4-BE49-F238E27FC236}">
                  <a16:creationId xmlns:a16="http://schemas.microsoft.com/office/drawing/2014/main" id="{D200C247-8C41-6DF9-A1BC-7E7ADBDCB302}"/>
                </a:ext>
              </a:extLst>
            </p:cNvPr>
            <p:cNvSpPr txBox="1"/>
            <p:nvPr/>
          </p:nvSpPr>
          <p:spPr>
            <a:xfrm>
              <a:off x="1537596" y="4801110"/>
              <a:ext cx="382508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a:rPr>
                <a:t>4 years at an allopathic or osteopathic medical school</a:t>
              </a:r>
            </a:p>
          </p:txBody>
        </p:sp>
        <p:grpSp>
          <p:nvGrpSpPr>
            <p:cNvPr id="81" name="Group 80">
              <a:extLst>
                <a:ext uri="{FF2B5EF4-FFF2-40B4-BE49-F238E27FC236}">
                  <a16:creationId xmlns:a16="http://schemas.microsoft.com/office/drawing/2014/main" id="{D8DB5D0F-B24B-E8E8-11DA-86359B43B634}"/>
                </a:ext>
              </a:extLst>
            </p:cNvPr>
            <p:cNvGrpSpPr/>
            <p:nvPr/>
          </p:nvGrpSpPr>
          <p:grpSpPr>
            <a:xfrm>
              <a:off x="5251927" y="4306757"/>
              <a:ext cx="914400" cy="914400"/>
              <a:chOff x="4028205" y="2975679"/>
              <a:chExt cx="914400" cy="914400"/>
            </a:xfrm>
          </p:grpSpPr>
          <p:sp>
            <p:nvSpPr>
              <p:cNvPr id="82" name="Oval 81">
                <a:extLst>
                  <a:ext uri="{FF2B5EF4-FFF2-40B4-BE49-F238E27FC236}">
                    <a16:creationId xmlns:a16="http://schemas.microsoft.com/office/drawing/2014/main" id="{028DD856-A384-5A56-2EB1-8C8E94BD8D5A}"/>
                  </a:ext>
                </a:extLst>
              </p:cNvPr>
              <p:cNvSpPr/>
              <p:nvPr/>
            </p:nvSpPr>
            <p:spPr>
              <a:xfrm>
                <a:off x="4028205" y="297567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83" name="Graphic 82">
                <a:extLst>
                  <a:ext uri="{FF2B5EF4-FFF2-40B4-BE49-F238E27FC236}">
                    <a16:creationId xmlns:a16="http://schemas.microsoft.com/office/drawing/2014/main" id="{82112436-6E71-6110-9C18-501C25412BD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174847" y="3073046"/>
                <a:ext cx="669792" cy="701560"/>
              </a:xfrm>
              <a:prstGeom prst="rect">
                <a:avLst/>
              </a:prstGeom>
            </p:spPr>
          </p:pic>
        </p:grpSp>
      </p:grpSp>
      <p:sp>
        <p:nvSpPr>
          <p:cNvPr id="84" name="Arc 83">
            <a:extLst>
              <a:ext uri="{FF2B5EF4-FFF2-40B4-BE49-F238E27FC236}">
                <a16:creationId xmlns:a16="http://schemas.microsoft.com/office/drawing/2014/main" id="{55B20C17-A3B7-E83B-9932-5DE538161A9C}"/>
              </a:ext>
            </a:extLst>
          </p:cNvPr>
          <p:cNvSpPr/>
          <p:nvPr/>
        </p:nvSpPr>
        <p:spPr>
          <a:xfrm rot="6687686">
            <a:off x="7470513" y="600119"/>
            <a:ext cx="2718353" cy="4787366"/>
          </a:xfrm>
          <a:prstGeom prst="arc">
            <a:avLst>
              <a:gd name="adj1" fmla="val 15936093"/>
              <a:gd name="adj2" fmla="val 1977056"/>
            </a:avLst>
          </a:prstGeom>
          <a:noFill/>
          <a:ln w="50800" cap="rnd" cmpd="sng" algn="ctr">
            <a:solidFill>
              <a:schemeClr val="accent1"/>
            </a:solid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nvGrpSpPr>
          <p:cNvPr id="85" name="Group 84">
            <a:extLst>
              <a:ext uri="{FF2B5EF4-FFF2-40B4-BE49-F238E27FC236}">
                <a16:creationId xmlns:a16="http://schemas.microsoft.com/office/drawing/2014/main" id="{EA59F1F2-FF26-DED8-FEC2-031CC81E09D1}"/>
              </a:ext>
            </a:extLst>
          </p:cNvPr>
          <p:cNvGrpSpPr/>
          <p:nvPr/>
        </p:nvGrpSpPr>
        <p:grpSpPr>
          <a:xfrm>
            <a:off x="3145058" y="3128814"/>
            <a:ext cx="4647954" cy="914400"/>
            <a:chOff x="3877520" y="3008717"/>
            <a:chExt cx="4647954" cy="914400"/>
          </a:xfrm>
        </p:grpSpPr>
        <p:sp>
          <p:nvSpPr>
            <p:cNvPr id="86" name="TextBox 85">
              <a:extLst>
                <a:ext uri="{FF2B5EF4-FFF2-40B4-BE49-F238E27FC236}">
                  <a16:creationId xmlns:a16="http://schemas.microsoft.com/office/drawing/2014/main" id="{A798FCA4-28CD-04AC-DF5B-001456FC6029}"/>
                </a:ext>
              </a:extLst>
            </p:cNvPr>
            <p:cNvSpPr txBox="1"/>
            <p:nvPr/>
          </p:nvSpPr>
          <p:spPr>
            <a:xfrm>
              <a:off x="3877520" y="3094460"/>
              <a:ext cx="4082838" cy="369332"/>
            </a:xfrm>
            <a:prstGeom prst="rect">
              <a:avLst/>
            </a:prstGeom>
            <a:solidFill>
              <a:schemeClr val="accent2"/>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RESIDENCY</a:t>
              </a:r>
            </a:p>
          </p:txBody>
        </p:sp>
        <p:sp>
          <p:nvSpPr>
            <p:cNvPr id="87" name="TextBox 86">
              <a:extLst>
                <a:ext uri="{FF2B5EF4-FFF2-40B4-BE49-F238E27FC236}">
                  <a16:creationId xmlns:a16="http://schemas.microsoft.com/office/drawing/2014/main" id="{0F0CC52E-781D-A313-46B0-4A8D4F945BF0}"/>
                </a:ext>
              </a:extLst>
            </p:cNvPr>
            <p:cNvSpPr txBox="1"/>
            <p:nvPr/>
          </p:nvSpPr>
          <p:spPr>
            <a:xfrm>
              <a:off x="5390067" y="3470419"/>
              <a:ext cx="23269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a:rPr>
                <a:t>3-7 years, varies by specialty</a:t>
              </a:r>
            </a:p>
          </p:txBody>
        </p:sp>
        <p:grpSp>
          <p:nvGrpSpPr>
            <p:cNvPr id="88" name="Group 87">
              <a:extLst>
                <a:ext uri="{FF2B5EF4-FFF2-40B4-BE49-F238E27FC236}">
                  <a16:creationId xmlns:a16="http://schemas.microsoft.com/office/drawing/2014/main" id="{77C7B077-C5BE-EBB4-D308-C97A9D396262}"/>
                </a:ext>
              </a:extLst>
            </p:cNvPr>
            <p:cNvGrpSpPr/>
            <p:nvPr/>
          </p:nvGrpSpPr>
          <p:grpSpPr>
            <a:xfrm>
              <a:off x="7611074" y="3008717"/>
              <a:ext cx="914400" cy="914400"/>
              <a:chOff x="5101745" y="2407241"/>
              <a:chExt cx="914400" cy="914400"/>
            </a:xfrm>
          </p:grpSpPr>
          <p:sp>
            <p:nvSpPr>
              <p:cNvPr id="89" name="Oval 88">
                <a:extLst>
                  <a:ext uri="{FF2B5EF4-FFF2-40B4-BE49-F238E27FC236}">
                    <a16:creationId xmlns:a16="http://schemas.microsoft.com/office/drawing/2014/main" id="{100CCABC-035A-FD49-84B3-C2F540A3EFF2}"/>
                  </a:ext>
                </a:extLst>
              </p:cNvPr>
              <p:cNvSpPr/>
              <p:nvPr/>
            </p:nvSpPr>
            <p:spPr>
              <a:xfrm>
                <a:off x="5101745" y="2407241"/>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0" name="Graphic 89">
                <a:extLst>
                  <a:ext uri="{FF2B5EF4-FFF2-40B4-BE49-F238E27FC236}">
                    <a16:creationId xmlns:a16="http://schemas.microsoft.com/office/drawing/2014/main" id="{47CFD23D-05C8-E37B-040E-28DF078FD50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226405" y="2529041"/>
                <a:ext cx="692240" cy="652695"/>
              </a:xfrm>
              <a:prstGeom prst="rect">
                <a:avLst/>
              </a:prstGeom>
            </p:spPr>
          </p:pic>
        </p:grpSp>
      </p:grpSp>
      <p:cxnSp>
        <p:nvCxnSpPr>
          <p:cNvPr id="91" name="Straight Connector 90">
            <a:extLst>
              <a:ext uri="{FF2B5EF4-FFF2-40B4-BE49-F238E27FC236}">
                <a16:creationId xmlns:a16="http://schemas.microsoft.com/office/drawing/2014/main" id="{A99A8EAE-0128-9DB2-A53C-2819B89C7221}"/>
              </a:ext>
            </a:extLst>
          </p:cNvPr>
          <p:cNvCxnSpPr>
            <a:cxnSpLocks/>
          </p:cNvCxnSpPr>
          <p:nvPr/>
        </p:nvCxnSpPr>
        <p:spPr>
          <a:xfrm flipH="1" flipV="1">
            <a:off x="10448632" y="1972947"/>
            <a:ext cx="633790" cy="948341"/>
          </a:xfrm>
          <a:prstGeom prst="line">
            <a:avLst/>
          </a:prstGeom>
          <a:noFill/>
          <a:ln w="50800" cap="rnd" cmpd="sng" algn="ctr">
            <a:solidFill>
              <a:schemeClr val="accent1"/>
            </a:solidFill>
            <a:prstDash val="sysDot"/>
            <a:round/>
          </a:ln>
          <a:effectLst/>
        </p:spPr>
      </p:cxnSp>
      <p:grpSp>
        <p:nvGrpSpPr>
          <p:cNvPr id="92" name="Group 91">
            <a:extLst>
              <a:ext uri="{FF2B5EF4-FFF2-40B4-BE49-F238E27FC236}">
                <a16:creationId xmlns:a16="http://schemas.microsoft.com/office/drawing/2014/main" id="{4D5636D5-FCAC-9622-FF87-983088A68502}"/>
              </a:ext>
            </a:extLst>
          </p:cNvPr>
          <p:cNvGrpSpPr/>
          <p:nvPr/>
        </p:nvGrpSpPr>
        <p:grpSpPr>
          <a:xfrm>
            <a:off x="8650641" y="2802466"/>
            <a:ext cx="3076713" cy="914400"/>
            <a:chOff x="8444088" y="2714380"/>
            <a:chExt cx="3076713" cy="914400"/>
          </a:xfrm>
        </p:grpSpPr>
        <p:sp>
          <p:nvSpPr>
            <p:cNvPr id="93" name="TextBox 92">
              <a:extLst>
                <a:ext uri="{FF2B5EF4-FFF2-40B4-BE49-F238E27FC236}">
                  <a16:creationId xmlns:a16="http://schemas.microsoft.com/office/drawing/2014/main" id="{1A4B654B-B8A4-BFBE-58C1-D8D33411B08A}"/>
                </a:ext>
              </a:extLst>
            </p:cNvPr>
            <p:cNvSpPr txBox="1"/>
            <p:nvPr/>
          </p:nvSpPr>
          <p:spPr>
            <a:xfrm>
              <a:off x="8533411" y="2799409"/>
              <a:ext cx="2326948" cy="369332"/>
            </a:xfrm>
            <a:prstGeom prst="rect">
              <a:avLst/>
            </a:prstGeom>
            <a:solidFill>
              <a:schemeClr val="accent2"/>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a:rPr>
                <a:t>FELLOWSHIP</a:t>
              </a:r>
            </a:p>
          </p:txBody>
        </p:sp>
        <p:sp>
          <p:nvSpPr>
            <p:cNvPr id="94" name="TextBox 93">
              <a:extLst>
                <a:ext uri="{FF2B5EF4-FFF2-40B4-BE49-F238E27FC236}">
                  <a16:creationId xmlns:a16="http://schemas.microsoft.com/office/drawing/2014/main" id="{C0325241-5D59-9E7F-2C21-40F44763B480}"/>
                </a:ext>
              </a:extLst>
            </p:cNvPr>
            <p:cNvSpPr txBox="1"/>
            <p:nvPr/>
          </p:nvSpPr>
          <p:spPr>
            <a:xfrm>
              <a:off x="8444088" y="3190911"/>
              <a:ext cx="23269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a:rPr>
                <a:t>1-3+ years, varies by specialty</a:t>
              </a:r>
            </a:p>
          </p:txBody>
        </p:sp>
        <p:grpSp>
          <p:nvGrpSpPr>
            <p:cNvPr id="95" name="Group 94">
              <a:extLst>
                <a:ext uri="{FF2B5EF4-FFF2-40B4-BE49-F238E27FC236}">
                  <a16:creationId xmlns:a16="http://schemas.microsoft.com/office/drawing/2014/main" id="{0B34C3DE-5FFF-BC39-69B5-6F4FCCCF8562}"/>
                </a:ext>
              </a:extLst>
            </p:cNvPr>
            <p:cNvGrpSpPr/>
            <p:nvPr/>
          </p:nvGrpSpPr>
          <p:grpSpPr>
            <a:xfrm>
              <a:off x="10606401" y="2714380"/>
              <a:ext cx="914400" cy="914400"/>
              <a:chOff x="8728556" y="4179163"/>
              <a:chExt cx="914400" cy="914400"/>
            </a:xfrm>
          </p:grpSpPr>
          <p:sp>
            <p:nvSpPr>
              <p:cNvPr id="96" name="Oval 95">
                <a:extLst>
                  <a:ext uri="{FF2B5EF4-FFF2-40B4-BE49-F238E27FC236}">
                    <a16:creationId xmlns:a16="http://schemas.microsoft.com/office/drawing/2014/main" id="{914A3EF6-08B2-E3AB-7AD1-81C129CC5D60}"/>
                  </a:ext>
                </a:extLst>
              </p:cNvPr>
              <p:cNvSpPr/>
              <p:nvPr/>
            </p:nvSpPr>
            <p:spPr>
              <a:xfrm>
                <a:off x="8728556" y="4179163"/>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97" name="Group 96">
                <a:extLst>
                  <a:ext uri="{FF2B5EF4-FFF2-40B4-BE49-F238E27FC236}">
                    <a16:creationId xmlns:a16="http://schemas.microsoft.com/office/drawing/2014/main" id="{48F654F4-B74E-A12E-787F-7FB9D1CE61E8}"/>
                  </a:ext>
                </a:extLst>
              </p:cNvPr>
              <p:cNvGrpSpPr/>
              <p:nvPr/>
            </p:nvGrpSpPr>
            <p:grpSpPr>
              <a:xfrm>
                <a:off x="8856743" y="4232764"/>
                <a:ext cx="685186" cy="789092"/>
                <a:chOff x="8960157" y="4240780"/>
                <a:chExt cx="685186" cy="789092"/>
              </a:xfrm>
            </p:grpSpPr>
            <p:pic>
              <p:nvPicPr>
                <p:cNvPr id="98" name="Graphic 97">
                  <a:extLst>
                    <a:ext uri="{FF2B5EF4-FFF2-40B4-BE49-F238E27FC236}">
                      <a16:creationId xmlns:a16="http://schemas.microsoft.com/office/drawing/2014/main" id="{072F2FDB-14B8-DC5A-0961-42A5BFBCCF3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8960157" y="4544888"/>
                  <a:ext cx="457941" cy="484984"/>
                </a:xfrm>
                <a:prstGeom prst="rect">
                  <a:avLst/>
                </a:prstGeom>
              </p:spPr>
            </p:pic>
            <p:pic>
              <p:nvPicPr>
                <p:cNvPr id="99" name="Graphic 98">
                  <a:extLst>
                    <a:ext uri="{FF2B5EF4-FFF2-40B4-BE49-F238E27FC236}">
                      <a16:creationId xmlns:a16="http://schemas.microsoft.com/office/drawing/2014/main" id="{624D67C2-9CB0-69DF-2B2A-ED4DC7C61FE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9085928" y="4240780"/>
                  <a:ext cx="559415" cy="484984"/>
                </a:xfrm>
                <a:prstGeom prst="rect">
                  <a:avLst/>
                </a:prstGeom>
              </p:spPr>
            </p:pic>
          </p:grpSp>
        </p:grpSp>
      </p:grpSp>
      <p:grpSp>
        <p:nvGrpSpPr>
          <p:cNvPr id="100" name="Group 99">
            <a:extLst>
              <a:ext uri="{FF2B5EF4-FFF2-40B4-BE49-F238E27FC236}">
                <a16:creationId xmlns:a16="http://schemas.microsoft.com/office/drawing/2014/main" id="{CAFBE7A5-4F7E-CE1E-F44B-DF3840501B93}"/>
              </a:ext>
            </a:extLst>
          </p:cNvPr>
          <p:cNvGrpSpPr/>
          <p:nvPr/>
        </p:nvGrpSpPr>
        <p:grpSpPr>
          <a:xfrm>
            <a:off x="9194606" y="633246"/>
            <a:ext cx="1554480" cy="1555306"/>
            <a:chOff x="9194606" y="633246"/>
            <a:chExt cx="1633858" cy="1555306"/>
          </a:xfrm>
        </p:grpSpPr>
        <p:sp>
          <p:nvSpPr>
            <p:cNvPr id="101" name="Oval 100">
              <a:extLst>
                <a:ext uri="{FF2B5EF4-FFF2-40B4-BE49-F238E27FC236}">
                  <a16:creationId xmlns:a16="http://schemas.microsoft.com/office/drawing/2014/main" id="{F906E49E-6BAA-2DEC-C800-B9FADD0254FA}"/>
                </a:ext>
              </a:extLst>
            </p:cNvPr>
            <p:cNvSpPr/>
            <p:nvPr/>
          </p:nvSpPr>
          <p:spPr>
            <a:xfrm>
              <a:off x="9194606" y="633246"/>
              <a:ext cx="1633858" cy="1555306"/>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02" name="Group 101">
              <a:extLst>
                <a:ext uri="{FF2B5EF4-FFF2-40B4-BE49-F238E27FC236}">
                  <a16:creationId xmlns:a16="http://schemas.microsoft.com/office/drawing/2014/main" id="{72BF6DD7-9030-794F-F3A8-05E2746DD1E1}"/>
                </a:ext>
              </a:extLst>
            </p:cNvPr>
            <p:cNvGrpSpPr/>
            <p:nvPr/>
          </p:nvGrpSpPr>
          <p:grpSpPr>
            <a:xfrm>
              <a:off x="9326288" y="760765"/>
              <a:ext cx="1370493" cy="1300267"/>
              <a:chOff x="9250283" y="766226"/>
              <a:chExt cx="1370493" cy="1300267"/>
            </a:xfrm>
          </p:grpSpPr>
          <p:sp>
            <p:nvSpPr>
              <p:cNvPr id="103" name="Oval 102">
                <a:extLst>
                  <a:ext uri="{FF2B5EF4-FFF2-40B4-BE49-F238E27FC236}">
                    <a16:creationId xmlns:a16="http://schemas.microsoft.com/office/drawing/2014/main" id="{F91EA1E2-5354-11D4-2AF5-0DD84E747C22}"/>
                  </a:ext>
                </a:extLst>
              </p:cNvPr>
              <p:cNvSpPr/>
              <p:nvPr/>
            </p:nvSpPr>
            <p:spPr>
              <a:xfrm>
                <a:off x="9250283" y="766226"/>
                <a:ext cx="1370493" cy="1300267"/>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pic>
            <p:nvPicPr>
              <p:cNvPr id="104" name="Graphic 103">
                <a:extLst>
                  <a:ext uri="{FF2B5EF4-FFF2-40B4-BE49-F238E27FC236}">
                    <a16:creationId xmlns:a16="http://schemas.microsoft.com/office/drawing/2014/main" id="{909411DE-2BEB-0A3F-A8A5-C2269F64BD5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9479999" y="925004"/>
                <a:ext cx="911061" cy="982711"/>
              </a:xfrm>
              <a:prstGeom prst="rect">
                <a:avLst/>
              </a:prstGeom>
            </p:spPr>
          </p:pic>
        </p:grpSp>
      </p:grpSp>
      <p:sp>
        <p:nvSpPr>
          <p:cNvPr id="2" name="TextBox 1">
            <a:extLst>
              <a:ext uri="{FF2B5EF4-FFF2-40B4-BE49-F238E27FC236}">
                <a16:creationId xmlns:a16="http://schemas.microsoft.com/office/drawing/2014/main" id="{7606C4A0-9C07-DFBF-3B7C-5C60332C3A7E}"/>
              </a:ext>
            </a:extLst>
          </p:cNvPr>
          <p:cNvSpPr txBox="1"/>
          <p:nvPr/>
        </p:nvSpPr>
        <p:spPr>
          <a:xfrm>
            <a:off x="427426" y="459817"/>
            <a:ext cx="4198585" cy="707886"/>
          </a:xfrm>
          <a:prstGeom prst="rect">
            <a:avLst/>
          </a:prstGeom>
          <a:noFill/>
        </p:spPr>
        <p:txBody>
          <a:bodyPr wrap="none" rtlCol="0">
            <a:spAutoFit/>
          </a:bodyPr>
          <a:lstStyle/>
          <a:p>
            <a:r>
              <a:rPr lang="en-US" sz="4000" b="1" dirty="0">
                <a:solidFill>
                  <a:schemeClr val="accent1"/>
                </a:solidFill>
                <a:latin typeface="Dreaming Outloud Script Pro" panose="03050502040304050704" pitchFamily="66" charset="0"/>
                <a:cs typeface="Dreaming Outloud Script Pro" panose="03050502040304050704" pitchFamily="66" charset="0"/>
              </a:rPr>
              <a:t>Family Medicine</a:t>
            </a:r>
          </a:p>
        </p:txBody>
      </p:sp>
      <p:grpSp>
        <p:nvGrpSpPr>
          <p:cNvPr id="3" name="Group 2">
            <a:extLst>
              <a:ext uri="{FF2B5EF4-FFF2-40B4-BE49-F238E27FC236}">
                <a16:creationId xmlns:a16="http://schemas.microsoft.com/office/drawing/2014/main" id="{163C0821-EDD5-56E1-6827-F9D29E2C4EE0}"/>
              </a:ext>
            </a:extLst>
          </p:cNvPr>
          <p:cNvGrpSpPr/>
          <p:nvPr/>
        </p:nvGrpSpPr>
        <p:grpSpPr>
          <a:xfrm>
            <a:off x="7695512" y="3714962"/>
            <a:ext cx="4059002" cy="2305885"/>
            <a:chOff x="7695512" y="3714962"/>
            <a:chExt cx="4059002" cy="2305885"/>
          </a:xfrm>
        </p:grpSpPr>
        <p:cxnSp>
          <p:nvCxnSpPr>
            <p:cNvPr id="4" name="Straight Connector 3">
              <a:extLst>
                <a:ext uri="{FF2B5EF4-FFF2-40B4-BE49-F238E27FC236}">
                  <a16:creationId xmlns:a16="http://schemas.microsoft.com/office/drawing/2014/main" id="{BB0B0932-3AE6-308F-D242-3C81134FC9FE}"/>
                </a:ext>
              </a:extLst>
            </p:cNvPr>
            <p:cNvCxnSpPr>
              <a:cxnSpLocks/>
            </p:cNvCxnSpPr>
            <p:nvPr/>
          </p:nvCxnSpPr>
          <p:spPr>
            <a:xfrm>
              <a:off x="11320490" y="3714962"/>
              <a:ext cx="0" cy="95697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25F30DB4-0A85-9503-BF4A-2C5B981E3425}"/>
                </a:ext>
              </a:extLst>
            </p:cNvPr>
            <p:cNvSpPr/>
            <p:nvPr/>
          </p:nvSpPr>
          <p:spPr>
            <a:xfrm>
              <a:off x="7695512" y="4671936"/>
              <a:ext cx="4059001" cy="1348911"/>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5E0991-A4B5-C871-1456-D5282EC7E81B}"/>
                </a:ext>
              </a:extLst>
            </p:cNvPr>
            <p:cNvSpPr txBox="1"/>
            <p:nvPr/>
          </p:nvSpPr>
          <p:spPr>
            <a:xfrm>
              <a:off x="7876861" y="4747940"/>
              <a:ext cx="2362985" cy="1223412"/>
            </a:xfrm>
            <a:prstGeom prst="rect">
              <a:avLst/>
            </a:prstGeom>
            <a:noFill/>
          </p:spPr>
          <p:txBody>
            <a:bodyPr wrap="square">
              <a:spAutoFit/>
            </a:bodyPr>
            <a:lstStyle/>
            <a:p>
              <a:r>
                <a:rPr lang="en-US" sz="1050" dirty="0"/>
                <a:t>Examples:</a:t>
              </a:r>
            </a:p>
            <a:p>
              <a:pPr marL="171450" indent="-171450">
                <a:buFontTx/>
                <a:buChar char="-"/>
              </a:pPr>
              <a:r>
                <a:rPr lang="en-US" sz="1050" dirty="0"/>
                <a:t>Adolescent Medicine</a:t>
              </a:r>
            </a:p>
            <a:p>
              <a:pPr marL="171450" indent="-171450">
                <a:buFontTx/>
                <a:buChar char="-"/>
              </a:pPr>
              <a:r>
                <a:rPr lang="en-US" sz="1050" dirty="0"/>
                <a:t>Geriatric Medicine</a:t>
              </a:r>
            </a:p>
            <a:p>
              <a:pPr marL="171450" indent="-171450">
                <a:buFontTx/>
                <a:buChar char="-"/>
              </a:pPr>
              <a:r>
                <a:rPr lang="en-US" sz="1050" dirty="0"/>
                <a:t>Hospice &amp; Palliative Care</a:t>
              </a:r>
            </a:p>
            <a:p>
              <a:pPr marL="171450" indent="-171450">
                <a:buFontTx/>
                <a:buChar char="-"/>
              </a:pPr>
              <a:r>
                <a:rPr lang="en-US" sz="1050" dirty="0"/>
                <a:t>Pain Medicine</a:t>
              </a:r>
            </a:p>
            <a:p>
              <a:pPr marL="171450" indent="-171450">
                <a:buFontTx/>
                <a:buChar char="-"/>
              </a:pPr>
              <a:r>
                <a:rPr lang="en-US" sz="1050" dirty="0"/>
                <a:t>Sleep Medicine</a:t>
              </a:r>
            </a:p>
            <a:p>
              <a:pPr marL="171450" indent="-171450">
                <a:buFontTx/>
                <a:buChar char="-"/>
              </a:pPr>
              <a:r>
                <a:rPr lang="en-US" sz="1050" dirty="0"/>
                <a:t>Sports Medicine</a:t>
              </a:r>
            </a:p>
          </p:txBody>
        </p:sp>
        <p:sp>
          <p:nvSpPr>
            <p:cNvPr id="8" name="TextBox 7">
              <a:extLst>
                <a:ext uri="{FF2B5EF4-FFF2-40B4-BE49-F238E27FC236}">
                  <a16:creationId xmlns:a16="http://schemas.microsoft.com/office/drawing/2014/main" id="{F836A9B5-C505-CFAD-C1B3-479526E3EA99}"/>
                </a:ext>
              </a:extLst>
            </p:cNvPr>
            <p:cNvSpPr txBox="1"/>
            <p:nvPr/>
          </p:nvSpPr>
          <p:spPr>
            <a:xfrm>
              <a:off x="9646972" y="4870679"/>
              <a:ext cx="2107542" cy="1061829"/>
            </a:xfrm>
            <a:prstGeom prst="rect">
              <a:avLst/>
            </a:prstGeom>
            <a:noFill/>
          </p:spPr>
          <p:txBody>
            <a:bodyPr wrap="square" lIns="91440" tIns="45720" rIns="91440" bIns="45720" anchor="t">
              <a:spAutoFit/>
            </a:bodyPr>
            <a:lstStyle/>
            <a:p>
              <a:pPr marL="171450" indent="-171450">
                <a:buFontTx/>
                <a:buChar char="-"/>
              </a:pPr>
              <a:r>
                <a:rPr lang="en-US" sz="1050" dirty="0"/>
                <a:t>Hospital Medicine</a:t>
              </a:r>
              <a:endParaRPr lang="en-US" sz="1050" dirty="0">
                <a:cs typeface="Arial"/>
              </a:endParaRPr>
            </a:p>
            <a:p>
              <a:pPr marL="171450" indent="-171450">
                <a:buFontTx/>
                <a:buChar char="-"/>
              </a:pPr>
              <a:r>
                <a:rPr lang="en-US" sz="1050" dirty="0"/>
                <a:t>Addiction Medicine</a:t>
              </a:r>
              <a:endParaRPr lang="en-US" sz="1050" dirty="0">
                <a:cs typeface="Arial"/>
              </a:endParaRPr>
            </a:p>
            <a:p>
              <a:pPr marL="171450" indent="-171450">
                <a:buFontTx/>
                <a:buChar char="-"/>
              </a:pPr>
              <a:r>
                <a:rPr lang="en-US" sz="1050" dirty="0"/>
                <a:t>Brain Injury Medicine</a:t>
              </a:r>
              <a:endParaRPr lang="en-US" sz="1050" dirty="0">
                <a:cs typeface="Arial"/>
              </a:endParaRPr>
            </a:p>
            <a:p>
              <a:pPr marL="171450" indent="-171450">
                <a:buFontTx/>
                <a:buChar char="-"/>
              </a:pPr>
              <a:r>
                <a:rPr lang="en-US" sz="1050" dirty="0"/>
                <a:t>Clinical Informatics</a:t>
              </a:r>
              <a:endParaRPr lang="en-US" sz="1050" dirty="0">
                <a:cs typeface="Arial"/>
              </a:endParaRPr>
            </a:p>
            <a:p>
              <a:pPr marL="171450" indent="-171450">
                <a:buFontTx/>
                <a:buChar char="-"/>
              </a:pPr>
              <a:r>
                <a:rPr lang="en-US" sz="1050" dirty="0"/>
                <a:t>Emergency Medical Services</a:t>
              </a:r>
              <a:endParaRPr lang="en-US" sz="1050" dirty="0">
                <a:cs typeface="Arial"/>
              </a:endParaRPr>
            </a:p>
            <a:p>
              <a:pPr marL="171450" indent="-171450">
                <a:buFontTx/>
                <a:buChar char="-"/>
              </a:pPr>
              <a:r>
                <a:rPr lang="en-US" sz="1050" dirty="0">
                  <a:cs typeface="Arial"/>
                </a:rPr>
                <a:t>Obstetrics: surgical, high risk</a:t>
              </a:r>
            </a:p>
          </p:txBody>
        </p:sp>
      </p:grpSp>
    </p:spTree>
    <p:extLst>
      <p:ext uri="{BB962C8B-B14F-4D97-AF65-F5344CB8AC3E}">
        <p14:creationId xmlns:p14="http://schemas.microsoft.com/office/powerpoint/2010/main" val="419793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3903" y="643361"/>
            <a:ext cx="5511581" cy="1077913"/>
          </a:xfrm>
          <a:prstGeom prst="rect">
            <a:avLst/>
          </a:prstGeom>
        </p:spPr>
        <p:txBody>
          <a:bodyPr vert="horz" wrap="square" lIns="91440" tIns="45720" rIns="91440" bIns="45720" rtlCol="0" anchor="b">
            <a:spAutoFit/>
          </a:bodyPr>
          <a:lstStyle/>
          <a:p>
            <a:pPr algn="ctr">
              <a:lnSpc>
                <a:spcPct val="100000"/>
              </a:lnSpc>
            </a:pPr>
            <a:r>
              <a:rPr lang="en-US" sz="3200" dirty="0"/>
              <a:t>The Family Medicine Residency Experience</a:t>
            </a:r>
          </a:p>
        </p:txBody>
      </p:sp>
      <p:sp>
        <p:nvSpPr>
          <p:cNvPr id="3" name="Content Placeholder 2"/>
          <p:cNvSpPr>
            <a:spLocks noGrp="1"/>
          </p:cNvSpPr>
          <p:nvPr>
            <p:ph sz="half" idx="4294967295"/>
          </p:nvPr>
        </p:nvSpPr>
        <p:spPr>
          <a:xfrm>
            <a:off x="6624886" y="1909883"/>
            <a:ext cx="4682451" cy="3908762"/>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0"/>
              </a:spcAft>
            </a:pPr>
            <a:r>
              <a:rPr lang="en-US" sz="1800" dirty="0"/>
              <a:t>Three to four years</a:t>
            </a:r>
          </a:p>
          <a:p>
            <a:pPr>
              <a:lnSpc>
                <a:spcPct val="100000"/>
              </a:lnSpc>
              <a:spcBef>
                <a:spcPts val="600"/>
              </a:spcBef>
              <a:spcAft>
                <a:spcPts val="0"/>
              </a:spcAft>
            </a:pPr>
            <a:r>
              <a:rPr lang="en-US" sz="1800" dirty="0"/>
              <a:t>Each program offers something unique</a:t>
            </a:r>
          </a:p>
          <a:p>
            <a:pPr>
              <a:lnSpc>
                <a:spcPct val="100000"/>
              </a:lnSpc>
              <a:spcBef>
                <a:spcPts val="600"/>
              </a:spcBef>
              <a:spcAft>
                <a:spcPts val="0"/>
              </a:spcAft>
            </a:pPr>
            <a:endParaRPr lang="en-US" sz="1600" dirty="0"/>
          </a:p>
          <a:p>
            <a:pPr marL="0" indent="0">
              <a:lnSpc>
                <a:spcPct val="100000"/>
              </a:lnSpc>
              <a:spcBef>
                <a:spcPts val="600"/>
              </a:spcBef>
              <a:spcAft>
                <a:spcPts val="0"/>
              </a:spcAft>
              <a:buNone/>
            </a:pPr>
            <a:r>
              <a:rPr lang="en-US" sz="2000" b="1" dirty="0"/>
              <a:t>Major areas of training</a:t>
            </a:r>
          </a:p>
          <a:p>
            <a:pPr>
              <a:lnSpc>
                <a:spcPct val="100000"/>
              </a:lnSpc>
              <a:spcBef>
                <a:spcPts val="600"/>
              </a:spcBef>
              <a:spcAft>
                <a:spcPts val="0"/>
              </a:spcAft>
            </a:pPr>
            <a:r>
              <a:rPr lang="en-US" sz="1800" dirty="0"/>
              <a:t>Maternity care</a:t>
            </a:r>
          </a:p>
          <a:p>
            <a:pPr>
              <a:lnSpc>
                <a:spcPct val="100000"/>
              </a:lnSpc>
              <a:spcBef>
                <a:spcPts val="600"/>
              </a:spcBef>
              <a:spcAft>
                <a:spcPts val="0"/>
              </a:spcAft>
            </a:pPr>
            <a:r>
              <a:rPr lang="en-US" sz="1800" dirty="0"/>
              <a:t>Hospital medicine</a:t>
            </a:r>
          </a:p>
          <a:p>
            <a:pPr>
              <a:lnSpc>
                <a:spcPct val="100000"/>
              </a:lnSpc>
              <a:spcBef>
                <a:spcPts val="600"/>
              </a:spcBef>
              <a:spcAft>
                <a:spcPts val="0"/>
              </a:spcAft>
            </a:pPr>
            <a:r>
              <a:rPr lang="en-US" sz="1800" dirty="0"/>
              <a:t>Outpatient care</a:t>
            </a:r>
          </a:p>
          <a:p>
            <a:pPr>
              <a:lnSpc>
                <a:spcPct val="100000"/>
              </a:lnSpc>
              <a:spcBef>
                <a:spcPts val="600"/>
              </a:spcBef>
              <a:spcAft>
                <a:spcPts val="0"/>
              </a:spcAft>
            </a:pPr>
            <a:r>
              <a:rPr lang="en-US" sz="1800" dirty="0"/>
              <a:t>Mental health care</a:t>
            </a:r>
          </a:p>
          <a:p>
            <a:pPr>
              <a:lnSpc>
                <a:spcPct val="100000"/>
              </a:lnSpc>
              <a:spcBef>
                <a:spcPts val="600"/>
              </a:spcBef>
              <a:spcAft>
                <a:spcPts val="0"/>
              </a:spcAft>
            </a:pPr>
            <a:r>
              <a:rPr lang="en-US" sz="1800" dirty="0"/>
              <a:t>Surgical procedures</a:t>
            </a:r>
          </a:p>
          <a:p>
            <a:pPr>
              <a:lnSpc>
                <a:spcPct val="100000"/>
              </a:lnSpc>
              <a:spcBef>
                <a:spcPts val="600"/>
              </a:spcBef>
              <a:spcAft>
                <a:spcPts val="0"/>
              </a:spcAft>
            </a:pPr>
            <a:r>
              <a:rPr lang="en-US" sz="1800" dirty="0"/>
              <a:t>Community medicine</a:t>
            </a:r>
          </a:p>
          <a:p>
            <a:pPr>
              <a:lnSpc>
                <a:spcPct val="100000"/>
              </a:lnSpc>
              <a:spcBef>
                <a:spcPts val="600"/>
              </a:spcBef>
              <a:spcAft>
                <a:spcPts val="0"/>
              </a:spcAft>
            </a:pPr>
            <a:r>
              <a:rPr lang="en-US" sz="1800" dirty="0"/>
              <a:t>End-of-life care</a:t>
            </a:r>
            <a:endParaRPr lang="en-US" sz="1100" dirty="0">
              <a:solidFill>
                <a:schemeClr val="tx2"/>
              </a:solidFill>
            </a:endParaRPr>
          </a:p>
        </p:txBody>
      </p:sp>
      <p:sp>
        <p:nvSpPr>
          <p:cNvPr id="9" name="Rectangle 8">
            <a:extLst>
              <a:ext uri="{FF2B5EF4-FFF2-40B4-BE49-F238E27FC236}">
                <a16:creationId xmlns:a16="http://schemas.microsoft.com/office/drawing/2014/main" id="{B95A0134-956C-44E7-AD3E-4F59B3CA8774}"/>
              </a:ext>
            </a:extLst>
          </p:cNvPr>
          <p:cNvSpPr/>
          <p:nvPr/>
        </p:nvSpPr>
        <p:spPr>
          <a:xfrm>
            <a:off x="6096000" y="6069676"/>
            <a:ext cx="5908655" cy="400110"/>
          </a:xfrm>
          <a:prstGeom prst="rect">
            <a:avLst/>
          </a:prstGeom>
        </p:spPr>
        <p:txBody>
          <a:bodyPr wrap="square">
            <a:spAutoFit/>
          </a:bodyPr>
          <a:lstStyle/>
          <a:p>
            <a:pPr algn="ctr">
              <a:spcAft>
                <a:spcPts val="600"/>
              </a:spcAft>
            </a:pPr>
            <a:r>
              <a:rPr lang="en-US" sz="2000" b="1" dirty="0"/>
              <a:t>Continuity of Care as a continual focus.</a:t>
            </a:r>
          </a:p>
        </p:txBody>
      </p:sp>
      <p:pic>
        <p:nvPicPr>
          <p:cNvPr id="1026" name="Picture 2">
            <a:extLst>
              <a:ext uri="{FF2B5EF4-FFF2-40B4-BE49-F238E27FC236}">
                <a16:creationId xmlns:a16="http://schemas.microsoft.com/office/drawing/2014/main" id="{5C909708-2A38-DE65-12EB-C86832D7BF5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bwMode="auto">
          <a:xfrm>
            <a:off x="187325" y="785813"/>
            <a:ext cx="6107113" cy="57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3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475A-3727-9D32-9F08-1E40CB100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EB527-B099-C688-654E-3C948F4401BB}"/>
              </a:ext>
            </a:extLst>
          </p:cNvPr>
          <p:cNvSpPr>
            <a:spLocks noGrp="1"/>
          </p:cNvSpPr>
          <p:nvPr>
            <p:ph type="title"/>
          </p:nvPr>
        </p:nvSpPr>
        <p:spPr/>
        <p:txBody>
          <a:bodyPr>
            <a:normAutofit/>
          </a:bodyPr>
          <a:lstStyle/>
          <a:p>
            <a:r>
              <a:rPr lang="en-US"/>
              <a:t>What is Family Medicine?</a:t>
            </a:r>
          </a:p>
        </p:txBody>
      </p:sp>
      <p:grpSp>
        <p:nvGrpSpPr>
          <p:cNvPr id="21" name="Group 20">
            <a:extLst>
              <a:ext uri="{FF2B5EF4-FFF2-40B4-BE49-F238E27FC236}">
                <a16:creationId xmlns:a16="http://schemas.microsoft.com/office/drawing/2014/main" id="{A14341B5-6617-02F6-930C-56623FD7BDC3}"/>
              </a:ext>
            </a:extLst>
          </p:cNvPr>
          <p:cNvGrpSpPr/>
          <p:nvPr/>
        </p:nvGrpSpPr>
        <p:grpSpPr>
          <a:xfrm>
            <a:off x="4540683" y="1910088"/>
            <a:ext cx="7173595" cy="3511464"/>
            <a:chOff x="4540683" y="1553441"/>
            <a:chExt cx="7173595" cy="3860827"/>
          </a:xfrm>
        </p:grpSpPr>
        <p:sp>
          <p:nvSpPr>
            <p:cNvPr id="22" name="Rectangle: Rounded Corners 21">
              <a:extLst>
                <a:ext uri="{FF2B5EF4-FFF2-40B4-BE49-F238E27FC236}">
                  <a16:creationId xmlns:a16="http://schemas.microsoft.com/office/drawing/2014/main" id="{81FA2E05-13AF-9887-BA67-064C93255671}"/>
                </a:ext>
              </a:extLst>
            </p:cNvPr>
            <p:cNvSpPr/>
            <p:nvPr/>
          </p:nvSpPr>
          <p:spPr>
            <a:xfrm>
              <a:off x="4648460" y="1663150"/>
              <a:ext cx="7065818" cy="3751118"/>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9FB2CC36-AD42-10CC-A597-48918D4D0C9C}"/>
                </a:ext>
              </a:extLst>
            </p:cNvPr>
            <p:cNvSpPr/>
            <p:nvPr/>
          </p:nvSpPr>
          <p:spPr>
            <a:xfrm>
              <a:off x="4540683" y="1553441"/>
              <a:ext cx="7065818" cy="3751118"/>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24" name="Content Placeholder 2">
            <a:extLst>
              <a:ext uri="{FF2B5EF4-FFF2-40B4-BE49-F238E27FC236}">
                <a16:creationId xmlns:a16="http://schemas.microsoft.com/office/drawing/2014/main" id="{8CEE786E-5539-2BA6-0602-0EC3222F6474}"/>
              </a:ext>
            </a:extLst>
          </p:cNvPr>
          <p:cNvSpPr txBox="1">
            <a:spLocks/>
          </p:cNvSpPr>
          <p:nvPr/>
        </p:nvSpPr>
        <p:spPr>
          <a:xfrm>
            <a:off x="4889622" y="2363124"/>
            <a:ext cx="6472523" cy="254428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A </a:t>
            </a:r>
            <a:r>
              <a:rPr kumimoji="0" lang="en-US" sz="2800" b="1" i="0" u="none" strike="noStrike" kern="1200" cap="none" spc="0" normalizeH="0" baseline="0" noProof="0" dirty="0">
                <a:ln>
                  <a:noFill/>
                </a:ln>
                <a:solidFill>
                  <a:schemeClr val="accent1"/>
                </a:solidFill>
                <a:effectLst/>
                <a:uLnTx/>
                <a:uFillTx/>
                <a:latin typeface="Museo Sans 300" panose="02000000000000000000" pitchFamily="50" charset="0"/>
              </a:rPr>
              <a:t>medical specialty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trained to treat most ailments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and provide comprehensive health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care for people of all ages –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Museo Sans 300" panose="02000000000000000000" pitchFamily="50" charset="0"/>
              </a:rPr>
              <a:t>from newborns to seniors</a:t>
            </a:r>
          </a:p>
        </p:txBody>
      </p:sp>
      <p:pic>
        <p:nvPicPr>
          <p:cNvPr id="25" name="Graphic 24" descr="Pregnant lady with solid fill">
            <a:extLst>
              <a:ext uri="{FF2B5EF4-FFF2-40B4-BE49-F238E27FC236}">
                <a16:creationId xmlns:a16="http://schemas.microsoft.com/office/drawing/2014/main" id="{173824F2-8B7B-E72C-6AA6-993A20E42DC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0100" y="2679692"/>
            <a:ext cx="1242790" cy="1242790"/>
          </a:xfrm>
          <a:prstGeom prst="rect">
            <a:avLst/>
          </a:prstGeom>
        </p:spPr>
      </p:pic>
      <p:pic>
        <p:nvPicPr>
          <p:cNvPr id="26" name="Graphic 25" descr="Woman with cane with solid fill">
            <a:extLst>
              <a:ext uri="{FF2B5EF4-FFF2-40B4-BE49-F238E27FC236}">
                <a16:creationId xmlns:a16="http://schemas.microsoft.com/office/drawing/2014/main" id="{FF203D87-0C18-8406-4581-AAED17AD8DF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80500" y="4311914"/>
            <a:ext cx="1102354" cy="1102354"/>
          </a:xfrm>
          <a:prstGeom prst="rect">
            <a:avLst/>
          </a:prstGeom>
        </p:spPr>
      </p:pic>
      <p:pic>
        <p:nvPicPr>
          <p:cNvPr id="27" name="Graphic 26" descr="Little Girl With Balloon with solid fill">
            <a:extLst>
              <a:ext uri="{FF2B5EF4-FFF2-40B4-BE49-F238E27FC236}">
                <a16:creationId xmlns:a16="http://schemas.microsoft.com/office/drawing/2014/main" id="{9230988E-1655-384B-A833-B3DB3DA7C9C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86310" y="2762045"/>
            <a:ext cx="1242790" cy="1242790"/>
          </a:xfrm>
          <a:prstGeom prst="rect">
            <a:avLst/>
          </a:prstGeom>
        </p:spPr>
      </p:pic>
      <p:pic>
        <p:nvPicPr>
          <p:cNvPr id="28" name="Graphic 27" descr="Man with baby with solid fill">
            <a:extLst>
              <a:ext uri="{FF2B5EF4-FFF2-40B4-BE49-F238E27FC236}">
                <a16:creationId xmlns:a16="http://schemas.microsoft.com/office/drawing/2014/main" id="{4B9C576B-DE15-E058-BC31-7669DFDB31E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07288" y="1910088"/>
            <a:ext cx="1091079" cy="1091079"/>
          </a:xfrm>
          <a:prstGeom prst="rect">
            <a:avLst/>
          </a:prstGeom>
        </p:spPr>
      </p:pic>
      <p:pic>
        <p:nvPicPr>
          <p:cNvPr id="29" name="Graphic 28" descr="Man with kid with solid fill">
            <a:extLst>
              <a:ext uri="{FF2B5EF4-FFF2-40B4-BE49-F238E27FC236}">
                <a16:creationId xmlns:a16="http://schemas.microsoft.com/office/drawing/2014/main" id="{7197048F-B97D-7656-A638-81A4AB8DA03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0403" y="4148384"/>
            <a:ext cx="1265883" cy="1265884"/>
          </a:xfrm>
          <a:prstGeom prst="rect">
            <a:avLst/>
          </a:prstGeom>
        </p:spPr>
      </p:pic>
      <p:grpSp>
        <p:nvGrpSpPr>
          <p:cNvPr id="30" name="Group 29">
            <a:extLst>
              <a:ext uri="{FF2B5EF4-FFF2-40B4-BE49-F238E27FC236}">
                <a16:creationId xmlns:a16="http://schemas.microsoft.com/office/drawing/2014/main" id="{CC501304-1C7C-CB32-4A9F-0F46EEFC443E}"/>
              </a:ext>
            </a:extLst>
          </p:cNvPr>
          <p:cNvGrpSpPr/>
          <p:nvPr/>
        </p:nvGrpSpPr>
        <p:grpSpPr>
          <a:xfrm>
            <a:off x="1206444" y="2447791"/>
            <a:ext cx="2513718" cy="2513718"/>
            <a:chOff x="2452114" y="3302902"/>
            <a:chExt cx="2068510" cy="2068510"/>
          </a:xfrm>
        </p:grpSpPr>
        <p:sp>
          <p:nvSpPr>
            <p:cNvPr id="31" name="Star: 5 Points 30">
              <a:extLst>
                <a:ext uri="{FF2B5EF4-FFF2-40B4-BE49-F238E27FC236}">
                  <a16:creationId xmlns:a16="http://schemas.microsoft.com/office/drawing/2014/main" id="{7F7A87E7-0B63-F432-BB34-555E98228E08}"/>
                </a:ext>
              </a:extLst>
            </p:cNvPr>
            <p:cNvSpPr/>
            <p:nvPr/>
          </p:nvSpPr>
          <p:spPr>
            <a:xfrm rot="19800000">
              <a:off x="2452114" y="3302902"/>
              <a:ext cx="2068510" cy="2068510"/>
            </a:xfrm>
            <a:prstGeom prst="star5">
              <a:avLst>
                <a:gd name="adj" fmla="val 12483"/>
                <a:gd name="hf" fmla="val 105146"/>
                <a:gd name="vf" fmla="val 110557"/>
              </a:avLst>
            </a:prstGeom>
            <a:gradFill flip="none" rotWithShape="1">
              <a:gsLst>
                <a:gs pos="0">
                  <a:schemeClr val="accent1"/>
                </a:gs>
                <a:gs pos="26000">
                  <a:schemeClr val="accent1">
                    <a:alpha val="50000"/>
                  </a:schemeClr>
                </a:gs>
                <a:gs pos="77000">
                  <a:sysClr val="window" lastClr="FFFFFF">
                    <a:alpha val="9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9B904820-89BC-D241-34CC-009E9C140B2F}"/>
                </a:ext>
              </a:extLst>
            </p:cNvPr>
            <p:cNvGrpSpPr/>
            <p:nvPr/>
          </p:nvGrpSpPr>
          <p:grpSpPr>
            <a:xfrm>
              <a:off x="2907481" y="3758269"/>
              <a:ext cx="1157776" cy="1157776"/>
              <a:chOff x="664369" y="3481426"/>
              <a:chExt cx="1157776" cy="1157776"/>
            </a:xfrm>
          </p:grpSpPr>
          <p:sp>
            <p:nvSpPr>
              <p:cNvPr id="33" name="Oval 32">
                <a:extLst>
                  <a:ext uri="{FF2B5EF4-FFF2-40B4-BE49-F238E27FC236}">
                    <a16:creationId xmlns:a16="http://schemas.microsoft.com/office/drawing/2014/main" id="{BB914426-87F0-C4AD-49FF-7D69E48DB5A6}"/>
                  </a:ext>
                </a:extLst>
              </p:cNvPr>
              <p:cNvSpPr/>
              <p:nvPr/>
            </p:nvSpPr>
            <p:spPr>
              <a:xfrm>
                <a:off x="664369" y="3481426"/>
                <a:ext cx="1157776" cy="115777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34" name="Graphic 33" descr="Stethoscope with solid fill">
                <a:extLst>
                  <a:ext uri="{FF2B5EF4-FFF2-40B4-BE49-F238E27FC236}">
                    <a16:creationId xmlns:a16="http://schemas.microsoft.com/office/drawing/2014/main" id="{E5B968F3-3581-2783-9844-E11661DF03F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6057" y="3603114"/>
                <a:ext cx="914400" cy="914400"/>
              </a:xfrm>
              <a:prstGeom prst="rect">
                <a:avLst/>
              </a:prstGeom>
            </p:spPr>
          </p:pic>
        </p:grpSp>
      </p:grpSp>
    </p:spTree>
    <p:extLst>
      <p:ext uri="{BB962C8B-B14F-4D97-AF65-F5344CB8AC3E}">
        <p14:creationId xmlns:p14="http://schemas.microsoft.com/office/powerpoint/2010/main" val="175326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151-0987-3BCD-D00E-C64622CA1789}"/>
              </a:ext>
            </a:extLst>
          </p:cNvPr>
          <p:cNvSpPr>
            <a:spLocks noGrp="1"/>
          </p:cNvSpPr>
          <p:nvPr>
            <p:ph type="title" idx="4294967295"/>
          </p:nvPr>
        </p:nvSpPr>
        <p:spPr>
          <a:xfrm>
            <a:off x="546410" y="656444"/>
            <a:ext cx="10515600" cy="1010464"/>
          </a:xfrm>
          <a:prstGeom prst="rect">
            <a:avLst/>
          </a:prstGeom>
        </p:spPr>
        <p:txBody>
          <a:bodyPr>
            <a:normAutofit/>
          </a:bodyPr>
          <a:lstStyle/>
          <a:p>
            <a:r>
              <a:rPr lang="en-US" dirty="0"/>
              <a:t>Family Medicine</a:t>
            </a:r>
          </a:p>
        </p:txBody>
      </p:sp>
      <p:sp>
        <p:nvSpPr>
          <p:cNvPr id="3" name="Content Placeholder 2">
            <a:extLst>
              <a:ext uri="{FF2B5EF4-FFF2-40B4-BE49-F238E27FC236}">
                <a16:creationId xmlns:a16="http://schemas.microsoft.com/office/drawing/2014/main" id="{2C563000-20BF-2B7E-1A10-6CF731927D16}"/>
              </a:ext>
            </a:extLst>
          </p:cNvPr>
          <p:cNvSpPr>
            <a:spLocks noGrp="1"/>
          </p:cNvSpPr>
          <p:nvPr>
            <p:ph type="body" idx="4294967295"/>
          </p:nvPr>
        </p:nvSpPr>
        <p:spPr>
          <a:xfrm>
            <a:off x="5614174" y="940475"/>
            <a:ext cx="6343650" cy="570706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Caring for patients </a:t>
            </a:r>
            <a:r>
              <a:rPr lang="en-US" sz="2400" b="1" dirty="0"/>
              <a:t>regardless of age or health condition</a:t>
            </a:r>
            <a:r>
              <a:rPr lang="en-US" sz="2400" dirty="0"/>
              <a:t>, sustaining an enduring and trusting relationship</a:t>
            </a:r>
          </a:p>
          <a:p>
            <a:r>
              <a:rPr lang="en-US" sz="2400" dirty="0"/>
              <a:t>Understanding </a:t>
            </a:r>
            <a:r>
              <a:rPr lang="en-US" sz="2400" b="1" dirty="0"/>
              <a:t>community-level factors and social determinants of health</a:t>
            </a:r>
          </a:p>
          <a:p>
            <a:r>
              <a:rPr lang="en-US" sz="2400" dirty="0"/>
              <a:t>Serving as a patient's </a:t>
            </a:r>
            <a:r>
              <a:rPr lang="en-US" sz="2400" b="1" dirty="0"/>
              <a:t>first contact for health concerns</a:t>
            </a:r>
          </a:p>
          <a:p>
            <a:r>
              <a:rPr lang="en-US" sz="2400" b="1" dirty="0"/>
              <a:t>Navigating the health care system with patients</a:t>
            </a:r>
            <a:r>
              <a:rPr lang="en-US" sz="2400" dirty="0"/>
              <a:t>, including specialist and hospital care coordination and follow-up</a:t>
            </a:r>
          </a:p>
          <a:p>
            <a:r>
              <a:rPr lang="en-US" sz="2400" dirty="0"/>
              <a:t>Using data and technology to </a:t>
            </a:r>
            <a:r>
              <a:rPr lang="en-US" sz="2400" b="1" dirty="0"/>
              <a:t>coordinate services and enhance care</a:t>
            </a:r>
          </a:p>
          <a:p>
            <a:r>
              <a:rPr lang="en-US" sz="2400" dirty="0"/>
              <a:t>Considering the impact of health on a </a:t>
            </a:r>
            <a:r>
              <a:rPr lang="en-US" sz="2400" b="1" dirty="0"/>
              <a:t>patient’s family</a:t>
            </a:r>
          </a:p>
        </p:txBody>
      </p:sp>
      <p:grpSp>
        <p:nvGrpSpPr>
          <p:cNvPr id="12" name="Group 11">
            <a:extLst>
              <a:ext uri="{FF2B5EF4-FFF2-40B4-BE49-F238E27FC236}">
                <a16:creationId xmlns:a16="http://schemas.microsoft.com/office/drawing/2014/main" id="{87C777AF-DFED-E509-4077-CFE6A3A925CA}"/>
              </a:ext>
            </a:extLst>
          </p:cNvPr>
          <p:cNvGrpSpPr/>
          <p:nvPr/>
        </p:nvGrpSpPr>
        <p:grpSpPr>
          <a:xfrm>
            <a:off x="698090" y="1608892"/>
            <a:ext cx="3215988" cy="2003126"/>
            <a:chOff x="698090" y="1608892"/>
            <a:chExt cx="3215988" cy="2003126"/>
          </a:xfrm>
        </p:grpSpPr>
        <p:sp>
          <p:nvSpPr>
            <p:cNvPr id="5" name="Rectangle: Rounded Corners 4">
              <a:extLst>
                <a:ext uri="{FF2B5EF4-FFF2-40B4-BE49-F238E27FC236}">
                  <a16:creationId xmlns:a16="http://schemas.microsoft.com/office/drawing/2014/main" id="{49FA5AEC-6389-699A-9D82-212BD5495B44}"/>
                </a:ext>
              </a:extLst>
            </p:cNvPr>
            <p:cNvSpPr/>
            <p:nvPr/>
          </p:nvSpPr>
          <p:spPr>
            <a:xfrm>
              <a:off x="698090" y="1608892"/>
              <a:ext cx="3215988" cy="2003126"/>
            </a:xfrm>
            <a:prstGeom prst="round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8000" b="1"/>
            </a:p>
          </p:txBody>
        </p:sp>
        <p:grpSp>
          <p:nvGrpSpPr>
            <p:cNvPr id="11" name="Group 10">
              <a:extLst>
                <a:ext uri="{FF2B5EF4-FFF2-40B4-BE49-F238E27FC236}">
                  <a16:creationId xmlns:a16="http://schemas.microsoft.com/office/drawing/2014/main" id="{534FF02D-3091-CAED-462E-350F7C974BB9}"/>
                </a:ext>
              </a:extLst>
            </p:cNvPr>
            <p:cNvGrpSpPr/>
            <p:nvPr/>
          </p:nvGrpSpPr>
          <p:grpSpPr>
            <a:xfrm>
              <a:off x="802788" y="1675371"/>
              <a:ext cx="3006592" cy="1870169"/>
              <a:chOff x="708751" y="1608892"/>
              <a:chExt cx="3006592" cy="1870169"/>
            </a:xfrm>
          </p:grpSpPr>
          <p:sp>
            <p:nvSpPr>
              <p:cNvPr id="6" name="TextBox 5">
                <a:extLst>
                  <a:ext uri="{FF2B5EF4-FFF2-40B4-BE49-F238E27FC236}">
                    <a16:creationId xmlns:a16="http://schemas.microsoft.com/office/drawing/2014/main" id="{CB5A379A-D7BD-4BC9-BECD-8E2A939D55CC}"/>
                  </a:ext>
                </a:extLst>
              </p:cNvPr>
              <p:cNvSpPr txBox="1"/>
              <p:nvPr/>
            </p:nvSpPr>
            <p:spPr>
              <a:xfrm>
                <a:off x="733117" y="1608892"/>
                <a:ext cx="2957861" cy="1569660"/>
              </a:xfrm>
              <a:prstGeom prst="rect">
                <a:avLst/>
              </a:prstGeom>
              <a:noFill/>
            </p:spPr>
            <p:txBody>
              <a:bodyPr wrap="none" rtlCol="0">
                <a:spAutoFit/>
              </a:bodyPr>
              <a:lstStyle/>
              <a:p>
                <a:r>
                  <a:rPr lang="en-US" sz="9600" b="1" dirty="0">
                    <a:solidFill>
                      <a:schemeClr val="bg1"/>
                    </a:solidFill>
                  </a:rPr>
                  <a:t>160+</a:t>
                </a:r>
              </a:p>
            </p:txBody>
          </p:sp>
          <p:sp>
            <p:nvSpPr>
              <p:cNvPr id="7" name="TextBox 6">
                <a:extLst>
                  <a:ext uri="{FF2B5EF4-FFF2-40B4-BE49-F238E27FC236}">
                    <a16:creationId xmlns:a16="http://schemas.microsoft.com/office/drawing/2014/main" id="{374FA606-E244-8EC1-A970-159CB6415A30}"/>
                  </a:ext>
                </a:extLst>
              </p:cNvPr>
              <p:cNvSpPr txBox="1"/>
              <p:nvPr/>
            </p:nvSpPr>
            <p:spPr>
              <a:xfrm>
                <a:off x="708751" y="3017396"/>
                <a:ext cx="3006592" cy="461665"/>
              </a:xfrm>
              <a:prstGeom prst="rect">
                <a:avLst/>
              </a:prstGeom>
              <a:noFill/>
            </p:spPr>
            <p:txBody>
              <a:bodyPr wrap="none" rtlCol="0">
                <a:spAutoFit/>
              </a:bodyPr>
              <a:lstStyle/>
              <a:p>
                <a:r>
                  <a:rPr lang="en-US" sz="2400" dirty="0">
                    <a:solidFill>
                      <a:schemeClr val="bg1"/>
                    </a:solidFill>
                  </a:rPr>
                  <a:t>Types of US Doctors</a:t>
                </a:r>
              </a:p>
            </p:txBody>
          </p:sp>
        </p:grpSp>
      </p:grpSp>
      <p:grpSp>
        <p:nvGrpSpPr>
          <p:cNvPr id="4" name="Group 3">
            <a:extLst>
              <a:ext uri="{FF2B5EF4-FFF2-40B4-BE49-F238E27FC236}">
                <a16:creationId xmlns:a16="http://schemas.microsoft.com/office/drawing/2014/main" id="{4F03AF51-54C0-9206-5677-BB611EE6374C}"/>
              </a:ext>
            </a:extLst>
          </p:cNvPr>
          <p:cNvGrpSpPr/>
          <p:nvPr/>
        </p:nvGrpSpPr>
        <p:grpSpPr>
          <a:xfrm>
            <a:off x="2014025" y="3845997"/>
            <a:ext cx="2836755" cy="2646878"/>
            <a:chOff x="2593888" y="3679449"/>
            <a:chExt cx="2836755" cy="2646878"/>
          </a:xfrm>
        </p:grpSpPr>
        <p:sp>
          <p:nvSpPr>
            <p:cNvPr id="8" name="Rectangle: Rounded Corners 7">
              <a:extLst>
                <a:ext uri="{FF2B5EF4-FFF2-40B4-BE49-F238E27FC236}">
                  <a16:creationId xmlns:a16="http://schemas.microsoft.com/office/drawing/2014/main" id="{94CA6B33-6D3B-B6F1-1608-7F596542A1DD}"/>
                </a:ext>
              </a:extLst>
            </p:cNvPr>
            <p:cNvSpPr/>
            <p:nvPr/>
          </p:nvSpPr>
          <p:spPr>
            <a:xfrm>
              <a:off x="2593888" y="3794007"/>
              <a:ext cx="2836755" cy="235031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63C7B3-1A54-11A7-97B6-7CD54FB39CA3}"/>
                </a:ext>
              </a:extLst>
            </p:cNvPr>
            <p:cNvSpPr txBox="1"/>
            <p:nvPr/>
          </p:nvSpPr>
          <p:spPr>
            <a:xfrm>
              <a:off x="2615589" y="3679449"/>
              <a:ext cx="1212231" cy="2646878"/>
            </a:xfrm>
            <a:prstGeom prst="rect">
              <a:avLst/>
            </a:prstGeom>
            <a:noFill/>
          </p:spPr>
          <p:txBody>
            <a:bodyPr wrap="square" rtlCol="0">
              <a:spAutoFit/>
            </a:bodyPr>
            <a:lstStyle/>
            <a:p>
              <a:r>
                <a:rPr lang="en-US" sz="16600" b="1" dirty="0">
                  <a:solidFill>
                    <a:schemeClr val="bg1"/>
                  </a:solidFill>
                </a:rPr>
                <a:t>1</a:t>
              </a:r>
            </a:p>
          </p:txBody>
        </p:sp>
        <p:sp>
          <p:nvSpPr>
            <p:cNvPr id="10" name="TextBox 9">
              <a:extLst>
                <a:ext uri="{FF2B5EF4-FFF2-40B4-BE49-F238E27FC236}">
                  <a16:creationId xmlns:a16="http://schemas.microsoft.com/office/drawing/2014/main" id="{5B13B5DE-18D7-8868-3999-DCAB7F5E4E8D}"/>
                </a:ext>
              </a:extLst>
            </p:cNvPr>
            <p:cNvSpPr txBox="1"/>
            <p:nvPr/>
          </p:nvSpPr>
          <p:spPr>
            <a:xfrm>
              <a:off x="3483814" y="4171891"/>
              <a:ext cx="1946829" cy="1569660"/>
            </a:xfrm>
            <a:prstGeom prst="rect">
              <a:avLst/>
            </a:prstGeom>
            <a:noFill/>
          </p:spPr>
          <p:txBody>
            <a:bodyPr wrap="square" rtlCol="0">
              <a:spAutoFit/>
            </a:bodyPr>
            <a:lstStyle/>
            <a:p>
              <a:pPr algn="ctr"/>
              <a:r>
                <a:rPr lang="en-US" sz="2400" dirty="0">
                  <a:solidFill>
                    <a:schemeClr val="bg1"/>
                  </a:solidFill>
                </a:rPr>
                <a:t>Specialty can care for you your whole life</a:t>
              </a:r>
            </a:p>
          </p:txBody>
        </p:sp>
      </p:grpSp>
    </p:spTree>
    <p:extLst>
      <p:ext uri="{BB962C8B-B14F-4D97-AF65-F5344CB8AC3E}">
        <p14:creationId xmlns:p14="http://schemas.microsoft.com/office/powerpoint/2010/main" val="76980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CAAC1773-A759-3503-93D0-E134196A4EC7}"/>
              </a:ext>
            </a:extLst>
          </p:cNvPr>
          <p:cNvGraphicFramePr>
            <a:graphicFrameLocks noGrp="1"/>
          </p:cNvGraphicFramePr>
          <p:nvPr>
            <p:extLst>
              <p:ext uri="{D42A27DB-BD31-4B8C-83A1-F6EECF244321}">
                <p14:modId xmlns:p14="http://schemas.microsoft.com/office/powerpoint/2010/main" val="1253835476"/>
              </p:ext>
            </p:extLst>
          </p:nvPr>
        </p:nvGraphicFramePr>
        <p:xfrm>
          <a:off x="3339310" y="1931577"/>
          <a:ext cx="8229600" cy="4244787"/>
        </p:xfrm>
        <a:graphic>
          <a:graphicData uri="http://schemas.openxmlformats.org/drawingml/2006/table">
            <a:tbl>
              <a:tblPr firstRow="1" bandRow="1"/>
              <a:tblGrid>
                <a:gridCol w="1645920">
                  <a:extLst>
                    <a:ext uri="{9D8B030D-6E8A-4147-A177-3AD203B41FA5}">
                      <a16:colId xmlns:a16="http://schemas.microsoft.com/office/drawing/2014/main" val="1723918685"/>
                    </a:ext>
                  </a:extLst>
                </a:gridCol>
                <a:gridCol w="1645920">
                  <a:extLst>
                    <a:ext uri="{9D8B030D-6E8A-4147-A177-3AD203B41FA5}">
                      <a16:colId xmlns:a16="http://schemas.microsoft.com/office/drawing/2014/main" val="1182379629"/>
                    </a:ext>
                  </a:extLst>
                </a:gridCol>
                <a:gridCol w="1645920">
                  <a:extLst>
                    <a:ext uri="{9D8B030D-6E8A-4147-A177-3AD203B41FA5}">
                      <a16:colId xmlns:a16="http://schemas.microsoft.com/office/drawing/2014/main" val="3278726171"/>
                    </a:ext>
                  </a:extLst>
                </a:gridCol>
                <a:gridCol w="1645920">
                  <a:extLst>
                    <a:ext uri="{9D8B030D-6E8A-4147-A177-3AD203B41FA5}">
                      <a16:colId xmlns:a16="http://schemas.microsoft.com/office/drawing/2014/main" val="782581548"/>
                    </a:ext>
                  </a:extLst>
                </a:gridCol>
                <a:gridCol w="1645920">
                  <a:extLst>
                    <a:ext uri="{9D8B030D-6E8A-4147-A177-3AD203B41FA5}">
                      <a16:colId xmlns:a16="http://schemas.microsoft.com/office/drawing/2014/main" val="1076004069"/>
                    </a:ext>
                  </a:extLst>
                </a:gridCol>
              </a:tblGrid>
              <a:tr h="118872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latin typeface="+mn-lt"/>
                        </a:rPr>
                        <a:t>Sees infants, kids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latin typeface="+mn-lt"/>
                        </a:rPr>
                        <a:t>Sees</a:t>
                      </a:r>
                      <a:r>
                        <a:rPr lang="en-US" sz="1400" baseline="0" dirty="0">
                          <a:latin typeface="+mn-lt"/>
                        </a:rPr>
                        <a:t> a</a:t>
                      </a:r>
                      <a:r>
                        <a:rPr lang="en-US" sz="1400" dirty="0">
                          <a:latin typeface="+mn-lt"/>
                        </a:rPr>
                        <a:t>dults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latin typeface="+mn-lt"/>
                        </a:rPr>
                        <a:t>Comprehensive</a:t>
                      </a:r>
                      <a:r>
                        <a:rPr lang="en-US" sz="1400" baseline="0" dirty="0">
                          <a:latin typeface="+mn-lt"/>
                        </a:rPr>
                        <a:t> w</a:t>
                      </a:r>
                      <a:r>
                        <a:rPr lang="en-US" sz="1400" dirty="0">
                          <a:latin typeface="+mn-lt"/>
                        </a:rPr>
                        <a:t>omen’s health + procedures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latin typeface="+mn-lt"/>
                        </a:rPr>
                        <a:t>Options for specialization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latin typeface="+mn-lt"/>
                        </a:rPr>
                        <a:t>Highest</a:t>
                      </a:r>
                      <a:r>
                        <a:rPr lang="en-US" sz="1400" baseline="0" dirty="0">
                          <a:latin typeface="+mn-lt"/>
                        </a:rPr>
                        <a:t> number of graduates practicing </a:t>
                      </a:r>
                      <a:r>
                        <a:rPr lang="en-US" sz="1400" dirty="0">
                          <a:latin typeface="+mn-lt"/>
                        </a:rPr>
                        <a:t>primary care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7964588"/>
                  </a:ext>
                </a:extLst>
              </a:tr>
              <a:tr h="7802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48241824"/>
                  </a:ext>
                </a:extLst>
              </a:tr>
              <a:tr h="7802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780048100"/>
                  </a:ext>
                </a:extLst>
              </a:tr>
              <a:tr h="7151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12238950"/>
                  </a:ext>
                </a:extLst>
              </a:tr>
              <a:tr h="7802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45427151"/>
                  </a:ext>
                </a:extLst>
              </a:tr>
            </a:tbl>
          </a:graphicData>
        </a:graphic>
      </p:graphicFrame>
      <p:grpSp>
        <p:nvGrpSpPr>
          <p:cNvPr id="5" name="Group 4">
            <a:extLst>
              <a:ext uri="{FF2B5EF4-FFF2-40B4-BE49-F238E27FC236}">
                <a16:creationId xmlns:a16="http://schemas.microsoft.com/office/drawing/2014/main" id="{28FA1603-0F1B-91B5-AB35-602721B9F482}"/>
              </a:ext>
            </a:extLst>
          </p:cNvPr>
          <p:cNvGrpSpPr/>
          <p:nvPr/>
        </p:nvGrpSpPr>
        <p:grpSpPr>
          <a:xfrm>
            <a:off x="170427" y="3172994"/>
            <a:ext cx="10965809" cy="2946772"/>
            <a:chOff x="291626" y="2951627"/>
            <a:chExt cx="10965809" cy="2946772"/>
          </a:xfrm>
          <a:solidFill>
            <a:schemeClr val="bg1"/>
          </a:solidFill>
        </p:grpSpPr>
        <p:sp>
          <p:nvSpPr>
            <p:cNvPr id="9" name="Content Placeholder 2">
              <a:extLst>
                <a:ext uri="{FF2B5EF4-FFF2-40B4-BE49-F238E27FC236}">
                  <a16:creationId xmlns:a16="http://schemas.microsoft.com/office/drawing/2014/main" id="{1DF75CBA-623B-4E8E-A8D3-ED3919C1DBA8}"/>
                </a:ext>
              </a:extLst>
            </p:cNvPr>
            <p:cNvSpPr txBox="1">
              <a:spLocks/>
            </p:cNvSpPr>
            <p:nvPr/>
          </p:nvSpPr>
          <p:spPr>
            <a:xfrm>
              <a:off x="291626" y="3782748"/>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Pediatrics</a:t>
              </a:r>
            </a:p>
          </p:txBody>
        </p:sp>
        <p:sp>
          <p:nvSpPr>
            <p:cNvPr id="10" name="Content Placeholder 2">
              <a:extLst>
                <a:ext uri="{FF2B5EF4-FFF2-40B4-BE49-F238E27FC236}">
                  <a16:creationId xmlns:a16="http://schemas.microsoft.com/office/drawing/2014/main" id="{2D438BDF-BB14-4916-9440-0F13B3E14FEC}"/>
                </a:ext>
              </a:extLst>
            </p:cNvPr>
            <p:cNvSpPr txBox="1">
              <a:spLocks/>
            </p:cNvSpPr>
            <p:nvPr/>
          </p:nvSpPr>
          <p:spPr>
            <a:xfrm>
              <a:off x="291626" y="4525387"/>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Internal Medicine</a:t>
              </a:r>
            </a:p>
          </p:txBody>
        </p:sp>
        <p:sp>
          <p:nvSpPr>
            <p:cNvPr id="11" name="Content Placeholder 2">
              <a:extLst>
                <a:ext uri="{FF2B5EF4-FFF2-40B4-BE49-F238E27FC236}">
                  <a16:creationId xmlns:a16="http://schemas.microsoft.com/office/drawing/2014/main" id="{167A478B-F47E-495E-BD9C-93FE46A487BC}"/>
                </a:ext>
              </a:extLst>
            </p:cNvPr>
            <p:cNvSpPr txBox="1">
              <a:spLocks/>
            </p:cNvSpPr>
            <p:nvPr/>
          </p:nvSpPr>
          <p:spPr>
            <a:xfrm>
              <a:off x="291626" y="5268027"/>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Med-Peds</a:t>
              </a:r>
            </a:p>
          </p:txBody>
        </p:sp>
        <p:pic>
          <p:nvPicPr>
            <p:cNvPr id="6" name="Graphic 5" descr="Checkmark">
              <a:extLst>
                <a:ext uri="{FF2B5EF4-FFF2-40B4-BE49-F238E27FC236}">
                  <a16:creationId xmlns:a16="http://schemas.microsoft.com/office/drawing/2014/main" id="{40CB3B16-4BF5-46E1-BCF1-F3967CFAB2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4224" y="2951627"/>
              <a:ext cx="728444" cy="728444"/>
            </a:xfrm>
            <a:prstGeom prst="rect">
              <a:avLst/>
            </a:prstGeom>
          </p:spPr>
        </p:pic>
        <p:pic>
          <p:nvPicPr>
            <p:cNvPr id="14" name="Graphic 13" descr="Checkmark">
              <a:extLst>
                <a:ext uri="{FF2B5EF4-FFF2-40B4-BE49-F238E27FC236}">
                  <a16:creationId xmlns:a16="http://schemas.microsoft.com/office/drawing/2014/main" id="{D0F8FA42-117F-46C2-9F66-486365A807B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4224" y="3693060"/>
              <a:ext cx="728444" cy="728444"/>
            </a:xfrm>
            <a:prstGeom prst="rect">
              <a:avLst/>
            </a:prstGeom>
          </p:spPr>
        </p:pic>
        <p:pic>
          <p:nvPicPr>
            <p:cNvPr id="15" name="Graphic 14" descr="Checkmark">
              <a:extLst>
                <a:ext uri="{FF2B5EF4-FFF2-40B4-BE49-F238E27FC236}">
                  <a16:creationId xmlns:a16="http://schemas.microsoft.com/office/drawing/2014/main" id="{B9A4CBDB-D6B8-4742-8774-EFBEAC95EAB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4224" y="5169955"/>
              <a:ext cx="728444" cy="728444"/>
            </a:xfrm>
            <a:prstGeom prst="rect">
              <a:avLst/>
            </a:prstGeom>
          </p:spPr>
        </p:pic>
        <p:pic>
          <p:nvPicPr>
            <p:cNvPr id="16" name="Graphic 15" descr="Checkmark">
              <a:extLst>
                <a:ext uri="{FF2B5EF4-FFF2-40B4-BE49-F238E27FC236}">
                  <a16:creationId xmlns:a16="http://schemas.microsoft.com/office/drawing/2014/main" id="{A9E960D8-5FE4-4F67-9F77-AB6B5FBB63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862" y="2951627"/>
              <a:ext cx="728444" cy="728444"/>
            </a:xfrm>
            <a:prstGeom prst="rect">
              <a:avLst/>
            </a:prstGeom>
          </p:spPr>
        </p:pic>
        <p:pic>
          <p:nvPicPr>
            <p:cNvPr id="17" name="Graphic 16" descr="Checkmark">
              <a:extLst>
                <a:ext uri="{FF2B5EF4-FFF2-40B4-BE49-F238E27FC236}">
                  <a16:creationId xmlns:a16="http://schemas.microsoft.com/office/drawing/2014/main" id="{A5B6D212-840B-49F3-A881-0B0C371FDA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7996" y="2951627"/>
              <a:ext cx="728444" cy="728444"/>
            </a:xfrm>
            <a:prstGeom prst="rect">
              <a:avLst/>
            </a:prstGeom>
          </p:spPr>
        </p:pic>
        <p:pic>
          <p:nvPicPr>
            <p:cNvPr id="18" name="Graphic 17" descr="Checkmark">
              <a:extLst>
                <a:ext uri="{FF2B5EF4-FFF2-40B4-BE49-F238E27FC236}">
                  <a16:creationId xmlns:a16="http://schemas.microsoft.com/office/drawing/2014/main" id="{63E274BF-3B2B-4F20-AC51-D33E4FFB8B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2951627"/>
              <a:ext cx="728444" cy="728444"/>
            </a:xfrm>
            <a:prstGeom prst="rect">
              <a:avLst/>
            </a:prstGeom>
          </p:spPr>
        </p:pic>
        <p:pic>
          <p:nvPicPr>
            <p:cNvPr id="19" name="Graphic 18" descr="Checkmark">
              <a:extLst>
                <a:ext uri="{FF2B5EF4-FFF2-40B4-BE49-F238E27FC236}">
                  <a16:creationId xmlns:a16="http://schemas.microsoft.com/office/drawing/2014/main" id="{622AD62F-33DF-40C0-92A6-7AD5CF08DA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28991" y="2951627"/>
              <a:ext cx="728444" cy="728444"/>
            </a:xfrm>
            <a:prstGeom prst="rect">
              <a:avLst/>
            </a:prstGeom>
          </p:spPr>
        </p:pic>
        <p:pic>
          <p:nvPicPr>
            <p:cNvPr id="20" name="Graphic 19" descr="Checkmark">
              <a:extLst>
                <a:ext uri="{FF2B5EF4-FFF2-40B4-BE49-F238E27FC236}">
                  <a16:creationId xmlns:a16="http://schemas.microsoft.com/office/drawing/2014/main" id="{B1E60752-684C-40B7-BD3C-2780AD1856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3693060"/>
              <a:ext cx="728444" cy="728444"/>
            </a:xfrm>
            <a:prstGeom prst="rect">
              <a:avLst/>
            </a:prstGeom>
          </p:spPr>
        </p:pic>
        <p:pic>
          <p:nvPicPr>
            <p:cNvPr id="21" name="Graphic 20" descr="Checkmark">
              <a:extLst>
                <a:ext uri="{FF2B5EF4-FFF2-40B4-BE49-F238E27FC236}">
                  <a16:creationId xmlns:a16="http://schemas.microsoft.com/office/drawing/2014/main" id="{76DB222C-C8A1-4B6A-9097-049D5CA5D2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862" y="4444083"/>
              <a:ext cx="728444" cy="728444"/>
            </a:xfrm>
            <a:prstGeom prst="rect">
              <a:avLst/>
            </a:prstGeom>
          </p:spPr>
        </p:pic>
        <p:pic>
          <p:nvPicPr>
            <p:cNvPr id="22" name="Graphic 21" descr="Checkmark">
              <a:extLst>
                <a:ext uri="{FF2B5EF4-FFF2-40B4-BE49-F238E27FC236}">
                  <a16:creationId xmlns:a16="http://schemas.microsoft.com/office/drawing/2014/main" id="{51A28B1D-02F5-4DCB-B776-275DCFAF48D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4444083"/>
              <a:ext cx="728444" cy="728444"/>
            </a:xfrm>
            <a:prstGeom prst="rect">
              <a:avLst/>
            </a:prstGeom>
          </p:spPr>
        </p:pic>
        <p:pic>
          <p:nvPicPr>
            <p:cNvPr id="23" name="Graphic 22" descr="Checkmark">
              <a:extLst>
                <a:ext uri="{FF2B5EF4-FFF2-40B4-BE49-F238E27FC236}">
                  <a16:creationId xmlns:a16="http://schemas.microsoft.com/office/drawing/2014/main" id="{F1C34071-C706-43D5-9453-B0A1F9FD182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5139260"/>
              <a:ext cx="728444" cy="728444"/>
            </a:xfrm>
            <a:prstGeom prst="rect">
              <a:avLst/>
            </a:prstGeom>
          </p:spPr>
        </p:pic>
        <p:pic>
          <p:nvPicPr>
            <p:cNvPr id="24" name="Graphic 23" descr="Checkmark">
              <a:extLst>
                <a:ext uri="{FF2B5EF4-FFF2-40B4-BE49-F238E27FC236}">
                  <a16:creationId xmlns:a16="http://schemas.microsoft.com/office/drawing/2014/main" id="{7FB0BCDE-F716-4FCB-9766-8AA56CC6C1C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862" y="5169955"/>
              <a:ext cx="728444" cy="728444"/>
            </a:xfrm>
            <a:prstGeom prst="rect">
              <a:avLst/>
            </a:prstGeom>
          </p:spPr>
        </p:pic>
        <p:sp>
          <p:nvSpPr>
            <p:cNvPr id="2" name="Content Placeholder 2">
              <a:extLst>
                <a:ext uri="{FF2B5EF4-FFF2-40B4-BE49-F238E27FC236}">
                  <a16:creationId xmlns:a16="http://schemas.microsoft.com/office/drawing/2014/main" id="{CF4349F7-478B-6B49-529F-E9F7474A5F58}"/>
                </a:ext>
              </a:extLst>
            </p:cNvPr>
            <p:cNvSpPr txBox="1">
              <a:spLocks/>
            </p:cNvSpPr>
            <p:nvPr/>
          </p:nvSpPr>
          <p:spPr>
            <a:xfrm>
              <a:off x="291626" y="3040109"/>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dirty="0"/>
                <a:t>Family Medicine</a:t>
              </a:r>
            </a:p>
          </p:txBody>
        </p:sp>
      </p:grpSp>
      <p:sp>
        <p:nvSpPr>
          <p:cNvPr id="3" name="Title 2">
            <a:extLst>
              <a:ext uri="{FF2B5EF4-FFF2-40B4-BE49-F238E27FC236}">
                <a16:creationId xmlns:a16="http://schemas.microsoft.com/office/drawing/2014/main" id="{32A8E152-1F40-74D8-926C-EB39EA69E4F0}"/>
              </a:ext>
            </a:extLst>
          </p:cNvPr>
          <p:cNvSpPr>
            <a:spLocks noGrp="1"/>
          </p:cNvSpPr>
          <p:nvPr>
            <p:ph type="title" idx="4294967295"/>
          </p:nvPr>
        </p:nvSpPr>
        <p:spPr>
          <a:xfrm>
            <a:off x="181061" y="581277"/>
            <a:ext cx="11850199" cy="1325563"/>
          </a:xfrm>
          <a:prstGeom prst="rect">
            <a:avLst/>
          </a:prstGeom>
        </p:spPr>
        <p:txBody>
          <a:bodyPr>
            <a:normAutofit/>
          </a:bodyPr>
          <a:lstStyle/>
          <a:p>
            <a:pPr>
              <a:lnSpc>
                <a:spcPct val="100000"/>
              </a:lnSpc>
            </a:pPr>
            <a:r>
              <a:rPr lang="en-US" sz="3800" dirty="0"/>
              <a:t>Primary Care Specialties: What’s the Difference?</a:t>
            </a:r>
          </a:p>
        </p:txBody>
      </p:sp>
    </p:spTree>
  </p:cSld>
  <p:clrMapOvr>
    <a:masterClrMapping/>
  </p:clrMapOvr>
</p:sld>
</file>

<file path=ppt/theme/theme1.xml><?xml version="1.0" encoding="utf-8"?>
<a:theme xmlns:a="http://schemas.openxmlformats.org/drawingml/2006/main" name="1_Office Theme">
  <a:themeElements>
    <a:clrScheme name="AAFP">
      <a:dk1>
        <a:srgbClr val="282828"/>
      </a:dk1>
      <a:lt1>
        <a:sysClr val="window" lastClr="FFFFFF"/>
      </a:lt1>
      <a:dk2>
        <a:srgbClr val="44546A"/>
      </a:dk2>
      <a:lt2>
        <a:srgbClr val="E7E6E6"/>
      </a:lt2>
      <a:accent1>
        <a:srgbClr val="0F3759"/>
      </a:accent1>
      <a:accent2>
        <a:srgbClr val="EA6725"/>
      </a:accent2>
      <a:accent3>
        <a:srgbClr val="00B2CA"/>
      </a:accent3>
      <a:accent4>
        <a:srgbClr val="78C691"/>
      </a:accent4>
      <a:accent5>
        <a:srgbClr val="F2EB37"/>
      </a:accent5>
      <a:accent6>
        <a:srgbClr val="E1D89F"/>
      </a:accent6>
      <a:hlink>
        <a:srgbClr val="007A8A"/>
      </a:hlink>
      <a:folHlink>
        <a:srgbClr val="954F72"/>
      </a:folHlink>
    </a:clrScheme>
    <a:fontScheme name="AAFP">
      <a:majorFont>
        <a:latin typeface="Work Sans Light"/>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8842_afp_presentation_template" id="{17EE91B8-9704-2340-B51E-D3ECD3875437}" vid="{08AE3D2C-1FD2-3C46-AE51-EF3DE2BDF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 xmlns="a63e132e-54e4-4b66-bf0f-53bd30cdcfb3">Upcoming</Complete>
    <lcf76f155ced4ddcb4097134ff3c332f xmlns="a63e132e-54e4-4b66-bf0f-53bd30cdcfb3">
      <Terms xmlns="http://schemas.microsoft.com/office/infopath/2007/PartnerControls"/>
    </lcf76f155ced4ddcb4097134ff3c332f>
    <TaxCatchAll xmlns="4082bab1-bbbc-421e-8671-9e51b566f0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8A709BA559C4DB242991C0C7928C2" ma:contentTypeVersion="19" ma:contentTypeDescription="Create a new document." ma:contentTypeScope="" ma:versionID="89663f56f0ce7e091c138d0d8243a026">
  <xsd:schema xmlns:xsd="http://www.w3.org/2001/XMLSchema" xmlns:xs="http://www.w3.org/2001/XMLSchema" xmlns:p="http://schemas.microsoft.com/office/2006/metadata/properties" xmlns:ns2="a63e132e-54e4-4b66-bf0f-53bd30cdcfb3" xmlns:ns3="4082bab1-bbbc-421e-8671-9e51b566f0b7" targetNamespace="http://schemas.microsoft.com/office/2006/metadata/properties" ma:root="true" ma:fieldsID="919fb8c9dead47008ede142e72fcdbe6" ns2:_="" ns3:_="">
    <xsd:import namespace="a63e132e-54e4-4b66-bf0f-53bd30cdcfb3"/>
    <xsd:import namespace="4082bab1-bbbc-421e-8671-9e51b566f0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Location" minOccurs="0"/>
                <xsd:element ref="ns2:MediaServiceSearchProperties" minOccurs="0"/>
                <xsd:element ref="ns2:Comp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e132e-54e4-4b66-bf0f-53bd30cdc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157a136-43c5-4c94-a19c-50cb202ee4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omplete" ma:index="25" nillable="true" ma:displayName="Complete" ma:default="Upcoming" ma:format="Dropdown" ma:internalName="Complete">
      <xsd:simpleType>
        <xsd:restriction base="dms:Choice">
          <xsd:enumeration value="Complete"/>
          <xsd:enumeration value="Upcoming"/>
        </xsd:restriction>
      </xsd:simpleType>
    </xsd:element>
  </xsd:schema>
  <xsd:schema xmlns:xsd="http://www.w3.org/2001/XMLSchema" xmlns:xs="http://www.w3.org/2001/XMLSchema" xmlns:dms="http://schemas.microsoft.com/office/2006/documentManagement/types" xmlns:pc="http://schemas.microsoft.com/office/infopath/2007/PartnerControls" targetNamespace="4082bab1-bbbc-421e-8671-9e51b566f0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cee1a63-c39f-4e59-96ee-633e74782873}" ma:internalName="TaxCatchAll" ma:showField="CatchAllData" ma:web="4082bab1-bbbc-421e-8671-9e51b566f0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F88E64-F192-4AA9-AA67-2B92061D0FD1}">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4082bab1-bbbc-421e-8671-9e51b566f0b7"/>
    <ds:schemaRef ds:uri="a63e132e-54e4-4b66-bf0f-53bd30cdcfb3"/>
    <ds:schemaRef ds:uri="http://purl.org/dc/elements/1.1/"/>
  </ds:schemaRefs>
</ds:datastoreItem>
</file>

<file path=customXml/itemProps2.xml><?xml version="1.0" encoding="utf-8"?>
<ds:datastoreItem xmlns:ds="http://schemas.openxmlformats.org/officeDocument/2006/customXml" ds:itemID="{D7744692-5B4A-440B-8D45-C9C66F94A62B}">
  <ds:schemaRefs>
    <ds:schemaRef ds:uri="http://schemas.microsoft.com/sharepoint/v3/contenttype/forms"/>
  </ds:schemaRefs>
</ds:datastoreItem>
</file>

<file path=customXml/itemProps3.xml><?xml version="1.0" encoding="utf-8"?>
<ds:datastoreItem xmlns:ds="http://schemas.openxmlformats.org/officeDocument/2006/customXml" ds:itemID="{33D72802-7DDF-44AD-8615-E74221957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e132e-54e4-4b66-bf0f-53bd30cdcfb3"/>
    <ds:schemaRef ds:uri="4082bab1-bbbc-421e-8671-9e51b566f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3817</Words>
  <Application>Microsoft Office PowerPoint</Application>
  <PresentationFormat>Widescreen</PresentationFormat>
  <Paragraphs>330</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Work Sans Light</vt:lpstr>
      <vt:lpstr>Arial</vt:lpstr>
      <vt:lpstr>Calibri</vt:lpstr>
      <vt:lpstr>Dreaming Outloud Script Pro</vt:lpstr>
      <vt:lpstr>Museo Sans 300</vt:lpstr>
      <vt:lpstr>Wingdings</vt:lpstr>
      <vt:lpstr>Museo Sans Cond 300</vt:lpstr>
      <vt:lpstr>1_Office Theme</vt:lpstr>
      <vt:lpstr>What is Family Medicine?</vt:lpstr>
      <vt:lpstr>Learning Objectives</vt:lpstr>
      <vt:lpstr>What is Family Medicine?</vt:lpstr>
      <vt:lpstr>The Physician Journey</vt:lpstr>
      <vt:lpstr>The ^Physician Journey</vt:lpstr>
      <vt:lpstr>The Family Medicine Residency Experience</vt:lpstr>
      <vt:lpstr>What is Family Medicine?</vt:lpstr>
      <vt:lpstr>Family Medicine</vt:lpstr>
      <vt:lpstr>Primary Care Specialties: What’s the Difference?</vt:lpstr>
      <vt:lpstr>Who Are Primary Care Physicians?</vt:lpstr>
      <vt:lpstr>More Than Half of All Office Visits in the U.S. are to a Primary Care Physician</vt:lpstr>
      <vt:lpstr>Primary Care, Underserved Areas</vt:lpstr>
      <vt:lpstr>Primary Care Underserved Areas, No Internists</vt:lpstr>
      <vt:lpstr>A Country with no Family Medicine...</vt:lpstr>
      <vt:lpstr>PowerPoint Presentation</vt:lpstr>
      <vt:lpstr>Family Physicians Specialize in Care for All</vt:lpstr>
      <vt:lpstr>Family Medicine and Procedures</vt:lpstr>
      <vt:lpstr>The Value of Delivering Multi-generational Care</vt:lpstr>
      <vt:lpstr>PowerPoint Presentation</vt:lpstr>
      <vt:lpstr>PowerPoint Presentation</vt:lpstr>
      <vt:lpstr>Snapshot of a Family Physician</vt:lpstr>
      <vt:lpstr>Family Medicine’s Future</vt:lpstr>
      <vt:lpstr>What is Family Medicine?</vt:lpstr>
      <vt:lpstr>Find Family Medicine</vt:lpstr>
      <vt:lpstr>PowerPoint Presentation</vt:lpstr>
      <vt:lpstr>Applying to Family Medicine Residencies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2025-01-27T20:54:11Z</dcterms:created>
  <dcterms:modified xsi:type="dcterms:W3CDTF">2025-01-29T18:07:52Z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0x0101002498A709BA559C4DB242991C0C7928C2</vt:lpwstr>
  </property>
</Properties>
</file>