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65" r:id="rId2"/>
    <p:sldId id="257" r:id="rId3"/>
    <p:sldId id="258" r:id="rId4"/>
    <p:sldId id="259" r:id="rId5"/>
    <p:sldId id="261" r:id="rId6"/>
    <p:sldId id="262" r:id="rId7"/>
    <p:sldId id="263" r:id="rId8"/>
    <p:sldId id="264" r:id="rId9"/>
    <p:sldId id="266" r:id="rId10"/>
    <p:sldId id="268" r:id="rId11"/>
    <p:sldId id="270" r:id="rId12"/>
    <p:sldId id="271" r:id="rId13"/>
    <p:sldId id="267" r:id="rId14"/>
    <p:sldId id="269" r:id="rId15"/>
    <p:sldId id="272" r:id="rId16"/>
    <p:sldId id="273" r:id="rId17"/>
    <p:sldId id="274" r:id="rId18"/>
    <p:sldId id="275" r:id="rId19"/>
    <p:sldId id="29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62271" autoAdjust="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83A8142-B251-4E2E-8200-9C4090BC1307}" type="slidenum">
              <a:rPr lang="en-US" altLang="en-US"/>
              <a:pPr/>
              <a:t>‹#›</a:t>
            </a:fld>
            <a:endParaRPr lang="en-US" altLang="en-US"/>
          </a:p>
        </p:txBody>
      </p:sp>
    </p:spTree>
    <p:extLst>
      <p:ext uri="{BB962C8B-B14F-4D97-AF65-F5344CB8AC3E}">
        <p14:creationId xmlns:p14="http://schemas.microsoft.com/office/powerpoint/2010/main" val="2609695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080042-3BE5-4E4B-BAD1-E3ED576C66A6}" type="slidenum">
              <a:rPr lang="en-US" altLang="en-US"/>
              <a:pPr/>
              <a:t>‹#›</a:t>
            </a:fld>
            <a:endParaRPr lang="en-US" altLang="en-US"/>
          </a:p>
        </p:txBody>
      </p:sp>
    </p:spTree>
    <p:extLst>
      <p:ext uri="{BB962C8B-B14F-4D97-AF65-F5344CB8AC3E}">
        <p14:creationId xmlns:p14="http://schemas.microsoft.com/office/powerpoint/2010/main" val="18498919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a:t>
            </a:fld>
            <a:endParaRPr lang="en-US" altLang="en-US"/>
          </a:p>
        </p:txBody>
      </p:sp>
    </p:spTree>
    <p:extLst>
      <p:ext uri="{BB962C8B-B14F-4D97-AF65-F5344CB8AC3E}">
        <p14:creationId xmlns:p14="http://schemas.microsoft.com/office/powerpoint/2010/main" val="77606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10</a:t>
            </a:fld>
            <a:endParaRPr lang="en-US" altLang="en-US"/>
          </a:p>
        </p:txBody>
      </p:sp>
    </p:spTree>
    <p:extLst>
      <p:ext uri="{BB962C8B-B14F-4D97-AF65-F5344CB8AC3E}">
        <p14:creationId xmlns:p14="http://schemas.microsoft.com/office/powerpoint/2010/main" val="73348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11</a:t>
            </a:fld>
            <a:endParaRPr lang="en-US" altLang="en-US"/>
          </a:p>
        </p:txBody>
      </p:sp>
    </p:spTree>
    <p:extLst>
      <p:ext uri="{BB962C8B-B14F-4D97-AF65-F5344CB8AC3E}">
        <p14:creationId xmlns:p14="http://schemas.microsoft.com/office/powerpoint/2010/main" val="73348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12</a:t>
            </a:fld>
            <a:endParaRPr lang="en-US" altLang="en-US"/>
          </a:p>
        </p:txBody>
      </p:sp>
    </p:spTree>
    <p:extLst>
      <p:ext uri="{BB962C8B-B14F-4D97-AF65-F5344CB8AC3E}">
        <p14:creationId xmlns:p14="http://schemas.microsoft.com/office/powerpoint/2010/main" val="73348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all women can breastfeed, with rare exceptions. Also use caution in women receiving</a:t>
            </a:r>
            <a:r>
              <a:rPr lang="en-US" baseline="0" dirty="0" smtClean="0"/>
              <a:t> chemotherapy or radioactive medication and women with substance abuse issues.</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13</a:t>
            </a:fld>
            <a:endParaRPr lang="en-US" altLang="en-US"/>
          </a:p>
        </p:txBody>
      </p:sp>
    </p:spTree>
    <p:extLst>
      <p:ext uri="{BB962C8B-B14F-4D97-AF65-F5344CB8AC3E}">
        <p14:creationId xmlns:p14="http://schemas.microsoft.com/office/powerpoint/2010/main" val="291481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the mom and her supporter(s)</a:t>
            </a:r>
            <a:r>
              <a:rPr lang="en-US" baseline="0" dirty="0" smtClean="0"/>
              <a:t> have received education and support prior to delivery. If not, we should still make every effort and support breastfeeding.</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14</a:t>
            </a:fld>
            <a:endParaRPr lang="en-US" altLang="en-US"/>
          </a:p>
        </p:txBody>
      </p:sp>
    </p:spTree>
    <p:extLst>
      <p:ext uri="{BB962C8B-B14F-4D97-AF65-F5344CB8AC3E}">
        <p14:creationId xmlns:p14="http://schemas.microsoft.com/office/powerpoint/2010/main" val="1317894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15</a:t>
            </a:fld>
            <a:endParaRPr lang="en-US" altLang="en-US"/>
          </a:p>
        </p:txBody>
      </p:sp>
    </p:spTree>
    <p:extLst>
      <p:ext uri="{BB962C8B-B14F-4D97-AF65-F5344CB8AC3E}">
        <p14:creationId xmlns:p14="http://schemas.microsoft.com/office/powerpoint/2010/main" val="131789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16</a:t>
            </a:fld>
            <a:endParaRPr lang="en-US" altLang="en-US"/>
          </a:p>
        </p:txBody>
      </p:sp>
    </p:spTree>
    <p:extLst>
      <p:ext uri="{BB962C8B-B14F-4D97-AF65-F5344CB8AC3E}">
        <p14:creationId xmlns:p14="http://schemas.microsoft.com/office/powerpoint/2010/main" val="131789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17</a:t>
            </a:fld>
            <a:endParaRPr lang="en-US" altLang="en-US"/>
          </a:p>
        </p:txBody>
      </p:sp>
    </p:spTree>
    <p:extLst>
      <p:ext uri="{BB962C8B-B14F-4D97-AF65-F5344CB8AC3E}">
        <p14:creationId xmlns:p14="http://schemas.microsoft.com/office/powerpoint/2010/main" val="39075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18</a:t>
            </a:fld>
            <a:endParaRPr lang="en-US" altLang="en-US"/>
          </a:p>
        </p:txBody>
      </p:sp>
    </p:spTree>
    <p:extLst>
      <p:ext uri="{BB962C8B-B14F-4D97-AF65-F5344CB8AC3E}">
        <p14:creationId xmlns:p14="http://schemas.microsoft.com/office/powerpoint/2010/main" val="370100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19</a:t>
            </a:fld>
            <a:endParaRPr lang="en-US" altLang="en-US"/>
          </a:p>
        </p:txBody>
      </p:sp>
    </p:spTree>
    <p:extLst>
      <p:ext uri="{BB962C8B-B14F-4D97-AF65-F5344CB8AC3E}">
        <p14:creationId xmlns:p14="http://schemas.microsoft.com/office/powerpoint/2010/main" val="355042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a:t>
            </a:fld>
            <a:endParaRPr lang="en-US" altLang="en-US"/>
          </a:p>
        </p:txBody>
      </p:sp>
    </p:spTree>
    <p:extLst>
      <p:ext uri="{BB962C8B-B14F-4D97-AF65-F5344CB8AC3E}">
        <p14:creationId xmlns:p14="http://schemas.microsoft.com/office/powerpoint/2010/main" val="35699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mother comfortable first.</a:t>
            </a:r>
          </a:p>
          <a:p>
            <a:endParaRPr lang="en-US" dirty="0" smtClean="0"/>
          </a:p>
          <a:p>
            <a:r>
              <a:rPr lang="en-US" dirty="0" smtClean="0"/>
              <a:t>The mother sits </a:t>
            </a:r>
            <a:r>
              <a:rPr lang="en-US" baseline="0" dirty="0" smtClean="0"/>
              <a:t>for 30-40 minutes so she must be comfortable.  Create support for her back, elbows, and feet with pillows and a foot stool.</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20</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cross-cradle position is an excellent position for newborns as it provides good control of the baby’s head. The mother can guide the head quickly when the baby is ready to latch. </a:t>
            </a:r>
          </a:p>
          <a:p>
            <a:endParaRPr lang="en-US" baseline="0" dirty="0" smtClean="0"/>
          </a:p>
          <a:p>
            <a:pPr>
              <a:lnSpc>
                <a:spcPct val="200000"/>
              </a:lnSpc>
              <a:spcBef>
                <a:spcPts val="576"/>
              </a:spcBef>
              <a:buFontTx/>
              <a:buNone/>
              <a:tabLst>
                <a:tab pos="346075" algn="l"/>
                <a:tab pos="682625" algn="l"/>
              </a:tabLst>
            </a:pPr>
            <a:r>
              <a:rPr lang="en-US" sz="1200" dirty="0" smtClean="0"/>
              <a:t>Position the baby at breast height</a:t>
            </a:r>
          </a:p>
          <a:p>
            <a:pPr>
              <a:lnSpc>
                <a:spcPct val="200000"/>
              </a:lnSpc>
              <a:spcBef>
                <a:spcPts val="576"/>
              </a:spcBef>
              <a:buFontTx/>
              <a:buNone/>
              <a:tabLst>
                <a:tab pos="346075" algn="l"/>
                <a:tab pos="682625" algn="l"/>
              </a:tabLst>
            </a:pPr>
            <a:endParaRPr lang="en-US" sz="1200" dirty="0" smtClean="0"/>
          </a:p>
          <a:p>
            <a:pPr>
              <a:lnSpc>
                <a:spcPct val="200000"/>
              </a:lnSpc>
              <a:spcBef>
                <a:spcPts val="576"/>
              </a:spcBef>
              <a:buFontTx/>
              <a:buNone/>
              <a:tabLst>
                <a:tab pos="346075" algn="l"/>
                <a:tab pos="682625" algn="l"/>
              </a:tabLst>
            </a:pPr>
            <a:r>
              <a:rPr lang="en-US" sz="1200" dirty="0" smtClean="0"/>
              <a:t>Roll the baby “belly to belly”</a:t>
            </a:r>
          </a:p>
          <a:p>
            <a:pPr>
              <a:lnSpc>
                <a:spcPct val="200000"/>
              </a:lnSpc>
              <a:spcBef>
                <a:spcPts val="576"/>
              </a:spcBef>
              <a:buFontTx/>
              <a:buNone/>
              <a:tabLst>
                <a:tab pos="346075" algn="l"/>
                <a:tab pos="682625" algn="l"/>
              </a:tabLst>
            </a:pPr>
            <a:endParaRPr lang="en-US" sz="1200" dirty="0" smtClean="0"/>
          </a:p>
          <a:p>
            <a:pPr>
              <a:lnSpc>
                <a:spcPct val="200000"/>
              </a:lnSpc>
              <a:spcBef>
                <a:spcPts val="576"/>
              </a:spcBef>
              <a:buFontTx/>
              <a:buNone/>
              <a:tabLst>
                <a:tab pos="346075" algn="l"/>
                <a:tab pos="682625" algn="l"/>
              </a:tabLst>
            </a:pPr>
            <a:r>
              <a:rPr lang="en-US" sz="1200" dirty="0" smtClean="0"/>
              <a:t>Line up the baby “nose to nipple”</a:t>
            </a:r>
          </a:p>
          <a:p>
            <a:pPr>
              <a:lnSpc>
                <a:spcPct val="200000"/>
              </a:lnSpc>
              <a:spcBef>
                <a:spcPts val="576"/>
              </a:spcBef>
              <a:buFontTx/>
              <a:buNone/>
              <a:tabLst>
                <a:tab pos="346075" algn="l"/>
                <a:tab pos="682625" algn="l"/>
              </a:tabLst>
            </a:pPr>
            <a:endParaRPr lang="en-US" sz="1200" dirty="0" smtClean="0"/>
          </a:p>
          <a:p>
            <a:pPr>
              <a:lnSpc>
                <a:spcPct val="200000"/>
              </a:lnSpc>
              <a:spcBef>
                <a:spcPts val="576"/>
              </a:spcBef>
              <a:buFontTx/>
              <a:buNone/>
              <a:tabLst>
                <a:tab pos="346075" algn="l"/>
                <a:tab pos="682625" algn="l"/>
              </a:tabLst>
            </a:pPr>
            <a:r>
              <a:rPr lang="en-US" sz="1200" dirty="0" smtClean="0"/>
              <a:t>Hold the baby’s head behind his/her ears</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mother can more</a:t>
            </a:r>
            <a:r>
              <a:rPr lang="en-US" baseline="0" dirty="0" smtClean="0"/>
              <a:t> easily transition to the cradle hold after the baby latches, if her arm tires.</a:t>
            </a:r>
          </a:p>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21</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football or clutch hold is another position that offers</a:t>
            </a:r>
            <a:r>
              <a:rPr lang="en-US" baseline="0" dirty="0" smtClean="0"/>
              <a:t> excellent ability to guide the baby’s head during latch. This hold is also helpful to recommend during the newborn period for that reason.</a:t>
            </a:r>
          </a:p>
          <a:p>
            <a:endParaRPr lang="en-US" baseline="0" dirty="0" smtClean="0"/>
          </a:p>
          <a:p>
            <a:pPr>
              <a:spcBef>
                <a:spcPts val="576"/>
              </a:spcBef>
              <a:buFontTx/>
              <a:buNone/>
              <a:tabLst>
                <a:tab pos="346075" algn="l"/>
                <a:tab pos="682625" algn="l"/>
              </a:tabLst>
            </a:pPr>
            <a:r>
              <a:rPr lang="en-US" sz="1200" dirty="0" smtClean="0"/>
              <a:t>Position the baby at breast height.</a:t>
            </a:r>
          </a:p>
          <a:p>
            <a:pPr>
              <a:spcBef>
                <a:spcPts val="576"/>
              </a:spcBef>
              <a:buFontTx/>
              <a:buNone/>
              <a:tabLst>
                <a:tab pos="346075" algn="l"/>
                <a:tab pos="682625" algn="l"/>
              </a:tabLst>
            </a:pPr>
            <a:r>
              <a:rPr lang="en-US" sz="1200" dirty="0" smtClean="0"/>
              <a:t>Roll the baby “belly to belly.”</a:t>
            </a:r>
          </a:p>
          <a:p>
            <a:pPr>
              <a:spcBef>
                <a:spcPts val="576"/>
              </a:spcBef>
              <a:buFontTx/>
              <a:buNone/>
              <a:tabLst>
                <a:tab pos="346075" algn="l"/>
                <a:tab pos="682625" algn="l"/>
              </a:tabLst>
            </a:pPr>
            <a:r>
              <a:rPr lang="en-US" sz="1200" dirty="0" smtClean="0"/>
              <a:t>Line up the baby “nose to nipple.”</a:t>
            </a:r>
          </a:p>
          <a:p>
            <a:pPr>
              <a:spcBef>
                <a:spcPts val="576"/>
              </a:spcBef>
              <a:buFontTx/>
              <a:buNone/>
              <a:tabLst>
                <a:tab pos="346075" algn="l"/>
                <a:tab pos="682625" algn="l"/>
              </a:tabLst>
            </a:pPr>
            <a:r>
              <a:rPr lang="en-US" sz="1200" dirty="0" smtClean="0"/>
              <a:t>Hold the baby’s head behind his/her ears.</a:t>
            </a:r>
          </a:p>
          <a:p>
            <a:pPr>
              <a:spcBef>
                <a:spcPts val="576"/>
              </a:spcBef>
              <a:buFontTx/>
              <a:buNone/>
              <a:tabLst>
                <a:tab pos="346075" algn="l"/>
                <a:tab pos="682625" algn="l"/>
              </a:tabLst>
            </a:pPr>
            <a:r>
              <a:rPr lang="en-US" sz="1200" dirty="0" smtClean="0"/>
              <a:t>Blanket roll or pillow to provide wrist support.</a:t>
            </a:r>
          </a:p>
          <a:p>
            <a:endParaRPr lang="en-US" baseline="0" dirty="0" smtClean="0"/>
          </a:p>
          <a:p>
            <a:r>
              <a:rPr lang="en-US" baseline="0" dirty="0" smtClean="0"/>
              <a:t>This hold is good for obese mothers or mothers with large breasts, as they can recline a bit and not feel as concerned their breasts may cover the baby’s face.</a:t>
            </a:r>
          </a:p>
          <a:p>
            <a:endParaRPr lang="en-US" baseline="0" dirty="0" smtClean="0"/>
          </a:p>
          <a:p>
            <a:r>
              <a:rPr lang="en-US" baseline="0" dirty="0" smtClean="0"/>
              <a:t>This hold is also helpful for feeding multiples.</a:t>
            </a:r>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22</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head of the baby is in the bend of the mother’s arm where</a:t>
            </a:r>
            <a:r>
              <a:rPr lang="en-US" baseline="0" dirty="0" smtClean="0"/>
              <a:t> she cannot direct the latch as much. This position may be better for the baby with more head control and has learned to latch.</a:t>
            </a:r>
          </a:p>
          <a:p>
            <a:endParaRPr lang="en-US" baseline="0" dirty="0" smtClean="0"/>
          </a:p>
          <a:p>
            <a:pPr>
              <a:spcBef>
                <a:spcPts val="576"/>
              </a:spcBef>
              <a:buFontTx/>
              <a:buNone/>
              <a:tabLst>
                <a:tab pos="346075" algn="l"/>
                <a:tab pos="682625" algn="l"/>
              </a:tabLst>
            </a:pPr>
            <a:r>
              <a:rPr lang="en-US" sz="1200" dirty="0" smtClean="0"/>
              <a:t>Position the baby at breast height.</a:t>
            </a:r>
          </a:p>
          <a:p>
            <a:pPr>
              <a:spcBef>
                <a:spcPts val="576"/>
              </a:spcBef>
              <a:buFontTx/>
              <a:buNone/>
              <a:tabLst>
                <a:tab pos="346075" algn="l"/>
                <a:tab pos="682625" algn="l"/>
              </a:tabLst>
            </a:pPr>
            <a:r>
              <a:rPr lang="en-US" sz="1200" dirty="0" smtClean="0"/>
              <a:t>Roll the baby “belly to belly.”</a:t>
            </a:r>
          </a:p>
          <a:p>
            <a:pPr>
              <a:spcBef>
                <a:spcPts val="576"/>
              </a:spcBef>
              <a:buFontTx/>
              <a:buNone/>
              <a:tabLst>
                <a:tab pos="346075" algn="l"/>
                <a:tab pos="682625" algn="l"/>
              </a:tabLst>
            </a:pPr>
            <a:r>
              <a:rPr lang="en-US" sz="1200" dirty="0" smtClean="0"/>
              <a:t>Line up the baby “nose to nipple.”</a:t>
            </a:r>
          </a:p>
          <a:p>
            <a:pPr>
              <a:spcBef>
                <a:spcPts val="576"/>
              </a:spcBef>
              <a:buFontTx/>
              <a:buNone/>
              <a:tabLst>
                <a:tab pos="346075" algn="l"/>
                <a:tab pos="682625" algn="l"/>
              </a:tabLst>
            </a:pPr>
            <a:r>
              <a:rPr lang="en-US" sz="1200" dirty="0" smtClean="0"/>
              <a:t>Hold the baby’s head in the bend of the elbow or on the forearm.</a:t>
            </a:r>
          </a:p>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23</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6"/>
              </a:spcBef>
              <a:buFontTx/>
              <a:buNone/>
              <a:tabLst>
                <a:tab pos="346075" algn="l"/>
                <a:tab pos="682625" algn="l"/>
              </a:tabLst>
            </a:pPr>
            <a:r>
              <a:rPr lang="en-US" sz="1200" dirty="0" smtClean="0"/>
              <a:t>Side lying facing the baby “belly to belly.”</a:t>
            </a:r>
          </a:p>
          <a:p>
            <a:pPr>
              <a:spcBef>
                <a:spcPts val="576"/>
              </a:spcBef>
              <a:buFontTx/>
              <a:buNone/>
              <a:tabLst>
                <a:tab pos="346075" algn="l"/>
                <a:tab pos="682625" algn="l"/>
              </a:tabLst>
            </a:pPr>
            <a:r>
              <a:rPr lang="en-US" sz="1200" dirty="0" smtClean="0"/>
              <a:t>Line up the baby “nose to nipple.”</a:t>
            </a:r>
          </a:p>
          <a:p>
            <a:pPr>
              <a:spcBef>
                <a:spcPts val="576"/>
              </a:spcBef>
              <a:buFontTx/>
              <a:buNone/>
              <a:tabLst>
                <a:tab pos="346075" algn="l"/>
                <a:tab pos="682625" algn="l"/>
              </a:tabLst>
            </a:pPr>
            <a:r>
              <a:rPr lang="en-US" sz="1200" dirty="0" smtClean="0"/>
              <a:t>Hold the baby’s head behind the ears for the latch.</a:t>
            </a:r>
          </a:p>
          <a:p>
            <a:pPr>
              <a:spcBef>
                <a:spcPts val="576"/>
              </a:spcBef>
              <a:buFontTx/>
              <a:buNone/>
              <a:tabLst>
                <a:tab pos="346075" algn="l"/>
                <a:tab pos="682625" algn="l"/>
              </a:tabLst>
            </a:pPr>
            <a:r>
              <a:rPr lang="en-US" sz="1200" dirty="0" smtClean="0"/>
              <a:t>Support both mom and baby with pillows.</a:t>
            </a:r>
          </a:p>
          <a:p>
            <a:pPr>
              <a:spcBef>
                <a:spcPts val="576"/>
              </a:spcBef>
              <a:buFontTx/>
              <a:buNone/>
              <a:tabLst>
                <a:tab pos="346075" algn="l"/>
                <a:tab pos="682625" algn="l"/>
              </a:tabLst>
            </a:pPr>
            <a:endParaRPr lang="en-US" sz="1200" dirty="0" smtClean="0"/>
          </a:p>
          <a:p>
            <a:pPr>
              <a:spcBef>
                <a:spcPts val="576"/>
              </a:spcBef>
              <a:buFontTx/>
              <a:buNone/>
              <a:tabLst>
                <a:tab pos="346075" algn="l"/>
                <a:tab pos="682625" algn="l"/>
              </a:tabLst>
            </a:pPr>
            <a:endParaRPr lang="en-US" sz="120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24</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25</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26</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27</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Problems that may interfere with breastfeeding.</a:t>
            </a:r>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28</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29</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a:rPr>
              <a:t>Initially adopted in 2001 and updated in 2014, our Academy’s position paper on breastfeeding opens with the lines, “The AAFP has long supported breastfeeding. All family physicians, whether or not they provide maternity care, have a unique role in the promotion of breastfeeding.”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a:rPr>
              <a:t>Breastfeeding is best supported through the comprehensive, continuous, family-centered, and community-responsive care family physicians provide. Our commitment to breastfeeding led the Academy to adopt the following policy statement.</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a:t>
            </a:fld>
            <a:endParaRPr lang="en-US" altLang="en-US"/>
          </a:p>
        </p:txBody>
      </p:sp>
    </p:spTree>
    <p:extLst>
      <p:ext uri="{BB962C8B-B14F-4D97-AF65-F5344CB8AC3E}">
        <p14:creationId xmlns:p14="http://schemas.microsoft.com/office/powerpoint/2010/main" val="35699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30</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31</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32</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33</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mom has left the hospital, she needs continued support. When your patients know that you care about breastfeeding, they are more likely to ask questions whether or not they are pregnant or breastfeeding.</a:t>
            </a:r>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34</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35</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36</a:t>
            </a:fld>
            <a:endParaRPr lang="en-US" altLang="en-US"/>
          </a:p>
        </p:txBody>
      </p:sp>
    </p:spTree>
    <p:extLst>
      <p:ext uri="{BB962C8B-B14F-4D97-AF65-F5344CB8AC3E}">
        <p14:creationId xmlns:p14="http://schemas.microsoft.com/office/powerpoint/2010/main" val="161280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aafp.org</a:t>
            </a:r>
            <a:r>
              <a:rPr lang="en-US" baseline="0" dirty="0" smtClean="0"/>
              <a:t> to read the position paper and all of the additional information provided in </a:t>
            </a:r>
            <a:r>
              <a:rPr lang="en-US" baseline="0" smtClean="0"/>
              <a:t>the appendices.</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37</a:t>
            </a:fld>
            <a:endParaRPr lang="en-US" altLang="en-US"/>
          </a:p>
        </p:txBody>
      </p:sp>
    </p:spTree>
    <p:extLst>
      <p:ext uri="{BB962C8B-B14F-4D97-AF65-F5344CB8AC3E}">
        <p14:creationId xmlns:p14="http://schemas.microsoft.com/office/powerpoint/2010/main" val="54300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38</a:t>
            </a:fld>
            <a:endParaRPr lang="en-US" altLang="en-US"/>
          </a:p>
        </p:txBody>
      </p:sp>
    </p:spTree>
    <p:extLst>
      <p:ext uri="{BB962C8B-B14F-4D97-AF65-F5344CB8AC3E}">
        <p14:creationId xmlns:p14="http://schemas.microsoft.com/office/powerpoint/2010/main" val="76025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“Family physicians should have the knowledge to promote, protect, and support breastfeeding.”</a:t>
            </a:r>
          </a:p>
          <a:p>
            <a:pPr eaLnBrk="1" hangingPunct="1"/>
            <a:endParaRPr lang="en-US" sz="1200" dirty="0" smtClean="0"/>
          </a:p>
          <a:p>
            <a:pPr eaLnBrk="1" hangingPunct="1"/>
            <a:r>
              <a:rPr lang="en-US" sz="1200" dirty="0" smtClean="0"/>
              <a:t>Of course, we are not alone in our support</a:t>
            </a:r>
            <a:r>
              <a:rPr lang="en-US" sz="1200" baseline="0" dirty="0" smtClean="0"/>
              <a:t> of breastfeeding. Every major medical organization in the U.S. that concerns itself with women and children is on record supporting breastfeeding.</a:t>
            </a:r>
          </a:p>
          <a:p>
            <a:pPr eaLnBrk="1" hangingPunct="1"/>
            <a:endParaRPr lang="en-US" sz="1200" baseline="0" dirty="0" smtClean="0"/>
          </a:p>
          <a:p>
            <a:pPr eaLnBrk="1" hangingPunct="1"/>
            <a:r>
              <a:rPr lang="en-US" sz="1200" baseline="0" dirty="0" smtClean="0"/>
              <a:t>So let’s take a few minutes to review why.</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4</a:t>
            </a:fld>
            <a:endParaRPr lang="en-US" altLang="en-US"/>
          </a:p>
        </p:txBody>
      </p:sp>
    </p:spTree>
    <p:extLst>
      <p:ext uri="{BB962C8B-B14F-4D97-AF65-F5344CB8AC3E}">
        <p14:creationId xmlns:p14="http://schemas.microsoft.com/office/powerpoint/2010/main" val="35699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5</a:t>
            </a:fld>
            <a:endParaRPr lang="en-US" altLang="en-US"/>
          </a:p>
        </p:txBody>
      </p:sp>
    </p:spTree>
    <p:extLst>
      <p:ext uri="{BB962C8B-B14F-4D97-AF65-F5344CB8AC3E}">
        <p14:creationId xmlns:p14="http://schemas.microsoft.com/office/powerpoint/2010/main" val="35699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6</a:t>
            </a:fld>
            <a:endParaRPr lang="en-US" altLang="en-US"/>
          </a:p>
        </p:txBody>
      </p:sp>
    </p:spTree>
    <p:extLst>
      <p:ext uri="{BB962C8B-B14F-4D97-AF65-F5344CB8AC3E}">
        <p14:creationId xmlns:p14="http://schemas.microsoft.com/office/powerpoint/2010/main" val="35699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Breastfeeding has benefits</a:t>
            </a:r>
            <a:r>
              <a:rPr lang="en-US" baseline="0" dirty="0" smtClean="0"/>
              <a:t> for:</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7</a:t>
            </a:fld>
            <a:endParaRPr lang="en-US" altLang="en-US"/>
          </a:p>
        </p:txBody>
      </p:sp>
    </p:spTree>
    <p:extLst>
      <p:ext uri="{BB962C8B-B14F-4D97-AF65-F5344CB8AC3E}">
        <p14:creationId xmlns:p14="http://schemas.microsoft.com/office/powerpoint/2010/main" val="42641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Breastfed children are less likely to suffer from serious lung infections and infections of the intestines causing</a:t>
            </a:r>
            <a:r>
              <a:rPr lang="en-US" baseline="0" dirty="0" smtClean="0"/>
              <a:t> diarrhea and dehydration. They also have normal growth and development due to the nutrients in their mother’s milk specifically designed for them. Babies who feed from the breast can regulate the amount of milk they take, and, therefore, are less likely to be overfed and become overweight or obese.</a:t>
            </a:r>
          </a:p>
          <a:p>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8</a:t>
            </a:fld>
            <a:endParaRPr lang="en-US" altLang="en-US"/>
          </a:p>
        </p:txBody>
      </p:sp>
    </p:spTree>
    <p:extLst>
      <p:ext uri="{BB962C8B-B14F-4D97-AF65-F5344CB8AC3E}">
        <p14:creationId xmlns:p14="http://schemas.microsoft.com/office/powerpoint/2010/main" val="24313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 milk programs the child’s immune system so there are fewer chronic immune diseases in later life. Unlike bottles, which can deform the inside of the baby’s mouth, breastfeeding promotes the normal development of the mouth and jaws,</a:t>
            </a:r>
            <a:r>
              <a:rPr lang="en-US" baseline="0" dirty="0" smtClean="0"/>
              <a:t> causing less need for orthodontics.</a:t>
            </a:r>
            <a:endParaRPr lang="en-US" dirty="0"/>
          </a:p>
        </p:txBody>
      </p:sp>
      <p:sp>
        <p:nvSpPr>
          <p:cNvPr id="4" name="Slide Number Placeholder 3"/>
          <p:cNvSpPr>
            <a:spLocks noGrp="1"/>
          </p:cNvSpPr>
          <p:nvPr>
            <p:ph type="sldNum" sz="quarter" idx="10"/>
          </p:nvPr>
        </p:nvSpPr>
        <p:spPr/>
        <p:txBody>
          <a:bodyPr/>
          <a:lstStyle/>
          <a:p>
            <a:fld id="{C9080042-3BE5-4E4B-BAD1-E3ED576C66A6}" type="slidenum">
              <a:rPr lang="en-US" altLang="en-US" smtClean="0"/>
              <a:pPr/>
              <a:t>9</a:t>
            </a:fld>
            <a:endParaRPr lang="en-US" altLang="en-US"/>
          </a:p>
        </p:txBody>
      </p:sp>
    </p:spTree>
    <p:extLst>
      <p:ext uri="{BB962C8B-B14F-4D97-AF65-F5344CB8AC3E}">
        <p14:creationId xmlns:p14="http://schemas.microsoft.com/office/powerpoint/2010/main" val="733487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5"/>
            <a:ext cx="7772400" cy="1470025"/>
          </a:xfrm>
        </p:spPr>
        <p:txBody>
          <a:bodyPr/>
          <a:lstStyle>
            <a:lvl1pPr>
              <a:defRPr sz="4300">
                <a:solidFill>
                  <a:schemeClr val="bg1"/>
                </a:solidFill>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sz="2600">
                <a:solidFill>
                  <a:schemeClr val="bg1"/>
                </a:solidFill>
                <a:latin typeface="Garamond" pitchFamily="18" charset="0"/>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F9E7DA-A864-47BB-89E1-E2CF069E0A95}" type="slidenum">
              <a:rPr lang="en-US" altLang="en-US"/>
              <a:pPr/>
              <a:t>‹#›</a:t>
            </a:fld>
            <a:endParaRPr lang="en-US" altLang="en-US"/>
          </a:p>
        </p:txBody>
      </p:sp>
    </p:spTree>
    <p:extLst>
      <p:ext uri="{BB962C8B-B14F-4D97-AF65-F5344CB8AC3E}">
        <p14:creationId xmlns:p14="http://schemas.microsoft.com/office/powerpoint/2010/main" val="333441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E1A2C9-D40F-4305-BF38-4AA09942EB84}" type="slidenum">
              <a:rPr lang="en-US" altLang="en-US"/>
              <a:pPr/>
              <a:t>‹#›</a:t>
            </a:fld>
            <a:endParaRPr lang="en-US" altLang="en-US"/>
          </a:p>
        </p:txBody>
      </p:sp>
    </p:spTree>
    <p:extLst>
      <p:ext uri="{BB962C8B-B14F-4D97-AF65-F5344CB8AC3E}">
        <p14:creationId xmlns:p14="http://schemas.microsoft.com/office/powerpoint/2010/main" val="306841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74638"/>
            <a:ext cx="84582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152400" y="6381750"/>
            <a:ext cx="533400" cy="476250"/>
          </a:xfrm>
        </p:spPr>
        <p:txBody>
          <a:bodyPr/>
          <a:lstStyle>
            <a:lvl1pPr>
              <a:defRPr/>
            </a:lvl1pPr>
          </a:lstStyle>
          <a:p>
            <a:fld id="{EAE334CE-55A4-4C31-9EE2-3D0717169ECA}" type="slidenum">
              <a:rPr lang="en-US" altLang="en-US"/>
              <a:pPr/>
              <a:t>‹#›</a:t>
            </a:fld>
            <a:endParaRPr lang="en-US" altLang="en-US"/>
          </a:p>
        </p:txBody>
      </p:sp>
    </p:spTree>
    <p:extLst>
      <p:ext uri="{BB962C8B-B14F-4D97-AF65-F5344CB8AC3E}">
        <p14:creationId xmlns:p14="http://schemas.microsoft.com/office/powerpoint/2010/main" val="21932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C029B87-B0BE-4400-AD93-8644601F56BE}" type="slidenum">
              <a:rPr lang="en-US" altLang="en-US"/>
              <a:pPr/>
              <a:t>‹#›</a:t>
            </a:fld>
            <a:endParaRPr lang="en-US" altLang="en-US"/>
          </a:p>
        </p:txBody>
      </p:sp>
    </p:spTree>
    <p:extLst>
      <p:ext uri="{BB962C8B-B14F-4D97-AF65-F5344CB8AC3E}">
        <p14:creationId xmlns:p14="http://schemas.microsoft.com/office/powerpoint/2010/main" val="88152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E2A313-E703-42B1-84AE-D9177229446A}" type="slidenum">
              <a:rPr lang="en-US" altLang="en-US"/>
              <a:pPr/>
              <a:t>‹#›</a:t>
            </a:fld>
            <a:endParaRPr lang="en-US" altLang="en-US"/>
          </a:p>
        </p:txBody>
      </p:sp>
    </p:spTree>
    <p:extLst>
      <p:ext uri="{BB962C8B-B14F-4D97-AF65-F5344CB8AC3E}">
        <p14:creationId xmlns:p14="http://schemas.microsoft.com/office/powerpoint/2010/main" val="195083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C16232A-4901-4520-A354-483053504FF7}" type="slidenum">
              <a:rPr lang="en-US" altLang="en-US"/>
              <a:pPr/>
              <a:t>‹#›</a:t>
            </a:fld>
            <a:endParaRPr lang="en-US" altLang="en-US"/>
          </a:p>
        </p:txBody>
      </p:sp>
    </p:spTree>
    <p:extLst>
      <p:ext uri="{BB962C8B-B14F-4D97-AF65-F5344CB8AC3E}">
        <p14:creationId xmlns:p14="http://schemas.microsoft.com/office/powerpoint/2010/main" val="294000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4158815-F427-4384-B155-822832C4A6C1}" type="slidenum">
              <a:rPr lang="en-US" altLang="en-US"/>
              <a:pPr/>
              <a:t>‹#›</a:t>
            </a:fld>
            <a:endParaRPr lang="en-US" altLang="en-US"/>
          </a:p>
        </p:txBody>
      </p:sp>
    </p:spTree>
    <p:extLst>
      <p:ext uri="{BB962C8B-B14F-4D97-AF65-F5344CB8AC3E}">
        <p14:creationId xmlns:p14="http://schemas.microsoft.com/office/powerpoint/2010/main" val="207184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BD468A4-8537-406F-8DB3-8E51ABD41AC7}" type="slidenum">
              <a:rPr lang="en-US" altLang="en-US"/>
              <a:pPr/>
              <a:t>‹#›</a:t>
            </a:fld>
            <a:endParaRPr lang="en-US" altLang="en-US"/>
          </a:p>
        </p:txBody>
      </p:sp>
    </p:spTree>
    <p:extLst>
      <p:ext uri="{BB962C8B-B14F-4D97-AF65-F5344CB8AC3E}">
        <p14:creationId xmlns:p14="http://schemas.microsoft.com/office/powerpoint/2010/main" val="285042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48EFE58-DA41-42D0-AD5F-0ED9E3545BA5}" type="slidenum">
              <a:rPr lang="en-US" altLang="en-US"/>
              <a:pPr/>
              <a:t>‹#›</a:t>
            </a:fld>
            <a:endParaRPr lang="en-US" altLang="en-US"/>
          </a:p>
        </p:txBody>
      </p:sp>
    </p:spTree>
    <p:extLst>
      <p:ext uri="{BB962C8B-B14F-4D97-AF65-F5344CB8AC3E}">
        <p14:creationId xmlns:p14="http://schemas.microsoft.com/office/powerpoint/2010/main" val="357033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415D920-B4B5-4F85-92C4-1839157B30BF}" type="slidenum">
              <a:rPr lang="en-US" altLang="en-US"/>
              <a:pPr/>
              <a:t>‹#›</a:t>
            </a:fld>
            <a:endParaRPr lang="en-US" altLang="en-US"/>
          </a:p>
        </p:txBody>
      </p:sp>
    </p:spTree>
    <p:extLst>
      <p:ext uri="{BB962C8B-B14F-4D97-AF65-F5344CB8AC3E}">
        <p14:creationId xmlns:p14="http://schemas.microsoft.com/office/powerpoint/2010/main" val="24041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642524-BF03-4A25-8396-192755C3C543}" type="slidenum">
              <a:rPr lang="en-US" altLang="en-US"/>
              <a:pPr/>
              <a:t>‹#›</a:t>
            </a:fld>
            <a:endParaRPr lang="en-US" altLang="en-US"/>
          </a:p>
        </p:txBody>
      </p:sp>
    </p:spTree>
    <p:extLst>
      <p:ext uri="{BB962C8B-B14F-4D97-AF65-F5344CB8AC3E}">
        <p14:creationId xmlns:p14="http://schemas.microsoft.com/office/powerpoint/2010/main" val="132636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274638"/>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00200"/>
            <a:ext cx="845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6" name="Rectangle 12"/>
          <p:cNvSpPr>
            <a:spLocks noGrp="1" noChangeArrowheads="1"/>
          </p:cNvSpPr>
          <p:nvPr>
            <p:ph type="sldNum" sz="quarter" idx="4"/>
          </p:nvPr>
        </p:nvSpPr>
        <p:spPr bwMode="auto">
          <a:xfrm>
            <a:off x="152400" y="638175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5AFFF229-896E-46E8-8045-B40FBF3FCA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fmed.org/resources/protocol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afp.org/about/policies/all/breastfeeding-support.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aafp.org/about/policies/all/formula-hospital.html" TargetMode="External"/><Relationship Id="rId4" Type="http://schemas.openxmlformats.org/officeDocument/2006/relationships/hyperlink" Target="http://www.aafp.org/about/policies/all/breastfeeding.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Breastfeeding Basics</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June 2015</a:t>
            </a:r>
            <a:endParaRPr lang="en-US" dirty="0"/>
          </a:p>
        </p:txBody>
      </p:sp>
    </p:spTree>
    <p:extLst>
      <p:ext uri="{BB962C8B-B14F-4D97-AF65-F5344CB8AC3E}">
        <p14:creationId xmlns:p14="http://schemas.microsoft.com/office/powerpoint/2010/main" val="313173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Benefits of Breastfeeding to Mothers</a:t>
            </a:r>
            <a:endParaRPr lang="en-US" sz="3600" dirty="0"/>
          </a:p>
        </p:txBody>
      </p:sp>
      <p:sp>
        <p:nvSpPr>
          <p:cNvPr id="3" name="Content Placeholder 2"/>
          <p:cNvSpPr>
            <a:spLocks noGrp="1"/>
          </p:cNvSpPr>
          <p:nvPr>
            <p:ph idx="1"/>
          </p:nvPr>
        </p:nvSpPr>
        <p:spPr>
          <a:xfrm>
            <a:off x="457200" y="1600201"/>
            <a:ext cx="8229600" cy="3962400"/>
          </a:xfrm>
        </p:spPr>
        <p:txBody>
          <a:bodyPr/>
          <a:lstStyle/>
          <a:p>
            <a:pPr marL="0" indent="0">
              <a:buNone/>
            </a:pPr>
            <a:r>
              <a:rPr lang="en-US" sz="2400" dirty="0" smtClean="0"/>
              <a:t>Immediately after birth</a:t>
            </a:r>
          </a:p>
          <a:p>
            <a:pPr marL="625475" indent="-279400"/>
            <a:r>
              <a:rPr lang="en-US" sz="2400" dirty="0" smtClean="0"/>
              <a:t>Decreased risk of postpartum hemorrhage</a:t>
            </a:r>
          </a:p>
          <a:p>
            <a:pPr marL="625475" indent="-279400"/>
            <a:r>
              <a:rPr lang="en-US" sz="2400" dirty="0" smtClean="0"/>
              <a:t>Delayed onset of menses</a:t>
            </a:r>
          </a:p>
          <a:p>
            <a:pPr marL="346075" indent="0">
              <a:buNone/>
              <a:tabLst>
                <a:tab pos="625475" algn="l"/>
              </a:tabLst>
            </a:pPr>
            <a:r>
              <a:rPr lang="en-US" sz="2400" dirty="0" smtClean="0"/>
              <a:t>	- Decreased incidence of iron deficiency</a:t>
            </a:r>
          </a:p>
          <a:p>
            <a:pPr marL="346075" indent="0">
              <a:buNone/>
              <a:tabLst>
                <a:tab pos="625475" algn="l"/>
              </a:tabLst>
            </a:pPr>
            <a:r>
              <a:rPr lang="en-US" sz="2400" dirty="0"/>
              <a:t>	</a:t>
            </a:r>
            <a:r>
              <a:rPr lang="en-US" sz="2400" dirty="0" smtClean="0"/>
              <a:t>- Child spacing</a:t>
            </a:r>
          </a:p>
          <a:p>
            <a:pPr marL="0" indent="0">
              <a:buNone/>
            </a:pPr>
            <a:r>
              <a:rPr lang="en-US" sz="2400" dirty="0" smtClean="0"/>
              <a:t>Long-term health</a:t>
            </a:r>
          </a:p>
          <a:p>
            <a:pPr marL="625475" indent="-279400"/>
            <a:r>
              <a:rPr lang="en-US" sz="2400" dirty="0" smtClean="0"/>
              <a:t>Decreased risk of breast, ovarian, and uterine cancers</a:t>
            </a:r>
          </a:p>
          <a:p>
            <a:pPr marL="625475" indent="-279400"/>
            <a:r>
              <a:rPr lang="en-US" sz="2400" dirty="0" smtClean="0"/>
              <a:t>Decreased risk of central obesity and metabolic syndrome</a:t>
            </a:r>
            <a:endParaRPr lang="en-US" sz="24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10</a:t>
            </a:fld>
            <a:endParaRPr lang="en-US" altLang="en-US"/>
          </a:p>
        </p:txBody>
      </p:sp>
    </p:spTree>
    <p:extLst>
      <p:ext uri="{BB962C8B-B14F-4D97-AF65-F5344CB8AC3E}">
        <p14:creationId xmlns:p14="http://schemas.microsoft.com/office/powerpoint/2010/main" val="212588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Benefits of Breastfeeding to Families</a:t>
            </a:r>
            <a:endParaRPr lang="en-US" sz="3600" dirty="0"/>
          </a:p>
        </p:txBody>
      </p:sp>
      <p:sp>
        <p:nvSpPr>
          <p:cNvPr id="3" name="Content Placeholder 2"/>
          <p:cNvSpPr>
            <a:spLocks noGrp="1"/>
          </p:cNvSpPr>
          <p:nvPr>
            <p:ph idx="1"/>
          </p:nvPr>
        </p:nvSpPr>
        <p:spPr>
          <a:xfrm>
            <a:off x="457200" y="1600201"/>
            <a:ext cx="8229600" cy="4190999"/>
          </a:xfrm>
        </p:spPr>
        <p:txBody>
          <a:bodyPr/>
          <a:lstStyle/>
          <a:p>
            <a:pPr marL="0" indent="0">
              <a:buNone/>
            </a:pPr>
            <a:r>
              <a:rPr lang="en-US" sz="2400" dirty="0" smtClean="0"/>
              <a:t>Financial costs</a:t>
            </a:r>
          </a:p>
          <a:p>
            <a:pPr marL="625475" indent="-279400"/>
            <a:r>
              <a:rPr lang="en-US" sz="2400" dirty="0" smtClean="0"/>
              <a:t>Breastfeeding is free vs. the cost of formula and accessories</a:t>
            </a:r>
          </a:p>
          <a:p>
            <a:pPr marL="625475" indent="-279400"/>
            <a:r>
              <a:rPr lang="en-US" sz="2400" dirty="0" smtClean="0"/>
              <a:t>Decreased medical care costs</a:t>
            </a:r>
          </a:p>
          <a:p>
            <a:pPr marL="625475" indent="-279400"/>
            <a:r>
              <a:rPr lang="en-US" sz="2400" dirty="0" smtClean="0"/>
              <a:t>Less lost work time</a:t>
            </a:r>
          </a:p>
          <a:p>
            <a:pPr marL="0" indent="0">
              <a:buNone/>
            </a:pPr>
            <a:endParaRPr lang="en-US" sz="2400" dirty="0" smtClean="0"/>
          </a:p>
          <a:p>
            <a:pPr marL="0" indent="0">
              <a:buNone/>
            </a:pPr>
            <a:r>
              <a:rPr lang="en-US" sz="2400" dirty="0" smtClean="0"/>
              <a:t>Decreased emotional stress caused by illness</a:t>
            </a:r>
          </a:p>
          <a:p>
            <a:pPr marL="0" indent="0">
              <a:buNone/>
            </a:pPr>
            <a:endParaRPr lang="en-US" sz="2400" dirty="0" smtClean="0"/>
          </a:p>
          <a:p>
            <a:pPr marL="0" indent="0">
              <a:buNone/>
            </a:pPr>
            <a:r>
              <a:rPr lang="en-US" sz="2400" dirty="0" smtClean="0"/>
              <a:t>Healthier mother and baby short term and long term</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11</a:t>
            </a:fld>
            <a:endParaRPr lang="en-US" altLang="en-US"/>
          </a:p>
        </p:txBody>
      </p:sp>
    </p:spTree>
    <p:extLst>
      <p:ext uri="{BB962C8B-B14F-4D97-AF65-F5344CB8AC3E}">
        <p14:creationId xmlns:p14="http://schemas.microsoft.com/office/powerpoint/2010/main" val="3538383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Benefits of Breastfeeding to Society</a:t>
            </a:r>
            <a:endParaRPr lang="en-US" sz="3600" dirty="0"/>
          </a:p>
        </p:txBody>
      </p:sp>
      <p:sp>
        <p:nvSpPr>
          <p:cNvPr id="3" name="Content Placeholder 2"/>
          <p:cNvSpPr>
            <a:spLocks noGrp="1"/>
          </p:cNvSpPr>
          <p:nvPr>
            <p:ph idx="1"/>
          </p:nvPr>
        </p:nvSpPr>
        <p:spPr>
          <a:xfrm>
            <a:off x="457200" y="1600201"/>
            <a:ext cx="8229600" cy="3733799"/>
          </a:xfrm>
        </p:spPr>
        <p:txBody>
          <a:bodyPr/>
          <a:lstStyle/>
          <a:p>
            <a:pPr marL="0" indent="0">
              <a:buNone/>
            </a:pPr>
            <a:r>
              <a:rPr lang="en-US" sz="2400" dirty="0" smtClean="0"/>
              <a:t>Lower health care costs</a:t>
            </a:r>
          </a:p>
          <a:p>
            <a:pPr marL="0" indent="0">
              <a:buNone/>
            </a:pPr>
            <a:endParaRPr lang="en-US" sz="2400" dirty="0" smtClean="0"/>
          </a:p>
          <a:p>
            <a:pPr marL="0" indent="0">
              <a:buNone/>
            </a:pPr>
            <a:r>
              <a:rPr lang="en-US" sz="2400" dirty="0" smtClean="0"/>
              <a:t>Higher work productivity</a:t>
            </a:r>
          </a:p>
          <a:p>
            <a:pPr marL="0" indent="0">
              <a:buNone/>
            </a:pPr>
            <a:endParaRPr lang="en-US" sz="2400" dirty="0" smtClean="0"/>
          </a:p>
          <a:p>
            <a:pPr marL="0" indent="0">
              <a:buNone/>
            </a:pPr>
            <a:r>
              <a:rPr lang="en-US" sz="2400" dirty="0" smtClean="0"/>
              <a:t>Environmentally friendly</a:t>
            </a:r>
          </a:p>
          <a:p>
            <a:pPr marL="625475" indent="-279400"/>
            <a:r>
              <a:rPr lang="en-US" sz="2400" dirty="0" smtClean="0"/>
              <a:t>No waste</a:t>
            </a:r>
          </a:p>
          <a:p>
            <a:pPr marL="625475" indent="-279400"/>
            <a:r>
              <a:rPr lang="en-US" sz="2400" dirty="0" smtClean="0"/>
              <a:t>No product transportation or packaging</a:t>
            </a:r>
          </a:p>
          <a:p>
            <a:pPr marL="625475" indent="-279400"/>
            <a:r>
              <a:rPr lang="en-US" sz="2400" dirty="0" smtClean="0"/>
              <a:t>No grazing land</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12</a:t>
            </a:fld>
            <a:endParaRPr lang="en-US" altLang="en-US"/>
          </a:p>
        </p:txBody>
      </p:sp>
    </p:spTree>
    <p:extLst>
      <p:ext uri="{BB962C8B-B14F-4D97-AF65-F5344CB8AC3E}">
        <p14:creationId xmlns:p14="http://schemas.microsoft.com/office/powerpoint/2010/main" val="3030172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Contraindications to Breastfeeding</a:t>
            </a:r>
            <a:endParaRPr lang="en-US" sz="3600" dirty="0"/>
          </a:p>
        </p:txBody>
      </p:sp>
      <p:sp>
        <p:nvSpPr>
          <p:cNvPr id="3" name="Content Placeholder 2"/>
          <p:cNvSpPr>
            <a:spLocks noGrp="1"/>
          </p:cNvSpPr>
          <p:nvPr>
            <p:ph idx="1"/>
          </p:nvPr>
        </p:nvSpPr>
        <p:spPr>
          <a:xfrm>
            <a:off x="457200" y="1371601"/>
            <a:ext cx="8229600" cy="4038600"/>
          </a:xfrm>
        </p:spPr>
        <p:txBody>
          <a:bodyPr/>
          <a:lstStyle/>
          <a:p>
            <a:pPr>
              <a:spcBef>
                <a:spcPts val="576"/>
              </a:spcBef>
            </a:pPr>
            <a:r>
              <a:rPr lang="en-US" sz="2600" dirty="0" smtClean="0"/>
              <a:t>Mothers with HIV (in the United States)</a:t>
            </a:r>
          </a:p>
          <a:p>
            <a:pPr>
              <a:spcBef>
                <a:spcPts val="576"/>
              </a:spcBef>
            </a:pPr>
            <a:r>
              <a:rPr lang="en-US" sz="2600" dirty="0" smtClean="0"/>
              <a:t>Mothers with human T-cell </a:t>
            </a:r>
            <a:r>
              <a:rPr lang="en-US" sz="2600" dirty="0" err="1" smtClean="0"/>
              <a:t>lymphotropic</a:t>
            </a:r>
            <a:r>
              <a:rPr lang="en-US" sz="2600" dirty="0" smtClean="0"/>
              <a:t> virus type I or II</a:t>
            </a:r>
          </a:p>
          <a:p>
            <a:pPr>
              <a:spcBef>
                <a:spcPts val="576"/>
              </a:spcBef>
            </a:pPr>
            <a:r>
              <a:rPr lang="en-US" sz="2600" dirty="0" smtClean="0"/>
              <a:t>Mothers with active herpes lesions on the breast (can breastfeed once healed)</a:t>
            </a:r>
          </a:p>
          <a:p>
            <a:pPr>
              <a:spcBef>
                <a:spcPts val="576"/>
              </a:spcBef>
            </a:pPr>
            <a:r>
              <a:rPr lang="en-US" sz="2600" dirty="0" smtClean="0"/>
              <a:t>Mothers with untreated active tuberculosis or varicella – infant should be separated from mother but can be fed </a:t>
            </a:r>
            <a:r>
              <a:rPr lang="en-US" sz="2600" dirty="0" err="1" smtClean="0"/>
              <a:t>breastmilk</a:t>
            </a:r>
            <a:endParaRPr lang="en-US" sz="2600" dirty="0" smtClean="0"/>
          </a:p>
          <a:p>
            <a:pPr>
              <a:spcBef>
                <a:spcPts val="576"/>
              </a:spcBef>
            </a:pPr>
            <a:r>
              <a:rPr lang="en-US" sz="2600" dirty="0" smtClean="0"/>
              <a:t>Infants with type 1 </a:t>
            </a:r>
            <a:r>
              <a:rPr lang="en-US" sz="2600" dirty="0" err="1" smtClean="0"/>
              <a:t>galactosemia</a:t>
            </a:r>
            <a:endParaRPr lang="en-US" sz="26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13</a:t>
            </a:fld>
            <a:endParaRPr lang="en-US" altLang="en-US"/>
          </a:p>
        </p:txBody>
      </p:sp>
    </p:spTree>
    <p:extLst>
      <p:ext uri="{BB962C8B-B14F-4D97-AF65-F5344CB8AC3E}">
        <p14:creationId xmlns:p14="http://schemas.microsoft.com/office/powerpoint/2010/main" val="174070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Getting Off to a Good Start</a:t>
            </a:r>
            <a:endParaRPr lang="en-US" sz="3600" dirty="0"/>
          </a:p>
        </p:txBody>
      </p:sp>
      <p:sp>
        <p:nvSpPr>
          <p:cNvPr id="3" name="Content Placeholder 2"/>
          <p:cNvSpPr>
            <a:spLocks noGrp="1"/>
          </p:cNvSpPr>
          <p:nvPr>
            <p:ph idx="1"/>
          </p:nvPr>
        </p:nvSpPr>
        <p:spPr>
          <a:xfrm>
            <a:off x="457200" y="1600201"/>
            <a:ext cx="8229600" cy="3962400"/>
          </a:xfrm>
        </p:spPr>
        <p:txBody>
          <a:bodyPr/>
          <a:lstStyle/>
          <a:p>
            <a:pPr>
              <a:spcBef>
                <a:spcPts val="576"/>
              </a:spcBef>
            </a:pPr>
            <a:r>
              <a:rPr lang="en-US" sz="2600" dirty="0" smtClean="0"/>
              <a:t>Early breastfeeding increases success</a:t>
            </a:r>
          </a:p>
          <a:p>
            <a:pPr>
              <a:spcBef>
                <a:spcPts val="576"/>
              </a:spcBef>
            </a:pPr>
            <a:r>
              <a:rPr lang="en-US" sz="2600" dirty="0" smtClean="0"/>
              <a:t>Early experience with breastfeeding is critical and non supportive hospital experiences and lack of support from healthcare providers have been identified as barriers to breastfeeding, especially among African American women. </a:t>
            </a:r>
            <a:r>
              <a:rPr lang="en-US" sz="1600" dirty="0" smtClean="0"/>
              <a:t>(HHS Blueprint for Action on Breastfeeding)</a:t>
            </a:r>
          </a:p>
          <a:p>
            <a:pPr>
              <a:spcBef>
                <a:spcPts val="576"/>
              </a:spcBef>
            </a:pPr>
            <a:r>
              <a:rPr lang="en-US" sz="2600" dirty="0" smtClean="0"/>
              <a:t>“Baby Friendly Hospital Initiative”</a:t>
            </a:r>
          </a:p>
          <a:p>
            <a:pPr marL="0" indent="0">
              <a:spcBef>
                <a:spcPts val="576"/>
              </a:spcBef>
              <a:buNone/>
              <a:tabLst>
                <a:tab pos="346075" algn="l"/>
              </a:tabLst>
            </a:pPr>
            <a:r>
              <a:rPr lang="en-US" sz="2600" dirty="0" smtClean="0"/>
              <a:t>	- 10 steps to successful breastfeeding</a:t>
            </a:r>
          </a:p>
          <a:p>
            <a:endParaRPr lang="en-US"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14</a:t>
            </a:fld>
            <a:endParaRPr lang="en-US" altLang="en-US"/>
          </a:p>
        </p:txBody>
      </p:sp>
    </p:spTree>
    <p:extLst>
      <p:ext uri="{BB962C8B-B14F-4D97-AF65-F5344CB8AC3E}">
        <p14:creationId xmlns:p14="http://schemas.microsoft.com/office/powerpoint/2010/main" val="245019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Baby Friendly Hospitals</a:t>
            </a:r>
            <a:endParaRPr lang="en-US" sz="3600" dirty="0"/>
          </a:p>
        </p:txBody>
      </p:sp>
      <p:sp>
        <p:nvSpPr>
          <p:cNvPr id="3" name="Content Placeholder 2"/>
          <p:cNvSpPr>
            <a:spLocks noGrp="1"/>
          </p:cNvSpPr>
          <p:nvPr>
            <p:ph idx="1"/>
          </p:nvPr>
        </p:nvSpPr>
        <p:spPr>
          <a:xfrm>
            <a:off x="457200" y="1600200"/>
            <a:ext cx="8229600" cy="4038599"/>
          </a:xfrm>
        </p:spPr>
        <p:txBody>
          <a:bodyPr/>
          <a:lstStyle/>
          <a:p>
            <a:pPr marL="0" indent="0">
              <a:spcBef>
                <a:spcPts val="576"/>
              </a:spcBef>
              <a:buNone/>
            </a:pPr>
            <a:r>
              <a:rPr lang="en-US" sz="2600" dirty="0" smtClean="0"/>
              <a:t>10 steps to successful breastfeeding</a:t>
            </a:r>
          </a:p>
          <a:p>
            <a:pPr marL="741363" indent="-395288">
              <a:spcBef>
                <a:spcPts val="576"/>
              </a:spcBef>
              <a:buFont typeface="+mj-lt"/>
              <a:buAutoNum type="arabicPeriod"/>
            </a:pPr>
            <a:r>
              <a:rPr lang="en-US" sz="2600" dirty="0" smtClean="0"/>
              <a:t>Written breastfeeding policy</a:t>
            </a:r>
          </a:p>
          <a:p>
            <a:pPr marL="741363" indent="-395288">
              <a:spcBef>
                <a:spcPts val="576"/>
              </a:spcBef>
              <a:buFont typeface="+mj-lt"/>
              <a:buAutoNum type="arabicPeriod"/>
            </a:pPr>
            <a:r>
              <a:rPr lang="en-US" sz="2600" dirty="0" smtClean="0"/>
              <a:t>Staff trained to implement the policy</a:t>
            </a:r>
          </a:p>
          <a:p>
            <a:pPr marL="741363" indent="-395288">
              <a:spcBef>
                <a:spcPts val="576"/>
              </a:spcBef>
              <a:buFont typeface="+mj-lt"/>
              <a:buAutoNum type="arabicPeriod"/>
            </a:pPr>
            <a:r>
              <a:rPr lang="en-US" sz="2600" dirty="0" smtClean="0"/>
              <a:t>All pregnant women informed about benefits and management of breastfeeding</a:t>
            </a:r>
          </a:p>
          <a:p>
            <a:pPr marL="741363" indent="-395288">
              <a:spcBef>
                <a:spcPts val="576"/>
              </a:spcBef>
              <a:buFont typeface="+mj-lt"/>
              <a:buAutoNum type="arabicPeriod"/>
            </a:pPr>
            <a:r>
              <a:rPr lang="en-US" sz="2600" dirty="0" smtClean="0"/>
              <a:t>Help mothers initiate breastfeeding within 30 minutes after birth</a:t>
            </a:r>
          </a:p>
          <a:p>
            <a:pPr marL="741363" indent="-395288">
              <a:spcBef>
                <a:spcPts val="576"/>
              </a:spcBef>
              <a:buFont typeface="+mj-lt"/>
              <a:buAutoNum type="arabicPeriod"/>
            </a:pPr>
            <a:r>
              <a:rPr lang="en-US" sz="2600" dirty="0" smtClean="0"/>
              <a:t>Show mothers how to breastfeed and how to maintain lactation when separated</a:t>
            </a:r>
            <a:endParaRPr lang="en-US" sz="26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15</a:t>
            </a:fld>
            <a:endParaRPr lang="en-US" altLang="en-US"/>
          </a:p>
        </p:txBody>
      </p:sp>
    </p:spTree>
    <p:extLst>
      <p:ext uri="{BB962C8B-B14F-4D97-AF65-F5344CB8AC3E}">
        <p14:creationId xmlns:p14="http://schemas.microsoft.com/office/powerpoint/2010/main" val="376079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Baby Friendly Hospitals</a:t>
            </a:r>
            <a:endParaRPr lang="en-US" sz="3600" dirty="0"/>
          </a:p>
        </p:txBody>
      </p:sp>
      <p:sp>
        <p:nvSpPr>
          <p:cNvPr id="3" name="Content Placeholder 2"/>
          <p:cNvSpPr>
            <a:spLocks noGrp="1"/>
          </p:cNvSpPr>
          <p:nvPr>
            <p:ph idx="1"/>
          </p:nvPr>
        </p:nvSpPr>
        <p:spPr>
          <a:xfrm>
            <a:off x="457200" y="1600200"/>
            <a:ext cx="8229600" cy="4038599"/>
          </a:xfrm>
        </p:spPr>
        <p:txBody>
          <a:bodyPr/>
          <a:lstStyle/>
          <a:p>
            <a:pPr marL="0" indent="0">
              <a:spcBef>
                <a:spcPts val="576"/>
              </a:spcBef>
              <a:buNone/>
            </a:pPr>
            <a:r>
              <a:rPr lang="en-US" sz="2600" dirty="0" smtClean="0"/>
              <a:t>10 steps to successful breastfeeding</a:t>
            </a:r>
          </a:p>
          <a:p>
            <a:pPr marL="860425" indent="-514350">
              <a:spcBef>
                <a:spcPts val="576"/>
              </a:spcBef>
              <a:buFont typeface="+mj-lt"/>
              <a:buAutoNum type="arabicPeriod" startAt="6"/>
            </a:pPr>
            <a:r>
              <a:rPr lang="en-US" sz="2600" dirty="0" smtClean="0"/>
              <a:t>Give newborns no food or drink besides </a:t>
            </a:r>
            <a:r>
              <a:rPr lang="en-US" sz="2600" dirty="0" err="1" smtClean="0"/>
              <a:t>breastmilk</a:t>
            </a:r>
            <a:r>
              <a:rPr lang="en-US" sz="2600" dirty="0" smtClean="0"/>
              <a:t> unless medically indicated</a:t>
            </a:r>
          </a:p>
          <a:p>
            <a:pPr marL="741363" indent="-395288">
              <a:spcBef>
                <a:spcPts val="576"/>
              </a:spcBef>
              <a:buFont typeface="+mj-lt"/>
              <a:buAutoNum type="arabicPeriod" startAt="6"/>
            </a:pPr>
            <a:r>
              <a:rPr lang="en-US" sz="2600" dirty="0" smtClean="0"/>
              <a:t>Practice rooming in</a:t>
            </a:r>
          </a:p>
          <a:p>
            <a:pPr marL="741363" indent="-395288">
              <a:spcBef>
                <a:spcPts val="576"/>
              </a:spcBef>
              <a:buFont typeface="+mj-lt"/>
              <a:buAutoNum type="arabicPeriod" startAt="6"/>
            </a:pPr>
            <a:r>
              <a:rPr lang="en-US" sz="2600" dirty="0" smtClean="0"/>
              <a:t>Encourage breastfeeding on demand</a:t>
            </a:r>
          </a:p>
          <a:p>
            <a:pPr marL="741363" indent="-395288">
              <a:spcBef>
                <a:spcPts val="576"/>
              </a:spcBef>
              <a:buFont typeface="+mj-lt"/>
              <a:buAutoNum type="arabicPeriod" startAt="6"/>
            </a:pPr>
            <a:r>
              <a:rPr lang="en-US" sz="2600" dirty="0" smtClean="0"/>
              <a:t>Give no pacifiers or artificial nipples to breastfeeding infants</a:t>
            </a:r>
          </a:p>
          <a:p>
            <a:pPr marL="741363" indent="-625475">
              <a:spcBef>
                <a:spcPts val="576"/>
              </a:spcBef>
              <a:buFont typeface="+mj-lt"/>
              <a:buAutoNum type="arabicPeriod" startAt="6"/>
            </a:pPr>
            <a:r>
              <a:rPr lang="en-US" sz="2600" dirty="0" smtClean="0"/>
              <a:t>Foster breastfeeding support groups and refer mothers to them on discharge</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16</a:t>
            </a:fld>
            <a:endParaRPr lang="en-US" altLang="en-US"/>
          </a:p>
        </p:txBody>
      </p:sp>
    </p:spTree>
    <p:extLst>
      <p:ext uri="{BB962C8B-B14F-4D97-AF65-F5344CB8AC3E}">
        <p14:creationId xmlns:p14="http://schemas.microsoft.com/office/powerpoint/2010/main" val="33699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The First Breastfeeding</a:t>
            </a:r>
            <a:endParaRPr lang="en-US" sz="3600" dirty="0"/>
          </a:p>
        </p:txBody>
      </p:sp>
      <p:sp>
        <p:nvSpPr>
          <p:cNvPr id="3" name="Content Placeholder 2"/>
          <p:cNvSpPr>
            <a:spLocks noGrp="1"/>
          </p:cNvSpPr>
          <p:nvPr>
            <p:ph idx="1"/>
          </p:nvPr>
        </p:nvSpPr>
        <p:spPr>
          <a:xfrm>
            <a:off x="457200" y="1600201"/>
            <a:ext cx="8229600" cy="3429000"/>
          </a:xfrm>
        </p:spPr>
        <p:txBody>
          <a:bodyPr/>
          <a:lstStyle/>
          <a:p>
            <a:pPr>
              <a:spcBef>
                <a:spcPts val="576"/>
              </a:spcBef>
            </a:pPr>
            <a:r>
              <a:rPr lang="en-US" sz="2400" dirty="0" smtClean="0"/>
              <a:t>Provide skin-to-skin contact from the moment of birth. Do not separate mom and baby.</a:t>
            </a:r>
          </a:p>
          <a:p>
            <a:pPr>
              <a:spcBef>
                <a:spcPts val="576"/>
              </a:spcBef>
            </a:pPr>
            <a:r>
              <a:rPr lang="en-US" sz="2400" dirty="0" smtClean="0"/>
              <a:t>Vitamin K and hepatitis B injections, and eye ointment can wait until after first feeding</a:t>
            </a:r>
          </a:p>
          <a:p>
            <a:pPr>
              <a:spcBef>
                <a:spcPts val="576"/>
              </a:spcBef>
            </a:pPr>
            <a:r>
              <a:rPr lang="en-US" sz="2400" dirty="0" smtClean="0"/>
              <a:t>Ideally, first feed will happen within 30</a:t>
            </a:r>
          </a:p>
          <a:p>
            <a:pPr marL="0" indent="0">
              <a:spcBef>
                <a:spcPts val="576"/>
              </a:spcBef>
              <a:buNone/>
            </a:pPr>
            <a:r>
              <a:rPr lang="en-US" sz="2400" dirty="0"/>
              <a:t> </a:t>
            </a:r>
            <a:r>
              <a:rPr lang="en-US" sz="2400" dirty="0" smtClean="0"/>
              <a:t>   minutes, during baby’s quiet alert period</a:t>
            </a:r>
          </a:p>
          <a:p>
            <a:pPr>
              <a:spcBef>
                <a:spcPts val="576"/>
              </a:spcBef>
            </a:pPr>
            <a:r>
              <a:rPr lang="en-US" sz="2400" dirty="0" smtClean="0"/>
              <a:t>Okay if first feeding is not optimal</a:t>
            </a:r>
            <a:endParaRPr lang="en-US" sz="24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17</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124200"/>
            <a:ext cx="2006498" cy="3008243"/>
          </a:xfrm>
          <a:prstGeom prst="rect">
            <a:avLst/>
          </a:prstGeom>
        </p:spPr>
      </p:pic>
    </p:spTree>
    <p:extLst>
      <p:ext uri="{BB962C8B-B14F-4D97-AF65-F5344CB8AC3E}">
        <p14:creationId xmlns:p14="http://schemas.microsoft.com/office/powerpoint/2010/main" val="340407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Positioning is Critical</a:t>
            </a:r>
            <a:endParaRPr lang="en-US" sz="3600" dirty="0"/>
          </a:p>
        </p:txBody>
      </p:sp>
      <p:sp>
        <p:nvSpPr>
          <p:cNvPr id="3" name="Content Placeholder 2"/>
          <p:cNvSpPr>
            <a:spLocks noGrp="1"/>
          </p:cNvSpPr>
          <p:nvPr>
            <p:ph idx="1"/>
          </p:nvPr>
        </p:nvSpPr>
        <p:spPr>
          <a:xfrm>
            <a:off x="457200" y="1600201"/>
            <a:ext cx="8229600" cy="3124199"/>
          </a:xfrm>
        </p:spPr>
        <p:txBody>
          <a:bodyPr/>
          <a:lstStyle/>
          <a:p>
            <a:pPr>
              <a:spcBef>
                <a:spcPts val="576"/>
              </a:spcBef>
            </a:pPr>
            <a:r>
              <a:rPr lang="en-US" sz="2800" dirty="0" smtClean="0"/>
              <a:t>The infant needs access to the breast.</a:t>
            </a:r>
          </a:p>
          <a:p>
            <a:pPr>
              <a:spcBef>
                <a:spcPts val="576"/>
              </a:spcBef>
            </a:pPr>
            <a:r>
              <a:rPr lang="en-US" sz="2800" dirty="0" smtClean="0"/>
              <a:t>Both mother and infant need to be comfortable.</a:t>
            </a:r>
          </a:p>
          <a:p>
            <a:pPr>
              <a:spcBef>
                <a:spcPts val="576"/>
              </a:spcBef>
            </a:pPr>
            <a:r>
              <a:rPr lang="en-US" sz="2800" dirty="0" smtClean="0"/>
              <a:t>Commonly recommended positions include the cradle, cross-cradle, football, and side-lying.</a:t>
            </a:r>
          </a:p>
          <a:p>
            <a:pPr>
              <a:spcBef>
                <a:spcPts val="576"/>
              </a:spcBef>
            </a:pPr>
            <a:r>
              <a:rPr lang="en-US" sz="2800" dirty="0" smtClean="0"/>
              <a:t>More recently, biological nurturing or laidback breastfeeding has been promoted.</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18</a:t>
            </a:fld>
            <a:endParaRPr lang="en-US" altLang="en-US"/>
          </a:p>
        </p:txBody>
      </p:sp>
    </p:spTree>
    <p:extLst>
      <p:ext uri="{BB962C8B-B14F-4D97-AF65-F5344CB8AC3E}">
        <p14:creationId xmlns:p14="http://schemas.microsoft.com/office/powerpoint/2010/main" val="2715163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19</a:t>
            </a:fld>
            <a:endParaRPr lang="en-US" alt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639764"/>
            <a:ext cx="5410200" cy="5410200"/>
          </a:xfrm>
          <a:prstGeom prst="rect">
            <a:avLst/>
          </a:prstGeom>
        </p:spPr>
      </p:pic>
    </p:spTree>
    <p:extLst>
      <p:ext uri="{BB962C8B-B14F-4D97-AF65-F5344CB8AC3E}">
        <p14:creationId xmlns:p14="http://schemas.microsoft.com/office/powerpoint/2010/main" val="209354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E110C0-7996-4F04-A41B-EE95260F73B2}" type="slidenum">
              <a:rPr lang="en-US" altLang="en-US"/>
              <a:pPr/>
              <a:t>2</a:t>
            </a:fld>
            <a:endParaRPr lang="en-US" altLang="en-US"/>
          </a:p>
        </p:txBody>
      </p:sp>
      <p:sp>
        <p:nvSpPr>
          <p:cNvPr id="6146" name="Rectangle 2"/>
          <p:cNvSpPr>
            <a:spLocks noGrp="1" noChangeArrowheads="1"/>
          </p:cNvSpPr>
          <p:nvPr>
            <p:ph type="title"/>
          </p:nvPr>
        </p:nvSpPr>
        <p:spPr>
          <a:xfrm>
            <a:off x="152400" y="274638"/>
            <a:ext cx="8534400" cy="1143000"/>
          </a:xfrm>
        </p:spPr>
        <p:txBody>
          <a:bodyPr/>
          <a:lstStyle/>
          <a:p>
            <a:r>
              <a:rPr lang="en-US" altLang="en-US" sz="3600" dirty="0" smtClean="0"/>
              <a:t>Objectives</a:t>
            </a:r>
            <a:endParaRPr lang="en-US" altLang="en-US" sz="3600" dirty="0"/>
          </a:p>
        </p:txBody>
      </p:sp>
      <p:sp>
        <p:nvSpPr>
          <p:cNvPr id="6147" name="Rectangle 3"/>
          <p:cNvSpPr>
            <a:spLocks noGrp="1" noChangeArrowheads="1"/>
          </p:cNvSpPr>
          <p:nvPr>
            <p:ph type="body" idx="1"/>
          </p:nvPr>
        </p:nvSpPr>
        <p:spPr>
          <a:xfrm>
            <a:off x="457200" y="1447800"/>
            <a:ext cx="8229600" cy="3886200"/>
          </a:xfrm>
        </p:spPr>
        <p:txBody>
          <a:bodyPr/>
          <a:lstStyle/>
          <a:p>
            <a:pPr marL="0" indent="0">
              <a:buNone/>
            </a:pPr>
            <a:r>
              <a:rPr lang="en-US" sz="2400" dirty="0"/>
              <a:t>At the end of this </a:t>
            </a:r>
            <a:r>
              <a:rPr lang="en-US" sz="2400" dirty="0" smtClean="0"/>
              <a:t>presentation, the </a:t>
            </a:r>
            <a:r>
              <a:rPr lang="en-US" sz="2400" dirty="0"/>
              <a:t>learner will be able </a:t>
            </a:r>
            <a:r>
              <a:rPr lang="en-US" sz="2400" dirty="0" smtClean="0"/>
              <a:t>to:</a:t>
            </a:r>
            <a:endParaRPr lang="en-US" sz="2400" dirty="0"/>
          </a:p>
          <a:p>
            <a:pPr marL="682625" lvl="1" indent="-277813">
              <a:buFont typeface="Arial" panose="020B0604020202020204" pitchFamily="34" charset="0"/>
              <a:buChar char="•"/>
            </a:pPr>
            <a:r>
              <a:rPr lang="en-US" sz="2400" dirty="0"/>
              <a:t>Educate their patients about the benefits of breastfeeding.</a:t>
            </a:r>
          </a:p>
          <a:p>
            <a:pPr marL="682625" lvl="1" indent="-277813">
              <a:buFont typeface="Arial" panose="020B0604020202020204" pitchFamily="34" charset="0"/>
              <a:buChar char="•"/>
            </a:pPr>
            <a:r>
              <a:rPr lang="en-US" sz="2400" dirty="0"/>
              <a:t>Assist their patients with some of the basic breastfeeding positions.</a:t>
            </a:r>
          </a:p>
          <a:p>
            <a:pPr marL="682625" lvl="1" indent="-277813">
              <a:buFont typeface="Arial" panose="020B0604020202020204" pitchFamily="34" charset="0"/>
              <a:buChar char="•"/>
            </a:pPr>
            <a:r>
              <a:rPr lang="en-US" sz="2400" dirty="0"/>
              <a:t>Recognize and treat common breastfeeding challenges.</a:t>
            </a:r>
          </a:p>
          <a:p>
            <a:pPr marL="682625" lvl="1" indent="-277813">
              <a:buFont typeface="Arial" panose="020B0604020202020204" pitchFamily="34" charset="0"/>
              <a:buChar char="•"/>
            </a:pPr>
            <a:r>
              <a:rPr lang="en-US" sz="2400" dirty="0"/>
              <a:t>Inform others about what is needed to create a baby-friendly office and hospital.</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Mom’s Positioning</a:t>
            </a:r>
            <a:endParaRPr lang="en-US" sz="3600" dirty="0"/>
          </a:p>
        </p:txBody>
      </p:sp>
      <p:sp>
        <p:nvSpPr>
          <p:cNvPr id="3" name="Content Placeholder 2"/>
          <p:cNvSpPr>
            <a:spLocks noGrp="1"/>
          </p:cNvSpPr>
          <p:nvPr>
            <p:ph idx="1"/>
          </p:nvPr>
        </p:nvSpPr>
        <p:spPr>
          <a:xfrm>
            <a:off x="457200" y="1600201"/>
            <a:ext cx="8229600" cy="4114799"/>
          </a:xfrm>
        </p:spPr>
        <p:txBody>
          <a:bodyPr/>
          <a:lstStyle/>
          <a:p>
            <a:pPr marL="0" indent="0">
              <a:spcBef>
                <a:spcPts val="576"/>
              </a:spcBef>
              <a:buNone/>
            </a:pPr>
            <a:r>
              <a:rPr lang="en-US" sz="2800" dirty="0" smtClean="0"/>
              <a:t>Back support</a:t>
            </a:r>
          </a:p>
          <a:p>
            <a:pPr>
              <a:spcBef>
                <a:spcPts val="576"/>
              </a:spcBef>
              <a:buFont typeface="Arial" panose="020B0604020202020204" pitchFamily="34" charset="0"/>
              <a:buChar char="•"/>
              <a:tabLst>
                <a:tab pos="346075" algn="l"/>
                <a:tab pos="682625" algn="l"/>
              </a:tabLst>
            </a:pPr>
            <a:r>
              <a:rPr lang="en-US" sz="2800" dirty="0" smtClean="0"/>
              <a:t>	Roll bed or sit in supportive chair</a:t>
            </a:r>
          </a:p>
          <a:p>
            <a:pPr marL="0" indent="0">
              <a:spcBef>
                <a:spcPts val="576"/>
              </a:spcBef>
              <a:buNone/>
            </a:pPr>
            <a:endParaRPr lang="en-US" sz="2800" dirty="0" smtClean="0"/>
          </a:p>
          <a:p>
            <a:pPr marL="0" indent="0">
              <a:spcBef>
                <a:spcPts val="576"/>
              </a:spcBef>
              <a:buNone/>
            </a:pPr>
            <a:r>
              <a:rPr lang="en-US" sz="2800" dirty="0" smtClean="0"/>
              <a:t>Elbow support</a:t>
            </a:r>
          </a:p>
          <a:p>
            <a:pPr>
              <a:spcBef>
                <a:spcPts val="576"/>
              </a:spcBef>
              <a:buFont typeface="Arial" panose="020B0604020202020204" pitchFamily="34" charset="0"/>
              <a:buChar char="•"/>
            </a:pPr>
            <a:r>
              <a:rPr lang="en-US" sz="2800" dirty="0" smtClean="0"/>
              <a:t>Lots of pillows</a:t>
            </a:r>
          </a:p>
          <a:p>
            <a:pPr marL="0" indent="0">
              <a:spcBef>
                <a:spcPts val="576"/>
              </a:spcBef>
              <a:buNone/>
            </a:pPr>
            <a:endParaRPr lang="en-US" sz="2800" dirty="0" smtClean="0"/>
          </a:p>
          <a:p>
            <a:pPr marL="0" indent="0">
              <a:spcBef>
                <a:spcPts val="576"/>
              </a:spcBef>
              <a:buNone/>
            </a:pPr>
            <a:r>
              <a:rPr lang="en-US" sz="2800" dirty="0" smtClean="0"/>
              <a:t>Prevent back strain</a:t>
            </a:r>
          </a:p>
          <a:p>
            <a:pPr>
              <a:spcBef>
                <a:spcPts val="576"/>
              </a:spcBef>
            </a:pPr>
            <a:r>
              <a:rPr lang="en-US" sz="2800" dirty="0" smtClean="0"/>
              <a:t>Foot stool</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20</a:t>
            </a:fld>
            <a:endParaRPr lang="en-US" altLang="en-US"/>
          </a:p>
        </p:txBody>
      </p:sp>
    </p:spTree>
    <p:extLst>
      <p:ext uri="{BB962C8B-B14F-4D97-AF65-F5344CB8AC3E}">
        <p14:creationId xmlns:p14="http://schemas.microsoft.com/office/powerpoint/2010/main" val="250994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Cross-Cradle Position</a:t>
            </a:r>
            <a:endParaRPr lang="en-US" sz="3600" dirty="0"/>
          </a:p>
        </p:txBody>
      </p:sp>
      <p:sp>
        <p:nvSpPr>
          <p:cNvPr id="3" name="Content Placeholder 2"/>
          <p:cNvSpPr>
            <a:spLocks noGrp="1"/>
          </p:cNvSpPr>
          <p:nvPr>
            <p:ph idx="1"/>
          </p:nvPr>
        </p:nvSpPr>
        <p:spPr>
          <a:xfrm>
            <a:off x="457200" y="1600201"/>
            <a:ext cx="8229600" cy="2285999"/>
          </a:xfrm>
        </p:spPr>
        <p:txBody>
          <a:bodyPr/>
          <a:lstStyle/>
          <a:p>
            <a:pPr>
              <a:spcBef>
                <a:spcPts val="576"/>
              </a:spcBef>
              <a:buFont typeface="Arial" panose="020B0604020202020204" pitchFamily="34" charset="0"/>
              <a:buChar char="•"/>
              <a:tabLst>
                <a:tab pos="346075" algn="l"/>
                <a:tab pos="682625" algn="l"/>
              </a:tabLst>
            </a:pPr>
            <a:r>
              <a:rPr lang="en-US" sz="2800" dirty="0" smtClean="0"/>
              <a:t>Position the baby at breast height</a:t>
            </a:r>
          </a:p>
          <a:p>
            <a:pPr>
              <a:spcBef>
                <a:spcPts val="576"/>
              </a:spcBef>
              <a:buFont typeface="Arial" panose="020B0604020202020204" pitchFamily="34" charset="0"/>
              <a:buChar char="•"/>
              <a:tabLst>
                <a:tab pos="346075" algn="l"/>
                <a:tab pos="682625" algn="l"/>
              </a:tabLst>
            </a:pPr>
            <a:r>
              <a:rPr lang="en-US" sz="2800" dirty="0" smtClean="0"/>
              <a:t>Roll the baby “belly to belly”</a:t>
            </a:r>
          </a:p>
          <a:p>
            <a:pPr>
              <a:spcBef>
                <a:spcPts val="576"/>
              </a:spcBef>
              <a:buFont typeface="Arial" panose="020B0604020202020204" pitchFamily="34" charset="0"/>
              <a:buChar char="•"/>
              <a:tabLst>
                <a:tab pos="346075" algn="l"/>
                <a:tab pos="682625" algn="l"/>
              </a:tabLst>
            </a:pPr>
            <a:r>
              <a:rPr lang="en-US" sz="2800" dirty="0" smtClean="0"/>
              <a:t>Line up the baby “nose to nipple”</a:t>
            </a:r>
          </a:p>
          <a:p>
            <a:pPr>
              <a:spcBef>
                <a:spcPts val="576"/>
              </a:spcBef>
              <a:buFont typeface="Arial" panose="020B0604020202020204" pitchFamily="34" charset="0"/>
              <a:buChar char="•"/>
              <a:tabLst>
                <a:tab pos="346075" algn="l"/>
                <a:tab pos="682625" algn="l"/>
              </a:tabLst>
            </a:pPr>
            <a:r>
              <a:rPr lang="en-US" sz="2800" dirty="0" smtClean="0"/>
              <a:t>Hold the baby’s head behind his/her ears</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21</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733800"/>
            <a:ext cx="3541530" cy="2362200"/>
          </a:xfrm>
          <a:prstGeom prst="rect">
            <a:avLst/>
          </a:prstGeom>
        </p:spPr>
      </p:pic>
    </p:spTree>
    <p:extLst>
      <p:ext uri="{BB962C8B-B14F-4D97-AF65-F5344CB8AC3E}">
        <p14:creationId xmlns:p14="http://schemas.microsoft.com/office/powerpoint/2010/main" val="204150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Football Hold</a:t>
            </a:r>
            <a:endParaRPr lang="en-US" sz="3600" dirty="0"/>
          </a:p>
        </p:txBody>
      </p:sp>
      <p:sp>
        <p:nvSpPr>
          <p:cNvPr id="3" name="Content Placeholder 2"/>
          <p:cNvSpPr>
            <a:spLocks noGrp="1"/>
          </p:cNvSpPr>
          <p:nvPr>
            <p:ph idx="1"/>
          </p:nvPr>
        </p:nvSpPr>
        <p:spPr>
          <a:xfrm>
            <a:off x="381000" y="1600201"/>
            <a:ext cx="8305800" cy="3657599"/>
          </a:xfrm>
        </p:spPr>
        <p:txBody>
          <a:bodyPr/>
          <a:lstStyle/>
          <a:p>
            <a:pPr>
              <a:spcBef>
                <a:spcPts val="576"/>
              </a:spcBef>
              <a:buFont typeface="Arial" panose="020B0604020202020204" pitchFamily="34" charset="0"/>
              <a:buChar char="•"/>
              <a:tabLst>
                <a:tab pos="346075" algn="l"/>
                <a:tab pos="682625" algn="l"/>
              </a:tabLst>
            </a:pPr>
            <a:r>
              <a:rPr lang="en-US" sz="2800" dirty="0" smtClean="0"/>
              <a:t>Position the baby at breast height</a:t>
            </a:r>
          </a:p>
          <a:p>
            <a:pPr>
              <a:spcBef>
                <a:spcPts val="576"/>
              </a:spcBef>
              <a:buFont typeface="Arial" panose="020B0604020202020204" pitchFamily="34" charset="0"/>
              <a:buChar char="•"/>
              <a:tabLst>
                <a:tab pos="346075" algn="l"/>
                <a:tab pos="682625" algn="l"/>
              </a:tabLst>
            </a:pPr>
            <a:r>
              <a:rPr lang="en-US" sz="2800" dirty="0" smtClean="0"/>
              <a:t>Roll the baby “belly to belly.”</a:t>
            </a:r>
          </a:p>
          <a:p>
            <a:pPr>
              <a:spcBef>
                <a:spcPts val="576"/>
              </a:spcBef>
              <a:buFont typeface="Arial" panose="020B0604020202020204" pitchFamily="34" charset="0"/>
              <a:buChar char="•"/>
              <a:tabLst>
                <a:tab pos="346075" algn="l"/>
                <a:tab pos="682625" algn="l"/>
              </a:tabLst>
            </a:pPr>
            <a:r>
              <a:rPr lang="en-US" sz="2800" dirty="0" smtClean="0"/>
              <a:t>Line up the baby “nose to nipple.”</a:t>
            </a:r>
          </a:p>
          <a:p>
            <a:pPr>
              <a:spcBef>
                <a:spcPts val="576"/>
              </a:spcBef>
              <a:buFont typeface="Arial" panose="020B0604020202020204" pitchFamily="34" charset="0"/>
              <a:buChar char="•"/>
              <a:tabLst>
                <a:tab pos="346075" algn="l"/>
                <a:tab pos="682625" algn="l"/>
              </a:tabLst>
            </a:pPr>
            <a:r>
              <a:rPr lang="en-US" sz="2800" dirty="0" smtClean="0"/>
              <a:t>Hold the baby’s head behind </a:t>
            </a:r>
            <a:r>
              <a:rPr lang="en-US" dirty="0" smtClean="0"/>
              <a:t>his/her ears.</a:t>
            </a:r>
          </a:p>
          <a:p>
            <a:pPr>
              <a:spcBef>
                <a:spcPts val="576"/>
              </a:spcBef>
              <a:buFont typeface="Arial" panose="020B0604020202020204" pitchFamily="34" charset="0"/>
              <a:buChar char="•"/>
              <a:tabLst>
                <a:tab pos="346075" algn="l"/>
                <a:tab pos="682625" algn="l"/>
              </a:tabLst>
            </a:pPr>
            <a:r>
              <a:rPr lang="en-US" sz="2800" dirty="0" smtClean="0"/>
              <a:t>Blanket roll or pillow to provide </a:t>
            </a:r>
            <a:r>
              <a:rPr lang="en-US" dirty="0" smtClean="0"/>
              <a:t>wrist support.</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22</a:t>
            </a:fld>
            <a:endParaRPr lang="en-US" altLang="en-US"/>
          </a:p>
        </p:txBody>
      </p:sp>
    </p:spTree>
    <p:extLst>
      <p:ext uri="{BB962C8B-B14F-4D97-AF65-F5344CB8AC3E}">
        <p14:creationId xmlns:p14="http://schemas.microsoft.com/office/powerpoint/2010/main" val="142599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Cradle Hold</a:t>
            </a:r>
            <a:endParaRPr lang="en-US" sz="3600" dirty="0"/>
          </a:p>
        </p:txBody>
      </p:sp>
      <p:sp>
        <p:nvSpPr>
          <p:cNvPr id="3" name="Content Placeholder 2"/>
          <p:cNvSpPr>
            <a:spLocks noGrp="1"/>
          </p:cNvSpPr>
          <p:nvPr>
            <p:ph idx="1"/>
          </p:nvPr>
        </p:nvSpPr>
        <p:spPr>
          <a:xfrm>
            <a:off x="457200" y="1600201"/>
            <a:ext cx="8229600" cy="2590799"/>
          </a:xfrm>
        </p:spPr>
        <p:txBody>
          <a:bodyPr/>
          <a:lstStyle/>
          <a:p>
            <a:pPr>
              <a:spcBef>
                <a:spcPts val="576"/>
              </a:spcBef>
              <a:buFont typeface="Arial" panose="020B0604020202020204" pitchFamily="34" charset="0"/>
              <a:buChar char="•"/>
              <a:tabLst>
                <a:tab pos="346075" algn="l"/>
                <a:tab pos="682625" algn="l"/>
              </a:tabLst>
            </a:pPr>
            <a:r>
              <a:rPr lang="en-US" sz="2800" dirty="0" smtClean="0"/>
              <a:t>Position the baby at breast height.</a:t>
            </a:r>
          </a:p>
          <a:p>
            <a:pPr>
              <a:spcBef>
                <a:spcPts val="576"/>
              </a:spcBef>
              <a:buFont typeface="Arial" panose="020B0604020202020204" pitchFamily="34" charset="0"/>
              <a:buChar char="•"/>
              <a:tabLst>
                <a:tab pos="346075" algn="l"/>
                <a:tab pos="682625" algn="l"/>
              </a:tabLst>
            </a:pPr>
            <a:r>
              <a:rPr lang="en-US" sz="2800" dirty="0" smtClean="0"/>
              <a:t>Roll the baby “belly to belly.”</a:t>
            </a:r>
          </a:p>
          <a:p>
            <a:pPr>
              <a:spcBef>
                <a:spcPts val="576"/>
              </a:spcBef>
              <a:buFont typeface="Arial" panose="020B0604020202020204" pitchFamily="34" charset="0"/>
              <a:buChar char="•"/>
              <a:tabLst>
                <a:tab pos="346075" algn="l"/>
                <a:tab pos="682625" algn="l"/>
              </a:tabLst>
            </a:pPr>
            <a:r>
              <a:rPr lang="en-US" sz="2800" dirty="0" smtClean="0"/>
              <a:t>Line up the baby “nose to nipple.”</a:t>
            </a:r>
          </a:p>
          <a:p>
            <a:pPr>
              <a:spcBef>
                <a:spcPts val="576"/>
              </a:spcBef>
              <a:buFont typeface="Arial" panose="020B0604020202020204" pitchFamily="34" charset="0"/>
              <a:buChar char="•"/>
              <a:tabLst>
                <a:tab pos="346075" algn="l"/>
                <a:tab pos="682625" algn="l"/>
              </a:tabLst>
            </a:pPr>
            <a:r>
              <a:rPr lang="en-US" sz="2800" dirty="0" smtClean="0"/>
              <a:t>Hold the baby’s head in the bend of the elbow or on the forearm.</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23</a:t>
            </a:fld>
            <a:endParaRPr lang="en-US" altLang="en-US"/>
          </a:p>
        </p:txBody>
      </p:sp>
    </p:spTree>
    <p:extLst>
      <p:ext uri="{BB962C8B-B14F-4D97-AF65-F5344CB8AC3E}">
        <p14:creationId xmlns:p14="http://schemas.microsoft.com/office/powerpoint/2010/main" val="4005039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Side-lying Position</a:t>
            </a:r>
            <a:endParaRPr lang="en-US" sz="3600" dirty="0"/>
          </a:p>
        </p:txBody>
      </p:sp>
      <p:sp>
        <p:nvSpPr>
          <p:cNvPr id="3" name="Content Placeholder 2"/>
          <p:cNvSpPr>
            <a:spLocks noGrp="1"/>
          </p:cNvSpPr>
          <p:nvPr>
            <p:ph idx="1"/>
          </p:nvPr>
        </p:nvSpPr>
        <p:spPr>
          <a:xfrm>
            <a:off x="457200" y="1600201"/>
            <a:ext cx="8229600" cy="3276599"/>
          </a:xfrm>
        </p:spPr>
        <p:txBody>
          <a:bodyPr/>
          <a:lstStyle/>
          <a:p>
            <a:pPr>
              <a:spcBef>
                <a:spcPts val="576"/>
              </a:spcBef>
              <a:buFont typeface="Arial" panose="020B0604020202020204" pitchFamily="34" charset="0"/>
              <a:buChar char="•"/>
              <a:tabLst>
                <a:tab pos="346075" algn="l"/>
                <a:tab pos="682625" algn="l"/>
              </a:tabLst>
            </a:pPr>
            <a:r>
              <a:rPr lang="en-US" sz="2800" dirty="0" smtClean="0"/>
              <a:t>Side lying facing the baby “belly to belly.”</a:t>
            </a:r>
          </a:p>
          <a:p>
            <a:pPr>
              <a:spcBef>
                <a:spcPts val="576"/>
              </a:spcBef>
              <a:buFont typeface="Arial" panose="020B0604020202020204" pitchFamily="34" charset="0"/>
              <a:buChar char="•"/>
              <a:tabLst>
                <a:tab pos="346075" algn="l"/>
                <a:tab pos="682625" algn="l"/>
              </a:tabLst>
            </a:pPr>
            <a:r>
              <a:rPr lang="en-US" sz="2800" dirty="0" smtClean="0"/>
              <a:t>Line up the baby “nose to nipple.”</a:t>
            </a:r>
          </a:p>
          <a:p>
            <a:pPr>
              <a:spcBef>
                <a:spcPts val="576"/>
              </a:spcBef>
              <a:buFont typeface="Arial" panose="020B0604020202020204" pitchFamily="34" charset="0"/>
              <a:buChar char="•"/>
              <a:tabLst>
                <a:tab pos="346075" algn="l"/>
                <a:tab pos="682625" algn="l"/>
              </a:tabLst>
            </a:pPr>
            <a:r>
              <a:rPr lang="en-US" sz="2800" dirty="0" smtClean="0"/>
              <a:t>Hold the baby’s head behind the ears for the latch.</a:t>
            </a:r>
          </a:p>
          <a:p>
            <a:pPr>
              <a:spcBef>
                <a:spcPts val="576"/>
              </a:spcBef>
              <a:buFont typeface="Arial" panose="020B0604020202020204" pitchFamily="34" charset="0"/>
              <a:buChar char="•"/>
              <a:tabLst>
                <a:tab pos="346075" algn="l"/>
                <a:tab pos="682625" algn="l"/>
              </a:tabLst>
            </a:pPr>
            <a:r>
              <a:rPr lang="en-US" sz="2800" dirty="0" smtClean="0"/>
              <a:t>Support both mom and baby with </a:t>
            </a:r>
          </a:p>
          <a:p>
            <a:pPr marL="0" indent="0">
              <a:spcBef>
                <a:spcPts val="576"/>
              </a:spcBef>
              <a:buNone/>
              <a:tabLst>
                <a:tab pos="346075" algn="l"/>
                <a:tab pos="682625" algn="l"/>
              </a:tabLst>
            </a:pPr>
            <a:r>
              <a:rPr lang="en-US" sz="2800" dirty="0"/>
              <a:t> </a:t>
            </a:r>
            <a:r>
              <a:rPr lang="en-US" sz="2800" dirty="0" smtClean="0"/>
              <a:t>   pillows.</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24</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048000"/>
            <a:ext cx="2017776" cy="3048000"/>
          </a:xfrm>
          <a:prstGeom prst="rect">
            <a:avLst/>
          </a:prstGeom>
        </p:spPr>
      </p:pic>
    </p:spTree>
    <p:extLst>
      <p:ext uri="{BB962C8B-B14F-4D97-AF65-F5344CB8AC3E}">
        <p14:creationId xmlns:p14="http://schemas.microsoft.com/office/powerpoint/2010/main" val="1204054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Supplementation</a:t>
            </a:r>
            <a:endParaRPr lang="en-US" sz="3600" dirty="0"/>
          </a:p>
        </p:txBody>
      </p:sp>
      <p:sp>
        <p:nvSpPr>
          <p:cNvPr id="3" name="Content Placeholder 2"/>
          <p:cNvSpPr>
            <a:spLocks noGrp="1"/>
          </p:cNvSpPr>
          <p:nvPr>
            <p:ph idx="1"/>
          </p:nvPr>
        </p:nvSpPr>
        <p:spPr>
          <a:xfrm>
            <a:off x="457200" y="1600201"/>
            <a:ext cx="8229600" cy="3428999"/>
          </a:xfrm>
        </p:spPr>
        <p:txBody>
          <a:bodyPr/>
          <a:lstStyle/>
          <a:p>
            <a:pPr>
              <a:spcBef>
                <a:spcPts val="576"/>
              </a:spcBef>
              <a:buFont typeface="Arial" panose="020B0604020202020204" pitchFamily="34" charset="0"/>
              <a:buChar char="•"/>
              <a:tabLst>
                <a:tab pos="346075" algn="l"/>
                <a:tab pos="682625" algn="l"/>
              </a:tabLst>
            </a:pPr>
            <a:r>
              <a:rPr lang="en-US" sz="2800" dirty="0" smtClean="0"/>
              <a:t>Remember, colostrum is adequate in the first newborn days.</a:t>
            </a:r>
          </a:p>
          <a:p>
            <a:pPr>
              <a:spcBef>
                <a:spcPts val="576"/>
              </a:spcBef>
              <a:buFont typeface="Arial" panose="020B0604020202020204" pitchFamily="34" charset="0"/>
              <a:buChar char="•"/>
              <a:tabLst>
                <a:tab pos="346075" algn="l"/>
                <a:tab pos="682625" algn="l"/>
              </a:tabLst>
            </a:pPr>
            <a:r>
              <a:rPr lang="en-US" sz="2800" dirty="0" smtClean="0"/>
              <a:t>Supplement only if </a:t>
            </a:r>
            <a:r>
              <a:rPr lang="en-US" sz="2800" i="1" dirty="0" smtClean="0"/>
              <a:t>medically necessary.</a:t>
            </a:r>
          </a:p>
          <a:p>
            <a:pPr>
              <a:spcBef>
                <a:spcPts val="576"/>
              </a:spcBef>
              <a:buFont typeface="Arial" panose="020B0604020202020204" pitchFamily="34" charset="0"/>
              <a:buChar char="•"/>
              <a:tabLst>
                <a:tab pos="346075" algn="l"/>
                <a:tab pos="682625" algn="l"/>
              </a:tabLst>
            </a:pPr>
            <a:r>
              <a:rPr lang="en-US" sz="2800" dirty="0" smtClean="0"/>
              <a:t>Academy of Breastfeeding Medicine has </a:t>
            </a:r>
            <a:r>
              <a:rPr lang="en-US" sz="2800" dirty="0" smtClean="0">
                <a:hlinkClick r:id="rId3"/>
              </a:rPr>
              <a:t>hypoglycemia protocol</a:t>
            </a:r>
            <a:r>
              <a:rPr lang="en-US" sz="2800" dirty="0" smtClean="0"/>
              <a:t>.</a:t>
            </a:r>
          </a:p>
          <a:p>
            <a:pPr>
              <a:spcBef>
                <a:spcPts val="576"/>
              </a:spcBef>
              <a:buFont typeface="Arial" panose="020B0604020202020204" pitchFamily="34" charset="0"/>
              <a:buChar char="•"/>
              <a:tabLst>
                <a:tab pos="346075" algn="l"/>
                <a:tab pos="682625" algn="l"/>
              </a:tabLst>
            </a:pPr>
            <a:r>
              <a:rPr lang="en-US" sz="2800" dirty="0" smtClean="0"/>
              <a:t>Ideally supplement with colostrum.</a:t>
            </a:r>
          </a:p>
          <a:p>
            <a:pPr>
              <a:spcBef>
                <a:spcPts val="576"/>
              </a:spcBef>
              <a:buFont typeface="Arial" panose="020B0604020202020204" pitchFamily="34" charset="0"/>
              <a:buChar char="•"/>
              <a:tabLst>
                <a:tab pos="346075" algn="l"/>
                <a:tab pos="682625" algn="l"/>
              </a:tabLst>
            </a:pPr>
            <a:r>
              <a:rPr lang="en-US" sz="2800" dirty="0" smtClean="0"/>
              <a:t>Colostrum has more calories than D5.</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25</a:t>
            </a:fld>
            <a:endParaRPr lang="en-US" altLang="en-US"/>
          </a:p>
        </p:txBody>
      </p:sp>
    </p:spTree>
    <p:extLst>
      <p:ext uri="{BB962C8B-B14F-4D97-AF65-F5344CB8AC3E}">
        <p14:creationId xmlns:p14="http://schemas.microsoft.com/office/powerpoint/2010/main" val="2186875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Signs of Good Breastfeeding</a:t>
            </a:r>
            <a:br>
              <a:rPr lang="en-US" sz="3600" dirty="0" smtClean="0"/>
            </a:br>
            <a:r>
              <a:rPr lang="en-US" sz="3600" dirty="0" smtClean="0"/>
              <a:t>in the Newborn Period</a:t>
            </a:r>
            <a:endParaRPr lang="en-US" sz="3600" dirty="0"/>
          </a:p>
        </p:txBody>
      </p:sp>
      <p:sp>
        <p:nvSpPr>
          <p:cNvPr id="3" name="Content Placeholder 2"/>
          <p:cNvSpPr>
            <a:spLocks noGrp="1"/>
          </p:cNvSpPr>
          <p:nvPr>
            <p:ph idx="1"/>
          </p:nvPr>
        </p:nvSpPr>
        <p:spPr>
          <a:xfrm>
            <a:off x="457200" y="1600201"/>
            <a:ext cx="8229600" cy="3962399"/>
          </a:xfrm>
        </p:spPr>
        <p:txBody>
          <a:bodyPr/>
          <a:lstStyle/>
          <a:p>
            <a:pPr>
              <a:spcBef>
                <a:spcPts val="576"/>
              </a:spcBef>
              <a:buFont typeface="Arial" panose="020B0604020202020204" pitchFamily="34" charset="0"/>
              <a:buChar char="•"/>
              <a:tabLst>
                <a:tab pos="346075" algn="l"/>
                <a:tab pos="682625" algn="l"/>
              </a:tabLst>
            </a:pPr>
            <a:r>
              <a:rPr lang="en-US" sz="2400" dirty="0" smtClean="0"/>
              <a:t>Frequent feedings, at least eight times in 24-hour period</a:t>
            </a:r>
          </a:p>
          <a:p>
            <a:pPr>
              <a:spcBef>
                <a:spcPts val="576"/>
              </a:spcBef>
              <a:buFont typeface="Arial" panose="020B0604020202020204" pitchFamily="34" charset="0"/>
              <a:buChar char="•"/>
              <a:tabLst>
                <a:tab pos="346075" algn="l"/>
                <a:tab pos="682625" algn="l"/>
              </a:tabLst>
            </a:pPr>
            <a:r>
              <a:rPr lang="en-US" sz="2400" dirty="0" smtClean="0"/>
              <a:t>Episodes of rhythmic sucking with audible swallows</a:t>
            </a:r>
          </a:p>
          <a:p>
            <a:pPr>
              <a:spcBef>
                <a:spcPts val="576"/>
              </a:spcBef>
              <a:buFont typeface="Arial" panose="020B0604020202020204" pitchFamily="34" charset="0"/>
              <a:buChar char="•"/>
              <a:tabLst>
                <a:tab pos="346075" algn="l"/>
                <a:tab pos="682625" algn="l"/>
              </a:tabLst>
            </a:pPr>
            <a:r>
              <a:rPr lang="en-US" sz="2400" b="1" dirty="0" smtClean="0"/>
              <a:t>What goes in comes out</a:t>
            </a:r>
          </a:p>
          <a:p>
            <a:pPr marL="568325" indent="-222250">
              <a:spcBef>
                <a:spcPts val="576"/>
              </a:spcBef>
              <a:buFontTx/>
              <a:buChar char="-"/>
              <a:tabLst>
                <a:tab pos="682625" algn="l"/>
              </a:tabLst>
            </a:pPr>
            <a:r>
              <a:rPr lang="en-US" sz="2400" dirty="0" smtClean="0"/>
              <a:t>At least one to two wet cloth diapers in the first two days, then six to eight wet cloth diapers every 24 hours</a:t>
            </a:r>
          </a:p>
          <a:p>
            <a:pPr marL="568325" indent="-222250">
              <a:spcBef>
                <a:spcPts val="576"/>
              </a:spcBef>
              <a:buFontTx/>
              <a:buChar char="-"/>
              <a:tabLst>
                <a:tab pos="682625" algn="l"/>
              </a:tabLst>
            </a:pPr>
            <a:r>
              <a:rPr lang="en-US" sz="2400" dirty="0" smtClean="0"/>
              <a:t>Transitional stools first two days, yellow by day four</a:t>
            </a:r>
          </a:p>
          <a:p>
            <a:pPr marL="568325" indent="-222250">
              <a:spcBef>
                <a:spcPts val="576"/>
              </a:spcBef>
              <a:buFontTx/>
              <a:buChar char="-"/>
              <a:tabLst>
                <a:tab pos="682625" algn="l"/>
              </a:tabLst>
            </a:pPr>
            <a:r>
              <a:rPr lang="en-US" sz="2400" dirty="0" smtClean="0"/>
              <a:t>After day three, at least three bowel movements &gt;1 tablespoon in 24 hours (usually four to 10 small stools per day)</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26</a:t>
            </a:fld>
            <a:endParaRPr lang="en-US" altLang="en-US"/>
          </a:p>
        </p:txBody>
      </p:sp>
    </p:spTree>
    <p:extLst>
      <p:ext uri="{BB962C8B-B14F-4D97-AF65-F5344CB8AC3E}">
        <p14:creationId xmlns:p14="http://schemas.microsoft.com/office/powerpoint/2010/main" val="247884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Jaundice</a:t>
            </a:r>
            <a:endParaRPr lang="en-US" sz="3600" dirty="0"/>
          </a:p>
        </p:txBody>
      </p:sp>
      <p:sp>
        <p:nvSpPr>
          <p:cNvPr id="3" name="Content Placeholder 2"/>
          <p:cNvSpPr>
            <a:spLocks noGrp="1"/>
          </p:cNvSpPr>
          <p:nvPr>
            <p:ph idx="1"/>
          </p:nvPr>
        </p:nvSpPr>
        <p:spPr>
          <a:xfrm>
            <a:off x="533400" y="1295400"/>
            <a:ext cx="8229600" cy="4724400"/>
          </a:xfrm>
        </p:spPr>
        <p:txBody>
          <a:bodyPr/>
          <a:lstStyle/>
          <a:p>
            <a:pPr>
              <a:spcBef>
                <a:spcPts val="576"/>
              </a:spcBef>
              <a:buFont typeface="Arial" panose="020B0604020202020204" pitchFamily="34" charset="0"/>
              <a:buChar char="•"/>
              <a:tabLst>
                <a:tab pos="568325" algn="l"/>
              </a:tabLst>
            </a:pPr>
            <a:r>
              <a:rPr lang="en-US" sz="2200" dirty="0" smtClean="0"/>
              <a:t>Ensure that infant has adequate intake</a:t>
            </a:r>
          </a:p>
          <a:p>
            <a:pPr indent="3175">
              <a:spcBef>
                <a:spcPts val="576"/>
              </a:spcBef>
              <a:buNone/>
              <a:tabLst>
                <a:tab pos="568325" algn="l"/>
              </a:tabLst>
            </a:pPr>
            <a:r>
              <a:rPr lang="en-US" sz="2200" dirty="0" smtClean="0"/>
              <a:t>-	Jaundice in breastfed infants most commonly associated 	with inadequate feeding</a:t>
            </a:r>
          </a:p>
          <a:p>
            <a:pPr>
              <a:spcBef>
                <a:spcPts val="576"/>
              </a:spcBef>
              <a:buFont typeface="Arial" panose="020B0604020202020204" pitchFamily="34" charset="0"/>
              <a:buChar char="•"/>
              <a:tabLst>
                <a:tab pos="346075" algn="l"/>
                <a:tab pos="682625" algn="l"/>
              </a:tabLst>
            </a:pPr>
            <a:r>
              <a:rPr lang="en-US" sz="2200" dirty="0" smtClean="0"/>
              <a:t>More frequent and effective breastfeeding prevents and treats jaundice.</a:t>
            </a:r>
          </a:p>
          <a:p>
            <a:pPr>
              <a:spcBef>
                <a:spcPts val="576"/>
              </a:spcBef>
              <a:buFont typeface="Arial" panose="020B0604020202020204" pitchFamily="34" charset="0"/>
              <a:buChar char="•"/>
              <a:tabLst>
                <a:tab pos="346075" algn="l"/>
                <a:tab pos="682625" algn="l"/>
              </a:tabLst>
            </a:pPr>
            <a:r>
              <a:rPr lang="en-US" sz="2200" dirty="0" err="1" smtClean="0"/>
              <a:t>Breastmilk</a:t>
            </a:r>
            <a:r>
              <a:rPr lang="en-US" sz="2200" dirty="0" smtClean="0"/>
              <a:t> jaundice</a:t>
            </a:r>
          </a:p>
          <a:p>
            <a:pPr marL="568325" indent="-222250">
              <a:spcBef>
                <a:spcPts val="576"/>
              </a:spcBef>
              <a:buFontTx/>
              <a:buChar char="-"/>
              <a:tabLst>
                <a:tab pos="682625" algn="l"/>
              </a:tabLst>
            </a:pPr>
            <a:r>
              <a:rPr lang="en-US" sz="2200" dirty="0" smtClean="0"/>
              <a:t>Begins after day of life 5-7</a:t>
            </a:r>
          </a:p>
          <a:p>
            <a:pPr marL="568325" indent="-222250">
              <a:spcBef>
                <a:spcPts val="576"/>
              </a:spcBef>
              <a:buFontTx/>
              <a:buChar char="-"/>
              <a:tabLst>
                <a:tab pos="682625" algn="l"/>
              </a:tabLst>
            </a:pPr>
            <a:r>
              <a:rPr lang="en-US" sz="2200" dirty="0" smtClean="0"/>
              <a:t>Total bilirubin &gt;12 mg/</a:t>
            </a:r>
            <a:r>
              <a:rPr lang="en-US" sz="2200" dirty="0" err="1" smtClean="0"/>
              <a:t>dL</a:t>
            </a:r>
            <a:endParaRPr lang="en-US" sz="2200" dirty="0" smtClean="0"/>
          </a:p>
          <a:p>
            <a:pPr marL="568325" indent="-222250">
              <a:spcBef>
                <a:spcPts val="576"/>
              </a:spcBef>
              <a:buFontTx/>
              <a:buChar char="-"/>
              <a:tabLst>
                <a:tab pos="682625" algn="l"/>
              </a:tabLst>
            </a:pPr>
            <a:r>
              <a:rPr lang="en-US" sz="2200" dirty="0" smtClean="0"/>
              <a:t>Occurs in less than 1 in 200</a:t>
            </a:r>
          </a:p>
          <a:p>
            <a:pPr marL="568325" indent="-222250">
              <a:spcBef>
                <a:spcPts val="576"/>
              </a:spcBef>
              <a:buFontTx/>
              <a:buChar char="-"/>
              <a:tabLst>
                <a:tab pos="682625" algn="l"/>
              </a:tabLst>
            </a:pPr>
            <a:r>
              <a:rPr lang="en-US" sz="2200" dirty="0" smtClean="0"/>
              <a:t>Increased bilirubin reabsorption from intestine</a:t>
            </a:r>
          </a:p>
          <a:p>
            <a:pPr marL="568325" indent="-222250">
              <a:spcBef>
                <a:spcPts val="576"/>
              </a:spcBef>
              <a:buFontTx/>
              <a:buChar char="-"/>
              <a:tabLst>
                <a:tab pos="682625" algn="l"/>
              </a:tabLst>
            </a:pPr>
            <a:r>
              <a:rPr lang="en-US" sz="2200" dirty="0" smtClean="0"/>
              <a:t>May last several weeks to months</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27</a:t>
            </a:fld>
            <a:endParaRPr lang="en-US" altLang="en-US"/>
          </a:p>
        </p:txBody>
      </p:sp>
    </p:spTree>
    <p:extLst>
      <p:ext uri="{BB962C8B-B14F-4D97-AF65-F5344CB8AC3E}">
        <p14:creationId xmlns:p14="http://schemas.microsoft.com/office/powerpoint/2010/main" val="300509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Painful Breasts</a:t>
            </a:r>
            <a:endParaRPr lang="en-US" sz="3600" dirty="0"/>
          </a:p>
        </p:txBody>
      </p:sp>
      <p:sp>
        <p:nvSpPr>
          <p:cNvPr id="3" name="Content Placeholder 2"/>
          <p:cNvSpPr>
            <a:spLocks noGrp="1"/>
          </p:cNvSpPr>
          <p:nvPr>
            <p:ph idx="1"/>
          </p:nvPr>
        </p:nvSpPr>
        <p:spPr>
          <a:xfrm>
            <a:off x="457200" y="1371600"/>
            <a:ext cx="8229600" cy="2362200"/>
          </a:xfrm>
        </p:spPr>
        <p:txBody>
          <a:bodyPr/>
          <a:lstStyle/>
          <a:p>
            <a:pPr marL="0" indent="0">
              <a:spcBef>
                <a:spcPts val="576"/>
              </a:spcBef>
              <a:buNone/>
              <a:tabLst>
                <a:tab pos="568325" algn="l"/>
              </a:tabLst>
            </a:pPr>
            <a:r>
              <a:rPr lang="en-US" dirty="0" smtClean="0"/>
              <a:t>What to do about them</a:t>
            </a:r>
          </a:p>
          <a:p>
            <a:pPr indent="282575">
              <a:spcBef>
                <a:spcPts val="576"/>
              </a:spcBef>
              <a:buFont typeface="Arial" panose="020B0604020202020204" pitchFamily="34" charset="0"/>
              <a:buChar char="•"/>
              <a:tabLst>
                <a:tab pos="568325" algn="l"/>
              </a:tabLst>
            </a:pPr>
            <a:r>
              <a:rPr lang="en-US" dirty="0" smtClean="0"/>
              <a:t>Painful nipples due to poor latch</a:t>
            </a:r>
          </a:p>
          <a:p>
            <a:pPr indent="282575">
              <a:spcBef>
                <a:spcPts val="576"/>
              </a:spcBef>
              <a:buFont typeface="Arial" panose="020B0604020202020204" pitchFamily="34" charset="0"/>
              <a:buChar char="•"/>
              <a:tabLst>
                <a:tab pos="568325" algn="l"/>
              </a:tabLst>
            </a:pPr>
            <a:r>
              <a:rPr lang="en-US" dirty="0" smtClean="0"/>
              <a:t>Engorgement</a:t>
            </a:r>
          </a:p>
          <a:p>
            <a:pPr indent="282575">
              <a:spcBef>
                <a:spcPts val="576"/>
              </a:spcBef>
              <a:buFont typeface="Arial" panose="020B0604020202020204" pitchFamily="34" charset="0"/>
              <a:buChar char="•"/>
              <a:tabLst>
                <a:tab pos="568325" algn="l"/>
              </a:tabLst>
            </a:pPr>
            <a:r>
              <a:rPr lang="en-US" dirty="0" smtClean="0"/>
              <a:t>Mastitis</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28</a:t>
            </a:fld>
            <a:endParaRPr lang="en-US" altLang="en-US"/>
          </a:p>
        </p:txBody>
      </p:sp>
    </p:spTree>
    <p:extLst>
      <p:ext uri="{BB962C8B-B14F-4D97-AF65-F5344CB8AC3E}">
        <p14:creationId xmlns:p14="http://schemas.microsoft.com/office/powerpoint/2010/main" val="303300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Painful Nipples</a:t>
            </a:r>
            <a:endParaRPr lang="en-US" sz="3600" dirty="0"/>
          </a:p>
        </p:txBody>
      </p:sp>
      <p:sp>
        <p:nvSpPr>
          <p:cNvPr id="3" name="Content Placeholder 2"/>
          <p:cNvSpPr>
            <a:spLocks noGrp="1"/>
          </p:cNvSpPr>
          <p:nvPr>
            <p:ph idx="1"/>
          </p:nvPr>
        </p:nvSpPr>
        <p:spPr>
          <a:xfrm>
            <a:off x="457200" y="1371600"/>
            <a:ext cx="8229600" cy="3962400"/>
          </a:xfrm>
        </p:spPr>
        <p:txBody>
          <a:bodyPr/>
          <a:lstStyle/>
          <a:p>
            <a:pPr marL="346075" indent="-346075">
              <a:spcBef>
                <a:spcPts val="576"/>
              </a:spcBef>
              <a:buFont typeface="Arial" panose="020B0604020202020204" pitchFamily="34" charset="0"/>
              <a:buChar char="•"/>
              <a:tabLst>
                <a:tab pos="568325" algn="l"/>
              </a:tabLst>
            </a:pPr>
            <a:r>
              <a:rPr lang="en-US" sz="2800" dirty="0" smtClean="0"/>
              <a:t>Normal “latch-on pain” vs. abnormal pain</a:t>
            </a:r>
          </a:p>
          <a:p>
            <a:pPr marL="346075" indent="-346075">
              <a:spcBef>
                <a:spcPts val="576"/>
              </a:spcBef>
              <a:buFont typeface="Arial" panose="020B0604020202020204" pitchFamily="34" charset="0"/>
              <a:buChar char="•"/>
              <a:tabLst>
                <a:tab pos="568325" algn="l"/>
              </a:tabLst>
            </a:pPr>
            <a:r>
              <a:rPr lang="en-US" sz="2800" dirty="0" smtClean="0"/>
              <a:t>Abnormal pain usually due to poor latch</a:t>
            </a:r>
          </a:p>
          <a:p>
            <a:pPr marL="346075" indent="-346075">
              <a:spcBef>
                <a:spcPts val="576"/>
              </a:spcBef>
              <a:buFont typeface="Arial" panose="020B0604020202020204" pitchFamily="34" charset="0"/>
              <a:buChar char="•"/>
              <a:tabLst>
                <a:tab pos="568325" algn="l"/>
              </a:tabLst>
            </a:pPr>
            <a:r>
              <a:rPr lang="en-US" sz="2800" dirty="0" smtClean="0"/>
              <a:t>Persistent pain, cracks, and bleeding are </a:t>
            </a:r>
            <a:r>
              <a:rPr lang="en-US" sz="2800" i="1" dirty="0" smtClean="0"/>
              <a:t>not normal</a:t>
            </a:r>
          </a:p>
          <a:p>
            <a:pPr marL="346075" indent="-346075">
              <a:spcBef>
                <a:spcPts val="576"/>
              </a:spcBef>
              <a:buFont typeface="Arial" panose="020B0604020202020204" pitchFamily="34" charset="0"/>
              <a:buChar char="•"/>
              <a:tabLst>
                <a:tab pos="568325" algn="l"/>
              </a:tabLst>
            </a:pPr>
            <a:r>
              <a:rPr lang="en-US" sz="2800" dirty="0" smtClean="0"/>
              <a:t>Ensure appropriate positioning and latch</a:t>
            </a:r>
          </a:p>
          <a:p>
            <a:pPr marL="346075" indent="-346075">
              <a:spcBef>
                <a:spcPts val="576"/>
              </a:spcBef>
              <a:buFont typeface="Arial" panose="020B0604020202020204" pitchFamily="34" charset="0"/>
              <a:buChar char="•"/>
              <a:tabLst>
                <a:tab pos="568325" algn="l"/>
              </a:tabLst>
            </a:pPr>
            <a:r>
              <a:rPr lang="en-US" sz="2800" dirty="0" smtClean="0"/>
              <a:t>Applying lanolin cream or </a:t>
            </a:r>
            <a:r>
              <a:rPr lang="en-US" sz="2800" dirty="0" err="1" smtClean="0"/>
              <a:t>breastmilk</a:t>
            </a:r>
            <a:r>
              <a:rPr lang="en-US" sz="2800" dirty="0" smtClean="0"/>
              <a:t> to nipples may be soothing</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29</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302" y="4283520"/>
            <a:ext cx="2787698" cy="1849056"/>
          </a:xfrm>
          <a:prstGeom prst="rect">
            <a:avLst/>
          </a:prstGeom>
        </p:spPr>
      </p:pic>
    </p:spTree>
    <p:extLst>
      <p:ext uri="{BB962C8B-B14F-4D97-AF65-F5344CB8AC3E}">
        <p14:creationId xmlns:p14="http://schemas.microsoft.com/office/powerpoint/2010/main" val="236805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E110C0-7996-4F04-A41B-EE95260F73B2}" type="slidenum">
              <a:rPr lang="en-US" altLang="en-US"/>
              <a:pPr/>
              <a:t>3</a:t>
            </a:fld>
            <a:endParaRPr lang="en-US" altLang="en-US"/>
          </a:p>
        </p:txBody>
      </p:sp>
      <p:sp>
        <p:nvSpPr>
          <p:cNvPr id="6146" name="Rectangle 2"/>
          <p:cNvSpPr>
            <a:spLocks noGrp="1" noChangeArrowheads="1"/>
          </p:cNvSpPr>
          <p:nvPr>
            <p:ph type="title"/>
          </p:nvPr>
        </p:nvSpPr>
        <p:spPr>
          <a:xfrm>
            <a:off x="152400" y="274638"/>
            <a:ext cx="8534400" cy="1143000"/>
          </a:xfrm>
        </p:spPr>
        <p:txBody>
          <a:bodyPr/>
          <a:lstStyle/>
          <a:p>
            <a:endParaRPr lang="en-US" altLang="en-US" dirty="0"/>
          </a:p>
        </p:txBody>
      </p:sp>
      <p:sp>
        <p:nvSpPr>
          <p:cNvPr id="6147" name="Rectangle 3"/>
          <p:cNvSpPr>
            <a:spLocks noGrp="1" noChangeArrowheads="1"/>
          </p:cNvSpPr>
          <p:nvPr>
            <p:ph type="body" idx="1"/>
          </p:nvPr>
        </p:nvSpPr>
        <p:spPr>
          <a:xfrm>
            <a:off x="457200" y="1447800"/>
            <a:ext cx="8229600" cy="2514600"/>
          </a:xfrm>
        </p:spPr>
        <p:txBody>
          <a:bodyPr/>
          <a:lstStyle/>
          <a:p>
            <a:pPr marL="0" indent="0" algn="ctr">
              <a:spcBef>
                <a:spcPts val="576"/>
              </a:spcBef>
              <a:buNone/>
            </a:pPr>
            <a:r>
              <a:rPr lang="en-US" altLang="en-US" dirty="0"/>
              <a:t>“All family physicians have a unique role in the promotion of </a:t>
            </a:r>
            <a:r>
              <a:rPr lang="en-US" altLang="en-US" dirty="0" smtClean="0"/>
              <a:t>breastfeeding.”</a:t>
            </a:r>
          </a:p>
          <a:p>
            <a:pPr marL="0" indent="0">
              <a:spcBef>
                <a:spcPts val="576"/>
              </a:spcBef>
              <a:buNone/>
            </a:pPr>
            <a:endParaRPr lang="en-US" altLang="en-US" dirty="0"/>
          </a:p>
          <a:p>
            <a:pPr marL="0" indent="0" algn="r">
              <a:spcBef>
                <a:spcPts val="576"/>
              </a:spcBef>
              <a:buNone/>
            </a:pPr>
            <a:r>
              <a:rPr lang="en-US" altLang="en-US" sz="2000" i="1" dirty="0">
                <a:solidFill>
                  <a:schemeClr val="tx1"/>
                </a:solidFill>
              </a:rPr>
              <a:t>Family Physicians Supporting Breastfeeding</a:t>
            </a:r>
          </a:p>
          <a:p>
            <a:pPr marL="0" indent="0" algn="r">
              <a:spcBef>
                <a:spcPts val="576"/>
              </a:spcBef>
              <a:buNone/>
            </a:pPr>
            <a:r>
              <a:rPr lang="en-US" altLang="en-US" sz="2000" dirty="0">
                <a:solidFill>
                  <a:schemeClr val="tx1"/>
                </a:solidFill>
              </a:rPr>
              <a:t>AAFP Policy and Position Statement on </a:t>
            </a:r>
            <a:r>
              <a:rPr lang="en-US" altLang="en-US" sz="2000" dirty="0" smtClean="0">
                <a:solidFill>
                  <a:schemeClr val="tx1"/>
                </a:solidFill>
              </a:rPr>
              <a:t>Breastfeeding</a:t>
            </a:r>
            <a:endParaRPr lang="en-US" altLang="en-US" sz="2000" dirty="0">
              <a:solidFill>
                <a:schemeClr val="tx1"/>
              </a:solidFill>
            </a:endParaRPr>
          </a:p>
        </p:txBody>
      </p:sp>
    </p:spTree>
    <p:extLst>
      <p:ext uri="{BB962C8B-B14F-4D97-AF65-F5344CB8AC3E}">
        <p14:creationId xmlns:p14="http://schemas.microsoft.com/office/powerpoint/2010/main" val="762707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Engorgement</a:t>
            </a:r>
            <a:endParaRPr lang="en-US" sz="3600" dirty="0"/>
          </a:p>
        </p:txBody>
      </p:sp>
      <p:sp>
        <p:nvSpPr>
          <p:cNvPr id="3" name="Content Placeholder 2"/>
          <p:cNvSpPr>
            <a:spLocks noGrp="1"/>
          </p:cNvSpPr>
          <p:nvPr>
            <p:ph idx="1"/>
          </p:nvPr>
        </p:nvSpPr>
        <p:spPr>
          <a:xfrm>
            <a:off x="457200" y="1371600"/>
            <a:ext cx="8229600" cy="3886200"/>
          </a:xfrm>
        </p:spPr>
        <p:txBody>
          <a:bodyPr/>
          <a:lstStyle/>
          <a:p>
            <a:pPr marL="346075" indent="-346075">
              <a:spcBef>
                <a:spcPts val="576"/>
              </a:spcBef>
              <a:buFont typeface="Arial" panose="020B0604020202020204" pitchFamily="34" charset="0"/>
              <a:buChar char="•"/>
              <a:tabLst>
                <a:tab pos="568325" algn="l"/>
              </a:tabLst>
            </a:pPr>
            <a:r>
              <a:rPr lang="en-US" sz="2800" dirty="0" smtClean="0"/>
              <a:t>Development of swollen, tender breasts as the mature milk “comes in”</a:t>
            </a:r>
          </a:p>
          <a:p>
            <a:pPr marL="346075" indent="-346075">
              <a:spcBef>
                <a:spcPts val="576"/>
              </a:spcBef>
              <a:buFont typeface="Arial" panose="020B0604020202020204" pitchFamily="34" charset="0"/>
              <a:buChar char="•"/>
              <a:tabLst>
                <a:tab pos="568325" algn="l"/>
              </a:tabLst>
            </a:pPr>
            <a:r>
              <a:rPr lang="en-US" sz="2800" dirty="0" smtClean="0"/>
              <a:t>Combination of milk, as well as interstitial edema, increased blood and lymphatic flow</a:t>
            </a:r>
          </a:p>
          <a:p>
            <a:pPr marL="346075" indent="-346075">
              <a:spcBef>
                <a:spcPts val="576"/>
              </a:spcBef>
              <a:buFont typeface="Arial" panose="020B0604020202020204" pitchFamily="34" charset="0"/>
              <a:buChar char="•"/>
              <a:tabLst>
                <a:tab pos="568325" algn="l"/>
              </a:tabLst>
            </a:pPr>
            <a:r>
              <a:rPr lang="en-US" sz="2800" dirty="0" smtClean="0"/>
              <a:t>Can cause difficulties with latching as breast is full and nipple flattens</a:t>
            </a:r>
          </a:p>
          <a:p>
            <a:pPr marL="346075" indent="-346075">
              <a:spcBef>
                <a:spcPts val="576"/>
              </a:spcBef>
              <a:buFont typeface="Arial" panose="020B0604020202020204" pitchFamily="34" charset="0"/>
              <a:buChar char="•"/>
              <a:tabLst>
                <a:tab pos="568325" algn="l"/>
              </a:tabLst>
            </a:pPr>
            <a:r>
              <a:rPr lang="en-US" sz="2800" dirty="0" smtClean="0"/>
              <a:t>A common time for women to stop nursing, which can be managed preventively or actively</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30</a:t>
            </a:fld>
            <a:endParaRPr lang="en-US" altLang="en-US"/>
          </a:p>
        </p:txBody>
      </p:sp>
    </p:spTree>
    <p:extLst>
      <p:ext uri="{BB962C8B-B14F-4D97-AF65-F5344CB8AC3E}">
        <p14:creationId xmlns:p14="http://schemas.microsoft.com/office/powerpoint/2010/main" val="393852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Treatment of Engorgement</a:t>
            </a:r>
            <a:endParaRPr lang="en-US" sz="3600" dirty="0"/>
          </a:p>
        </p:txBody>
      </p:sp>
      <p:sp>
        <p:nvSpPr>
          <p:cNvPr id="3" name="Content Placeholder 2"/>
          <p:cNvSpPr>
            <a:spLocks noGrp="1"/>
          </p:cNvSpPr>
          <p:nvPr>
            <p:ph idx="1"/>
          </p:nvPr>
        </p:nvSpPr>
        <p:spPr>
          <a:xfrm>
            <a:off x="457200" y="1371600"/>
            <a:ext cx="8229600" cy="3886200"/>
          </a:xfrm>
        </p:spPr>
        <p:txBody>
          <a:bodyPr/>
          <a:lstStyle/>
          <a:p>
            <a:pPr marL="346075" indent="-346075">
              <a:spcBef>
                <a:spcPts val="576"/>
              </a:spcBef>
              <a:buFont typeface="Arial" panose="020B0604020202020204" pitchFamily="34" charset="0"/>
              <a:buChar char="•"/>
              <a:tabLst>
                <a:tab pos="568325" algn="l"/>
              </a:tabLst>
            </a:pPr>
            <a:r>
              <a:rPr lang="en-US" sz="2800" dirty="0" smtClean="0"/>
              <a:t>Prevention – anticipatory guidance</a:t>
            </a:r>
          </a:p>
          <a:p>
            <a:pPr marL="346075" indent="-346075">
              <a:spcBef>
                <a:spcPts val="576"/>
              </a:spcBef>
              <a:buFont typeface="Arial" panose="020B0604020202020204" pitchFamily="34" charset="0"/>
              <a:buChar char="•"/>
              <a:tabLst>
                <a:tab pos="568325" algn="l"/>
              </a:tabLst>
            </a:pPr>
            <a:r>
              <a:rPr lang="en-US" sz="2800" dirty="0" smtClean="0"/>
              <a:t>Frequent nursing</a:t>
            </a:r>
          </a:p>
          <a:p>
            <a:pPr marL="346075" indent="-346075">
              <a:spcBef>
                <a:spcPts val="576"/>
              </a:spcBef>
              <a:buFont typeface="Arial" panose="020B0604020202020204" pitchFamily="34" charset="0"/>
              <a:buChar char="•"/>
              <a:tabLst>
                <a:tab pos="568325" algn="l"/>
              </a:tabLst>
            </a:pPr>
            <a:r>
              <a:rPr lang="en-US" sz="2800" dirty="0" smtClean="0"/>
              <a:t>Cool compresses</a:t>
            </a:r>
          </a:p>
          <a:p>
            <a:pPr marL="346075" indent="-346075">
              <a:spcBef>
                <a:spcPts val="576"/>
              </a:spcBef>
              <a:buFont typeface="Arial" panose="020B0604020202020204" pitchFamily="34" charset="0"/>
              <a:buChar char="•"/>
              <a:tabLst>
                <a:tab pos="568325" algn="l"/>
              </a:tabLst>
            </a:pPr>
            <a:r>
              <a:rPr lang="en-US" sz="2800" dirty="0" smtClean="0"/>
              <a:t>Warm breasts before nursing</a:t>
            </a:r>
          </a:p>
          <a:p>
            <a:pPr marL="346075" indent="-346075">
              <a:spcBef>
                <a:spcPts val="576"/>
              </a:spcBef>
              <a:buFont typeface="Arial" panose="020B0604020202020204" pitchFamily="34" charset="0"/>
              <a:buChar char="•"/>
              <a:tabLst>
                <a:tab pos="568325" algn="l"/>
              </a:tabLst>
            </a:pPr>
            <a:r>
              <a:rPr lang="en-US" sz="2800" dirty="0" smtClean="0"/>
              <a:t>If trouble latching, express a small amount prior to the infant latching on</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31</a:t>
            </a:fld>
            <a:endParaRPr lang="en-US" altLang="en-US"/>
          </a:p>
        </p:txBody>
      </p:sp>
    </p:spTree>
    <p:extLst>
      <p:ext uri="{BB962C8B-B14F-4D97-AF65-F5344CB8AC3E}">
        <p14:creationId xmlns:p14="http://schemas.microsoft.com/office/powerpoint/2010/main" val="4055161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Mastitis</a:t>
            </a:r>
            <a:endParaRPr lang="en-US" sz="3600" dirty="0"/>
          </a:p>
        </p:txBody>
      </p:sp>
      <p:sp>
        <p:nvSpPr>
          <p:cNvPr id="3" name="Content Placeholder 2"/>
          <p:cNvSpPr>
            <a:spLocks noGrp="1"/>
          </p:cNvSpPr>
          <p:nvPr>
            <p:ph idx="1"/>
          </p:nvPr>
        </p:nvSpPr>
        <p:spPr>
          <a:xfrm>
            <a:off x="457200" y="1371600"/>
            <a:ext cx="8229600" cy="4267200"/>
          </a:xfrm>
        </p:spPr>
        <p:txBody>
          <a:bodyPr/>
          <a:lstStyle/>
          <a:p>
            <a:pPr marL="346075" indent="-346075">
              <a:spcBef>
                <a:spcPts val="576"/>
              </a:spcBef>
              <a:buFont typeface="Arial" panose="020B0604020202020204" pitchFamily="34" charset="0"/>
              <a:buChar char="•"/>
              <a:tabLst>
                <a:tab pos="568325" algn="l"/>
              </a:tabLst>
            </a:pPr>
            <a:r>
              <a:rPr lang="en-US" sz="2600" dirty="0" smtClean="0"/>
              <a:t>Breast inflammation with fever, breast pain, erythema, and general malaise</a:t>
            </a:r>
          </a:p>
          <a:p>
            <a:pPr marL="346075" indent="-346075">
              <a:spcBef>
                <a:spcPts val="576"/>
              </a:spcBef>
              <a:buFont typeface="Arial" panose="020B0604020202020204" pitchFamily="34" charset="0"/>
              <a:buChar char="•"/>
              <a:tabLst>
                <a:tab pos="568325" algn="l"/>
              </a:tabLst>
            </a:pPr>
            <a:r>
              <a:rPr lang="en-US" sz="2600" dirty="0" smtClean="0"/>
              <a:t>Estimated to occur in 20% of women</a:t>
            </a:r>
          </a:p>
          <a:p>
            <a:pPr marL="346075" indent="-346075">
              <a:spcBef>
                <a:spcPts val="576"/>
              </a:spcBef>
              <a:buFont typeface="Arial" panose="020B0604020202020204" pitchFamily="34" charset="0"/>
              <a:buChar char="•"/>
              <a:tabLst>
                <a:tab pos="568325" algn="l"/>
              </a:tabLst>
            </a:pPr>
            <a:r>
              <a:rPr lang="en-US" sz="2600" dirty="0" smtClean="0"/>
              <a:t>If the breast is red and tender, but no fever or systemic symptoms, then it is more likely to be a plugged duct</a:t>
            </a:r>
          </a:p>
          <a:p>
            <a:pPr marL="346075" indent="-346075">
              <a:spcBef>
                <a:spcPts val="576"/>
              </a:spcBef>
              <a:buFont typeface="Arial" panose="020B0604020202020204" pitchFamily="34" charset="0"/>
              <a:buChar char="•"/>
              <a:tabLst>
                <a:tab pos="568325" algn="l"/>
              </a:tabLst>
            </a:pPr>
            <a:r>
              <a:rPr lang="en-US" sz="2600" dirty="0" smtClean="0"/>
              <a:t>Risk factors: Decreased feedings, poor latch with decreased milk removal and possible trauma, rapid weaning, oversupply, pressure on the breast, maternal fatigue, and malnutrition</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32</a:t>
            </a:fld>
            <a:endParaRPr lang="en-US" altLang="en-US"/>
          </a:p>
        </p:txBody>
      </p:sp>
    </p:spTree>
    <p:extLst>
      <p:ext uri="{BB962C8B-B14F-4D97-AF65-F5344CB8AC3E}">
        <p14:creationId xmlns:p14="http://schemas.microsoft.com/office/powerpoint/2010/main" val="3838470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Mastitis</a:t>
            </a:r>
            <a:endParaRPr lang="en-US" sz="3600" dirty="0"/>
          </a:p>
        </p:txBody>
      </p:sp>
      <p:sp>
        <p:nvSpPr>
          <p:cNvPr id="3" name="Content Placeholder 2"/>
          <p:cNvSpPr>
            <a:spLocks noGrp="1"/>
          </p:cNvSpPr>
          <p:nvPr>
            <p:ph idx="1"/>
          </p:nvPr>
        </p:nvSpPr>
        <p:spPr>
          <a:xfrm>
            <a:off x="457200" y="1371600"/>
            <a:ext cx="8229600" cy="4495800"/>
          </a:xfrm>
        </p:spPr>
        <p:txBody>
          <a:bodyPr/>
          <a:lstStyle/>
          <a:p>
            <a:pPr marL="346075" indent="-346075">
              <a:spcBef>
                <a:spcPts val="576"/>
              </a:spcBef>
              <a:buFont typeface="Arial" panose="020B0604020202020204" pitchFamily="34" charset="0"/>
              <a:buChar char="•"/>
              <a:tabLst>
                <a:tab pos="568325" algn="l"/>
              </a:tabLst>
            </a:pPr>
            <a:r>
              <a:rPr lang="en-US" sz="2600" dirty="0" smtClean="0"/>
              <a:t>Most common organisms: Penicillin-resistant </a:t>
            </a:r>
            <a:r>
              <a:rPr lang="en-US" sz="2600" i="1" dirty="0" smtClean="0"/>
              <a:t>S. </a:t>
            </a:r>
            <a:r>
              <a:rPr lang="en-US" sz="2600" i="1" dirty="0" err="1" smtClean="0"/>
              <a:t>aureus</a:t>
            </a:r>
            <a:r>
              <a:rPr lang="en-US" sz="2600" dirty="0" smtClean="0"/>
              <a:t>, followed by strep and </a:t>
            </a:r>
            <a:r>
              <a:rPr lang="en-US" sz="2600" i="1" dirty="0" smtClean="0"/>
              <a:t>E. coli</a:t>
            </a:r>
          </a:p>
          <a:p>
            <a:pPr marL="346075" indent="-346075">
              <a:spcBef>
                <a:spcPts val="576"/>
              </a:spcBef>
              <a:buFont typeface="Arial" panose="020B0604020202020204" pitchFamily="34" charset="0"/>
              <a:buChar char="•"/>
              <a:tabLst>
                <a:tab pos="568325" algn="l"/>
              </a:tabLst>
            </a:pPr>
            <a:r>
              <a:rPr lang="en-US" sz="2600" dirty="0" smtClean="0"/>
              <a:t>Treatment: </a:t>
            </a:r>
            <a:r>
              <a:rPr lang="en-US" sz="2600" dirty="0" err="1" smtClean="0"/>
              <a:t>Pencillinase</a:t>
            </a:r>
            <a:r>
              <a:rPr lang="en-US" sz="2600" dirty="0" smtClean="0"/>
              <a:t>-resistant </a:t>
            </a:r>
            <a:r>
              <a:rPr lang="en-US" sz="2600" dirty="0" err="1" smtClean="0"/>
              <a:t>penicillins</a:t>
            </a:r>
            <a:r>
              <a:rPr lang="en-US" sz="2600" dirty="0" smtClean="0"/>
              <a:t> such as </a:t>
            </a:r>
            <a:r>
              <a:rPr lang="en-US" sz="2600" dirty="0" err="1" smtClean="0"/>
              <a:t>dicloxacillin</a:t>
            </a:r>
            <a:r>
              <a:rPr lang="en-US" sz="2600" dirty="0" smtClean="0"/>
              <a:t> or </a:t>
            </a:r>
            <a:r>
              <a:rPr lang="en-US" sz="2600" dirty="0" err="1" smtClean="0"/>
              <a:t>flucloxacillin</a:t>
            </a:r>
            <a:r>
              <a:rPr lang="en-US" sz="2600" dirty="0" smtClean="0"/>
              <a:t>, cephalexin, clindamycin, or erythromycin</a:t>
            </a:r>
          </a:p>
          <a:p>
            <a:pPr marL="346075" indent="-346075">
              <a:spcBef>
                <a:spcPts val="576"/>
              </a:spcBef>
              <a:buFont typeface="Arial" panose="020B0604020202020204" pitchFamily="34" charset="0"/>
              <a:buChar char="•"/>
              <a:tabLst>
                <a:tab pos="568325" algn="l"/>
              </a:tabLst>
            </a:pPr>
            <a:r>
              <a:rPr lang="en-US" sz="2600" dirty="0" smtClean="0"/>
              <a:t>Important to continue regularly emptying the breast</a:t>
            </a:r>
          </a:p>
          <a:p>
            <a:pPr marL="346075" indent="-346075">
              <a:spcBef>
                <a:spcPts val="576"/>
              </a:spcBef>
              <a:buFont typeface="Arial" panose="020B0604020202020204" pitchFamily="34" charset="0"/>
              <a:buChar char="•"/>
              <a:tabLst>
                <a:tab pos="568325" algn="l"/>
              </a:tabLst>
            </a:pPr>
            <a:r>
              <a:rPr lang="en-US" sz="2600" dirty="0" smtClean="0"/>
              <a:t>Adequate fluids and nutrition</a:t>
            </a:r>
          </a:p>
          <a:p>
            <a:pPr marL="346075" indent="-346075">
              <a:spcBef>
                <a:spcPts val="576"/>
              </a:spcBef>
              <a:buFont typeface="Arial" panose="020B0604020202020204" pitchFamily="34" charset="0"/>
              <a:buChar char="•"/>
              <a:tabLst>
                <a:tab pos="568325" algn="l"/>
              </a:tabLst>
            </a:pPr>
            <a:r>
              <a:rPr lang="en-US" sz="2600" dirty="0" smtClean="0"/>
              <a:t>Analgesia – consider anti-inflammatory</a:t>
            </a:r>
          </a:p>
          <a:p>
            <a:pPr marL="0" indent="0">
              <a:spcBef>
                <a:spcPts val="576"/>
              </a:spcBef>
              <a:buNone/>
              <a:tabLst>
                <a:tab pos="568325" algn="l"/>
              </a:tabLst>
            </a:pPr>
            <a:endParaRPr lang="en-US" sz="2600" dirty="0"/>
          </a:p>
          <a:p>
            <a:pPr marL="0" indent="0">
              <a:spcBef>
                <a:spcPts val="576"/>
              </a:spcBef>
              <a:buNone/>
              <a:tabLst>
                <a:tab pos="568325" algn="l"/>
              </a:tabLst>
            </a:pPr>
            <a:r>
              <a:rPr lang="en-US" sz="2600" dirty="0" smtClean="0"/>
              <a:t>   </a:t>
            </a:r>
            <a:r>
              <a:rPr lang="en-US" sz="1600" dirty="0" smtClean="0"/>
              <a:t>Academy of Breastfeeding Medicine Clinical Protocol #4: </a:t>
            </a:r>
            <a:r>
              <a:rPr lang="en-US" sz="2000" dirty="0" smtClean="0"/>
              <a:t>Mastitis</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33</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671" y="3962400"/>
            <a:ext cx="1885950" cy="2172335"/>
          </a:xfrm>
          <a:prstGeom prst="rect">
            <a:avLst/>
          </a:prstGeom>
        </p:spPr>
      </p:pic>
    </p:spTree>
    <p:extLst>
      <p:ext uri="{BB962C8B-B14F-4D97-AF65-F5344CB8AC3E}">
        <p14:creationId xmlns:p14="http://schemas.microsoft.com/office/powerpoint/2010/main" val="233867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Breastfeeding Friendly Office</a:t>
            </a:r>
            <a:endParaRPr lang="en-US" sz="3600" dirty="0"/>
          </a:p>
        </p:txBody>
      </p:sp>
      <p:sp>
        <p:nvSpPr>
          <p:cNvPr id="3" name="Content Placeholder 2"/>
          <p:cNvSpPr>
            <a:spLocks noGrp="1"/>
          </p:cNvSpPr>
          <p:nvPr>
            <p:ph idx="1"/>
          </p:nvPr>
        </p:nvSpPr>
        <p:spPr>
          <a:xfrm>
            <a:off x="457200" y="1371600"/>
            <a:ext cx="8229600" cy="4495800"/>
          </a:xfrm>
        </p:spPr>
        <p:txBody>
          <a:bodyPr/>
          <a:lstStyle/>
          <a:p>
            <a:pPr marL="0" indent="0">
              <a:spcBef>
                <a:spcPts val="576"/>
              </a:spcBef>
              <a:buNone/>
              <a:tabLst>
                <a:tab pos="568325" algn="l"/>
              </a:tabLst>
            </a:pPr>
            <a:r>
              <a:rPr lang="en-US" sz="2600" dirty="0" smtClean="0"/>
              <a:t>A physician’s practice that enthusiastically promotes and supports breastfeeding through the combination of a conducive office environment and education of healthcare professionals, office staff, and families.</a:t>
            </a:r>
          </a:p>
          <a:p>
            <a:pPr marL="0" indent="0">
              <a:spcBef>
                <a:spcPts val="576"/>
              </a:spcBef>
              <a:buNone/>
              <a:tabLst>
                <a:tab pos="568325" algn="l"/>
              </a:tabLst>
            </a:pPr>
            <a:endParaRPr lang="en-US" sz="2600" dirty="0" smtClean="0"/>
          </a:p>
          <a:p>
            <a:pPr marL="0" indent="0" algn="r">
              <a:spcBef>
                <a:spcPts val="0"/>
              </a:spcBef>
              <a:buNone/>
              <a:tabLst>
                <a:tab pos="568325" algn="l"/>
              </a:tabLst>
            </a:pPr>
            <a:endParaRPr lang="en-US" sz="2000" dirty="0" smtClean="0"/>
          </a:p>
          <a:p>
            <a:pPr marL="0" indent="0" algn="r">
              <a:spcBef>
                <a:spcPts val="0"/>
              </a:spcBef>
              <a:buNone/>
              <a:tabLst>
                <a:tab pos="568325" algn="l"/>
              </a:tabLst>
            </a:pPr>
            <a:r>
              <a:rPr lang="en-US" sz="2000" dirty="0" smtClean="0"/>
              <a:t>Academy of Breastfeeding Medicine Clinical Protocol #14: Breastfeeding-Friendly Physician’s Office:</a:t>
            </a:r>
          </a:p>
          <a:p>
            <a:pPr marL="0" indent="0" algn="r">
              <a:spcBef>
                <a:spcPts val="0"/>
              </a:spcBef>
              <a:buNone/>
              <a:tabLst>
                <a:tab pos="568325" algn="l"/>
              </a:tabLst>
            </a:pPr>
            <a:r>
              <a:rPr lang="en-US" sz="2000" dirty="0" smtClean="0"/>
              <a:t>Optimizing Care for Infants and Children</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34</a:t>
            </a:fld>
            <a:endParaRPr lang="en-US" altLang="en-US"/>
          </a:p>
        </p:txBody>
      </p:sp>
    </p:spTree>
    <p:extLst>
      <p:ext uri="{BB962C8B-B14F-4D97-AF65-F5344CB8AC3E}">
        <p14:creationId xmlns:p14="http://schemas.microsoft.com/office/powerpoint/2010/main" val="253274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Billing and Coding</a:t>
            </a:r>
            <a:br>
              <a:rPr lang="en-US" sz="3600" dirty="0" smtClean="0"/>
            </a:br>
            <a:r>
              <a:rPr lang="en-US" sz="3600" dirty="0" smtClean="0"/>
              <a:t>Mother’s Issues ICD-9</a:t>
            </a:r>
            <a:endParaRPr lang="en-US" sz="3600" dirty="0"/>
          </a:p>
        </p:txBody>
      </p:sp>
      <p:sp>
        <p:nvSpPr>
          <p:cNvPr id="3" name="Content Placeholder 2"/>
          <p:cNvSpPr>
            <a:spLocks noGrp="1"/>
          </p:cNvSpPr>
          <p:nvPr>
            <p:ph sz="half" idx="2"/>
          </p:nvPr>
        </p:nvSpPr>
        <p:spPr>
          <a:xfrm>
            <a:off x="457200" y="1676400"/>
            <a:ext cx="4040188" cy="3951288"/>
          </a:xfrm>
        </p:spPr>
        <p:txBody>
          <a:bodyPr/>
          <a:lstStyle/>
          <a:p>
            <a:pPr>
              <a:spcBef>
                <a:spcPts val="576"/>
              </a:spcBef>
              <a:tabLst>
                <a:tab pos="568325" algn="l"/>
              </a:tabLst>
            </a:pPr>
            <a:r>
              <a:rPr lang="en-US" sz="2000" dirty="0" smtClean="0"/>
              <a:t>Nipple Abscess 675.0</a:t>
            </a:r>
          </a:p>
          <a:p>
            <a:pPr>
              <a:spcBef>
                <a:spcPts val="576"/>
              </a:spcBef>
              <a:tabLst>
                <a:tab pos="568325" algn="l"/>
              </a:tabLst>
            </a:pPr>
            <a:r>
              <a:rPr lang="en-US" sz="2000" dirty="0" smtClean="0"/>
              <a:t>Breast Abscess 675.1</a:t>
            </a:r>
          </a:p>
          <a:p>
            <a:pPr>
              <a:spcBef>
                <a:spcPts val="576"/>
              </a:spcBef>
              <a:tabLst>
                <a:tab pos="568325" algn="l"/>
              </a:tabLst>
            </a:pPr>
            <a:r>
              <a:rPr lang="en-US" sz="2000" dirty="0" smtClean="0"/>
              <a:t>Mastitis NOS 675.2</a:t>
            </a:r>
          </a:p>
          <a:p>
            <a:pPr>
              <a:spcBef>
                <a:spcPts val="576"/>
              </a:spcBef>
              <a:tabLst>
                <a:tab pos="568325" algn="l"/>
              </a:tabLst>
            </a:pPr>
            <a:r>
              <a:rPr lang="en-US" sz="2000" dirty="0" smtClean="0"/>
              <a:t>Breast/Nipple Infection, other specified 675.8</a:t>
            </a:r>
          </a:p>
          <a:p>
            <a:pPr>
              <a:spcBef>
                <a:spcPts val="576"/>
              </a:spcBef>
              <a:tabLst>
                <a:tab pos="568325" algn="l"/>
              </a:tabLst>
            </a:pPr>
            <a:r>
              <a:rPr lang="en-US" sz="2000" dirty="0" smtClean="0"/>
              <a:t>Breast/Nipple Infection, unspecified 675.9</a:t>
            </a:r>
          </a:p>
          <a:p>
            <a:pPr>
              <a:spcBef>
                <a:spcPts val="576"/>
              </a:spcBef>
              <a:tabLst>
                <a:tab pos="568325" algn="l"/>
              </a:tabLst>
            </a:pPr>
            <a:r>
              <a:rPr lang="en-US" sz="2000" dirty="0" smtClean="0"/>
              <a:t>Retracted Nipple 676.0</a:t>
            </a:r>
          </a:p>
          <a:p>
            <a:pPr>
              <a:spcBef>
                <a:spcPts val="576"/>
              </a:spcBef>
              <a:tabLst>
                <a:tab pos="568325" algn="l"/>
              </a:tabLst>
            </a:pPr>
            <a:r>
              <a:rPr lang="en-US" sz="2000" dirty="0" smtClean="0"/>
              <a:t>Cracked Nipple 676.1</a:t>
            </a:r>
          </a:p>
          <a:p>
            <a:pPr>
              <a:spcBef>
                <a:spcPts val="576"/>
              </a:spcBef>
              <a:tabLst>
                <a:tab pos="568325" algn="l"/>
              </a:tabLst>
            </a:pPr>
            <a:endParaRPr lang="en-US" sz="2000" dirty="0" smtClean="0"/>
          </a:p>
          <a:p>
            <a:pPr>
              <a:spcBef>
                <a:spcPts val="576"/>
              </a:spcBef>
              <a:tabLst>
                <a:tab pos="568325" algn="l"/>
              </a:tabLst>
            </a:pPr>
            <a:endParaRPr lang="en-US" sz="2000" dirty="0" smtClean="0"/>
          </a:p>
        </p:txBody>
      </p:sp>
      <p:sp>
        <p:nvSpPr>
          <p:cNvPr id="7" name="Content Placeholder 6"/>
          <p:cNvSpPr>
            <a:spLocks noGrp="1"/>
          </p:cNvSpPr>
          <p:nvPr>
            <p:ph sz="quarter" idx="4"/>
          </p:nvPr>
        </p:nvSpPr>
        <p:spPr>
          <a:xfrm>
            <a:off x="4648200" y="1676400"/>
            <a:ext cx="4041775" cy="3505200"/>
          </a:xfrm>
        </p:spPr>
        <p:txBody>
          <a:bodyPr/>
          <a:lstStyle/>
          <a:p>
            <a:r>
              <a:rPr lang="en-US" sz="2000" dirty="0" smtClean="0"/>
              <a:t>Breast Engorgement 676.2</a:t>
            </a:r>
          </a:p>
          <a:p>
            <a:r>
              <a:rPr lang="en-US" sz="2000" dirty="0" smtClean="0"/>
              <a:t>Disorder of Breast, other and unspecified 676.3</a:t>
            </a:r>
          </a:p>
          <a:p>
            <a:r>
              <a:rPr lang="en-US" sz="2000" dirty="0" err="1" smtClean="0"/>
              <a:t>Agalactia</a:t>
            </a:r>
            <a:r>
              <a:rPr lang="en-US" sz="2000" dirty="0" smtClean="0"/>
              <a:t> (failure of lactation) 676.4</a:t>
            </a:r>
          </a:p>
          <a:p>
            <a:r>
              <a:rPr lang="en-US" sz="2000" dirty="0" smtClean="0"/>
              <a:t>Suppressed Lactation 676.5</a:t>
            </a:r>
          </a:p>
          <a:p>
            <a:r>
              <a:rPr lang="en-US" sz="2000" dirty="0" smtClean="0"/>
              <a:t>Unspecified Disorder of Lactation 676.9</a:t>
            </a:r>
          </a:p>
          <a:p>
            <a:r>
              <a:rPr lang="en-US" sz="2000" dirty="0" smtClean="0"/>
              <a:t>Postpartum Care; Lactating Mother Supervision V24.1</a:t>
            </a:r>
            <a:endParaRPr lang="en-US" sz="20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35</a:t>
            </a:fld>
            <a:endParaRPr lang="en-US" altLang="en-US"/>
          </a:p>
        </p:txBody>
      </p:sp>
    </p:spTree>
    <p:extLst>
      <p:ext uri="{BB962C8B-B14F-4D97-AF65-F5344CB8AC3E}">
        <p14:creationId xmlns:p14="http://schemas.microsoft.com/office/powerpoint/2010/main" val="1400997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Billing and Coding</a:t>
            </a:r>
            <a:br>
              <a:rPr lang="en-US" sz="3600" dirty="0" smtClean="0"/>
            </a:br>
            <a:r>
              <a:rPr lang="en-US" sz="3600" dirty="0" smtClean="0"/>
              <a:t>Baby’s Issues ICD-9</a:t>
            </a:r>
            <a:endParaRPr lang="en-US" sz="3600" dirty="0"/>
          </a:p>
        </p:txBody>
      </p:sp>
      <p:sp>
        <p:nvSpPr>
          <p:cNvPr id="3" name="Content Placeholder 2"/>
          <p:cNvSpPr>
            <a:spLocks noGrp="1"/>
          </p:cNvSpPr>
          <p:nvPr>
            <p:ph idx="1"/>
          </p:nvPr>
        </p:nvSpPr>
        <p:spPr>
          <a:xfrm>
            <a:off x="457200" y="1600200"/>
            <a:ext cx="8229600" cy="3581399"/>
          </a:xfrm>
        </p:spPr>
        <p:txBody>
          <a:bodyPr/>
          <a:lstStyle/>
          <a:p>
            <a:pPr>
              <a:spcBef>
                <a:spcPts val="576"/>
              </a:spcBef>
              <a:tabLst>
                <a:tab pos="568325" algn="l"/>
              </a:tabLst>
            </a:pPr>
            <a:r>
              <a:rPr lang="en-US" sz="2400" dirty="0" smtClean="0"/>
              <a:t>Failure to Thrive, newborn &lt;28 days 779.34</a:t>
            </a:r>
          </a:p>
          <a:p>
            <a:pPr>
              <a:spcBef>
                <a:spcPts val="576"/>
              </a:spcBef>
              <a:tabLst>
                <a:tab pos="568325" algn="l"/>
              </a:tabLst>
            </a:pPr>
            <a:r>
              <a:rPr lang="en-US" sz="2400" dirty="0" smtClean="0"/>
              <a:t>Change in Bowel Habits 787.99</a:t>
            </a:r>
          </a:p>
          <a:p>
            <a:pPr>
              <a:spcBef>
                <a:spcPts val="576"/>
              </a:spcBef>
              <a:tabLst>
                <a:tab pos="568325" algn="l"/>
              </a:tabLst>
            </a:pPr>
            <a:r>
              <a:rPr lang="en-US" sz="2400" dirty="0" smtClean="0"/>
              <a:t>Weight loss 783.21</a:t>
            </a:r>
          </a:p>
          <a:p>
            <a:pPr>
              <a:spcBef>
                <a:spcPts val="576"/>
              </a:spcBef>
              <a:tabLst>
                <a:tab pos="568325" algn="l"/>
              </a:tabLst>
            </a:pPr>
            <a:r>
              <a:rPr lang="en-US" sz="2400" dirty="0" smtClean="0"/>
              <a:t>Jaundice, neonatal 774.6</a:t>
            </a:r>
          </a:p>
          <a:p>
            <a:pPr>
              <a:spcBef>
                <a:spcPts val="576"/>
              </a:spcBef>
              <a:tabLst>
                <a:tab pos="568325" algn="l"/>
              </a:tabLst>
            </a:pPr>
            <a:r>
              <a:rPr lang="en-US" sz="2400" dirty="0" smtClean="0"/>
              <a:t>Slow feeding, newborn &lt;28 days (feeding problems) 779.31</a:t>
            </a:r>
          </a:p>
          <a:p>
            <a:pPr>
              <a:spcBef>
                <a:spcPts val="576"/>
              </a:spcBef>
              <a:tabLst>
                <a:tab pos="568325" algn="l"/>
              </a:tabLst>
            </a:pPr>
            <a:r>
              <a:rPr lang="en-US" sz="2400" dirty="0" smtClean="0"/>
              <a:t>Fussy Baby 780.91</a:t>
            </a:r>
          </a:p>
          <a:p>
            <a:pPr>
              <a:spcBef>
                <a:spcPts val="576"/>
              </a:spcBef>
              <a:tabLst>
                <a:tab pos="568325" algn="l"/>
              </a:tabLst>
            </a:pPr>
            <a:r>
              <a:rPr lang="en-US" sz="2400" dirty="0" smtClean="0"/>
              <a:t>Dehydration, neonatal 775.5</a:t>
            </a:r>
          </a:p>
          <a:p>
            <a:pPr>
              <a:spcBef>
                <a:spcPts val="576"/>
              </a:spcBef>
              <a:tabLst>
                <a:tab pos="568325" algn="l"/>
              </a:tabLst>
            </a:pPr>
            <a:endParaRPr lang="en-US" sz="2000" dirty="0" smtClean="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36</a:t>
            </a:fld>
            <a:endParaRPr lang="en-US" altLang="en-US"/>
          </a:p>
        </p:txBody>
      </p:sp>
    </p:spTree>
    <p:extLst>
      <p:ext uri="{BB962C8B-B14F-4D97-AF65-F5344CB8AC3E}">
        <p14:creationId xmlns:p14="http://schemas.microsoft.com/office/powerpoint/2010/main" val="95691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AAFP Policies and Position Paper</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sz="2000" dirty="0" smtClean="0">
                <a:hlinkClick r:id="rId3"/>
              </a:rPr>
              <a:t>Breastfeeding, Family Physicians Supporting (Position Paper)</a:t>
            </a:r>
            <a:endParaRPr lang="en-US" sz="2000" dirty="0" smtClean="0"/>
          </a:p>
          <a:p>
            <a:r>
              <a:rPr lang="en-US" sz="2000" dirty="0" smtClean="0"/>
              <a:t>Introduction</a:t>
            </a:r>
          </a:p>
          <a:p>
            <a:r>
              <a:rPr lang="en-US" sz="2000" dirty="0" smtClean="0"/>
              <a:t>History</a:t>
            </a:r>
          </a:p>
          <a:p>
            <a:r>
              <a:rPr lang="en-US" sz="2000" dirty="0" smtClean="0"/>
              <a:t>Health Effects</a:t>
            </a:r>
          </a:p>
          <a:p>
            <a:r>
              <a:rPr lang="en-US" sz="2000" dirty="0" smtClean="0"/>
              <a:t>Key Recommendations</a:t>
            </a:r>
          </a:p>
          <a:p>
            <a:r>
              <a:rPr lang="en-US" sz="2000" dirty="0" smtClean="0"/>
              <a:t>Appendices 1-6</a:t>
            </a:r>
          </a:p>
          <a:p>
            <a:r>
              <a:rPr lang="en-US" sz="2000" dirty="0" smtClean="0"/>
              <a:t>Ten Steps to Successful Breastfeeding</a:t>
            </a:r>
          </a:p>
          <a:p>
            <a:pPr marL="0" indent="0">
              <a:buNone/>
            </a:pPr>
            <a:endParaRPr lang="en-US" sz="2000" dirty="0"/>
          </a:p>
          <a:p>
            <a:pPr marL="0" indent="0">
              <a:buNone/>
            </a:pPr>
            <a:r>
              <a:rPr lang="en-US" sz="2000" dirty="0" smtClean="0">
                <a:hlinkClick r:id="rId4"/>
              </a:rPr>
              <a:t>Breastfeeding (Policy Statement)</a:t>
            </a:r>
            <a:endParaRPr lang="en-US" sz="2000" dirty="0" smtClean="0"/>
          </a:p>
          <a:p>
            <a:pPr marL="0" indent="0">
              <a:buNone/>
            </a:pPr>
            <a:endParaRPr lang="en-US" sz="2000" dirty="0" smtClean="0"/>
          </a:p>
          <a:p>
            <a:pPr marL="0" indent="0">
              <a:buNone/>
            </a:pPr>
            <a:r>
              <a:rPr lang="en-US" sz="2000" dirty="0" smtClean="0">
                <a:hlinkClick r:id="rId5"/>
              </a:rPr>
              <a:t>Hospital Use of Infant Formula in Breastfeeding Infants</a:t>
            </a:r>
            <a:endParaRPr lang="en-US" sz="2000" dirty="0"/>
          </a:p>
          <a:p>
            <a:pPr marL="0" indent="0">
              <a:buNone/>
            </a:pPr>
            <a:endParaRPr lang="en-US" sz="28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37</a:t>
            </a:fld>
            <a:endParaRPr lang="en-US" altLang="en-US"/>
          </a:p>
        </p:txBody>
      </p:sp>
    </p:spTree>
    <p:extLst>
      <p:ext uri="{BB962C8B-B14F-4D97-AF65-F5344CB8AC3E}">
        <p14:creationId xmlns:p14="http://schemas.microsoft.com/office/powerpoint/2010/main" val="2354241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0"/>
          </p:nvPr>
        </p:nvSpPr>
        <p:spPr/>
        <p:txBody>
          <a:bodyPr/>
          <a:lstStyle/>
          <a:p>
            <a:fld id="{3BD468A4-8537-406F-8DB3-8E51ABD41AC7}" type="slidenum">
              <a:rPr lang="en-US" altLang="en-US" smtClean="0"/>
              <a:pPr/>
              <a:t>38</a:t>
            </a:fld>
            <a:endParaRPr lang="en-US" altLang="en-US"/>
          </a:p>
        </p:txBody>
      </p:sp>
      <p:pic>
        <p:nvPicPr>
          <p:cNvPr id="1026" name="Picture 2" descr="http://www.breastfeedingsymbol.org/wordpress/wp-content/uploads/2007/07/bficon-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51988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4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E110C0-7996-4F04-A41B-EE95260F73B2}" type="slidenum">
              <a:rPr lang="en-US" altLang="en-US"/>
              <a:pPr/>
              <a:t>4</a:t>
            </a:fld>
            <a:endParaRPr lang="en-US" altLang="en-US"/>
          </a:p>
        </p:txBody>
      </p:sp>
      <p:sp>
        <p:nvSpPr>
          <p:cNvPr id="6146" name="Rectangle 2"/>
          <p:cNvSpPr>
            <a:spLocks noGrp="1" noChangeArrowheads="1"/>
          </p:cNvSpPr>
          <p:nvPr>
            <p:ph type="title"/>
          </p:nvPr>
        </p:nvSpPr>
        <p:spPr>
          <a:xfrm>
            <a:off x="457200" y="274638"/>
            <a:ext cx="8229600" cy="1143000"/>
          </a:xfrm>
        </p:spPr>
        <p:txBody>
          <a:bodyPr/>
          <a:lstStyle/>
          <a:p>
            <a:r>
              <a:rPr lang="en-US" altLang="en-US" sz="3600" dirty="0"/>
              <a:t>American Academy of Family Physicians</a:t>
            </a:r>
          </a:p>
        </p:txBody>
      </p:sp>
      <p:sp>
        <p:nvSpPr>
          <p:cNvPr id="6147" name="Rectangle 3"/>
          <p:cNvSpPr>
            <a:spLocks noGrp="1" noChangeArrowheads="1"/>
          </p:cNvSpPr>
          <p:nvPr>
            <p:ph type="body" idx="1"/>
          </p:nvPr>
        </p:nvSpPr>
        <p:spPr>
          <a:xfrm>
            <a:off x="457200" y="1600200"/>
            <a:ext cx="8229600" cy="2895600"/>
          </a:xfrm>
        </p:spPr>
        <p:txBody>
          <a:bodyPr/>
          <a:lstStyle/>
          <a:p>
            <a:pPr marL="115888" indent="-115888">
              <a:spcBef>
                <a:spcPts val="576"/>
              </a:spcBef>
              <a:buNone/>
            </a:pPr>
            <a:r>
              <a:rPr lang="en-US" altLang="en-US" dirty="0"/>
              <a:t>“Family physicians should have the knowledge to promote, protect, </a:t>
            </a:r>
            <a:r>
              <a:rPr lang="en-US" altLang="en-US" dirty="0" smtClean="0"/>
              <a:t>and </a:t>
            </a:r>
            <a:r>
              <a:rPr lang="en-US" altLang="en-US" dirty="0"/>
              <a:t>support breastfeeding.”</a:t>
            </a:r>
          </a:p>
          <a:p>
            <a:pPr algn="r">
              <a:spcBef>
                <a:spcPts val="576"/>
              </a:spcBef>
              <a:buNone/>
            </a:pPr>
            <a:endParaRPr lang="en-US" altLang="en-US" sz="2400" dirty="0"/>
          </a:p>
          <a:p>
            <a:pPr algn="r">
              <a:spcBef>
                <a:spcPts val="576"/>
              </a:spcBef>
              <a:buNone/>
            </a:pPr>
            <a:r>
              <a:rPr lang="en-US" altLang="en-US" sz="2000" i="1" dirty="0" smtClean="0"/>
              <a:t>Family </a:t>
            </a:r>
            <a:r>
              <a:rPr lang="en-US" altLang="en-US" sz="2000" i="1" dirty="0"/>
              <a:t>Physicians Supporting Breastfeeding</a:t>
            </a:r>
          </a:p>
          <a:p>
            <a:pPr algn="r">
              <a:lnSpc>
                <a:spcPct val="90000"/>
              </a:lnSpc>
              <a:buNone/>
            </a:pPr>
            <a:r>
              <a:rPr lang="en-US" altLang="en-US" sz="2000" dirty="0"/>
              <a:t>AAFP </a:t>
            </a:r>
            <a:r>
              <a:rPr lang="en-US" altLang="en-US" sz="2000" dirty="0" smtClean="0"/>
              <a:t>Policy on </a:t>
            </a:r>
            <a:r>
              <a:rPr lang="en-US" altLang="en-US" sz="2000" dirty="0"/>
              <a:t>Breastfeeding</a:t>
            </a:r>
          </a:p>
          <a:p>
            <a:pPr marL="0" indent="0">
              <a:buNone/>
            </a:pPr>
            <a:endParaRPr lang="en-US" altLang="en-US" dirty="0">
              <a:solidFill>
                <a:schemeClr val="tx1"/>
              </a:solidFill>
            </a:endParaRPr>
          </a:p>
        </p:txBody>
      </p:sp>
    </p:spTree>
    <p:extLst>
      <p:ext uri="{BB962C8B-B14F-4D97-AF65-F5344CB8AC3E}">
        <p14:creationId xmlns:p14="http://schemas.microsoft.com/office/powerpoint/2010/main" val="12145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E110C0-7996-4F04-A41B-EE95260F73B2}" type="slidenum">
              <a:rPr lang="en-US" altLang="en-US"/>
              <a:pPr/>
              <a:t>5</a:t>
            </a:fld>
            <a:endParaRPr lang="en-US" altLang="en-US"/>
          </a:p>
        </p:txBody>
      </p:sp>
      <p:sp>
        <p:nvSpPr>
          <p:cNvPr id="6146" name="Rectangle 2"/>
          <p:cNvSpPr>
            <a:spLocks noGrp="1" noChangeArrowheads="1"/>
          </p:cNvSpPr>
          <p:nvPr>
            <p:ph type="title"/>
          </p:nvPr>
        </p:nvSpPr>
        <p:spPr>
          <a:xfrm>
            <a:off x="457200" y="274638"/>
            <a:ext cx="8229600" cy="1143000"/>
          </a:xfrm>
        </p:spPr>
        <p:txBody>
          <a:bodyPr/>
          <a:lstStyle/>
          <a:p>
            <a:r>
              <a:rPr lang="en-US" altLang="en-US" sz="3600" dirty="0"/>
              <a:t>American Academy of Family </a:t>
            </a:r>
            <a:r>
              <a:rPr lang="en-US" altLang="en-US" sz="3600" dirty="0" smtClean="0"/>
              <a:t>Physicians</a:t>
            </a:r>
            <a:endParaRPr lang="en-US" altLang="en-US" sz="3600" dirty="0"/>
          </a:p>
        </p:txBody>
      </p:sp>
      <p:sp>
        <p:nvSpPr>
          <p:cNvPr id="6147" name="Rectangle 3"/>
          <p:cNvSpPr>
            <a:spLocks noGrp="1" noChangeArrowheads="1"/>
          </p:cNvSpPr>
          <p:nvPr>
            <p:ph type="body" idx="1"/>
          </p:nvPr>
        </p:nvSpPr>
        <p:spPr>
          <a:xfrm>
            <a:off x="304800" y="1447800"/>
            <a:ext cx="8382000" cy="4495800"/>
          </a:xfrm>
        </p:spPr>
        <p:txBody>
          <a:bodyPr/>
          <a:lstStyle/>
          <a:p>
            <a:pPr marL="115888" indent="-115888">
              <a:spcBef>
                <a:spcPts val="576"/>
              </a:spcBef>
              <a:buNone/>
            </a:pPr>
            <a:r>
              <a:rPr lang="en-US" altLang="en-US" dirty="0"/>
              <a:t>“</a:t>
            </a:r>
            <a:r>
              <a:rPr lang="en-US" altLang="en-US" sz="2800" dirty="0"/>
              <a:t>Breastfeeding is the physiologic norm for both mothers and their children. </a:t>
            </a:r>
            <a:r>
              <a:rPr lang="en-US" altLang="en-US" sz="2800" dirty="0" err="1" smtClean="0"/>
              <a:t>Breastmilk</a:t>
            </a:r>
            <a:r>
              <a:rPr lang="en-US" altLang="en-US" sz="2800" dirty="0" smtClean="0"/>
              <a:t> </a:t>
            </a:r>
            <a:r>
              <a:rPr lang="en-US" altLang="en-US" sz="2800" dirty="0"/>
              <a:t>offers medical and psychological benefits not available from human milk substitutes. The AAFP recommends that all babies, with rare exceptions, be breastfed and/or receive expressed human milk exclusively for the first six months of life.”</a:t>
            </a:r>
          </a:p>
          <a:p>
            <a:pPr algn="r">
              <a:spcBef>
                <a:spcPts val="576"/>
              </a:spcBef>
              <a:buNone/>
            </a:pPr>
            <a:r>
              <a:rPr lang="en-US" altLang="en-US" dirty="0"/>
              <a:t>				</a:t>
            </a:r>
            <a:endParaRPr lang="en-US" altLang="en-US" dirty="0" smtClean="0"/>
          </a:p>
          <a:p>
            <a:pPr algn="r">
              <a:spcBef>
                <a:spcPts val="576"/>
              </a:spcBef>
              <a:buNone/>
            </a:pPr>
            <a:r>
              <a:rPr lang="en-US" altLang="en-US" sz="2000" i="1" dirty="0" smtClean="0"/>
              <a:t>Family </a:t>
            </a:r>
            <a:r>
              <a:rPr lang="en-US" altLang="en-US" sz="2000" i="1" dirty="0"/>
              <a:t>Physicians Supporting Breastfeeding</a:t>
            </a:r>
          </a:p>
          <a:p>
            <a:pPr algn="r">
              <a:spcBef>
                <a:spcPts val="576"/>
              </a:spcBef>
              <a:buNone/>
            </a:pPr>
            <a:r>
              <a:rPr lang="en-US" altLang="en-US" sz="2000" dirty="0"/>
              <a:t>AAFP Policy on Breastfeeding</a:t>
            </a:r>
          </a:p>
          <a:p>
            <a:pPr marL="0" indent="0">
              <a:buNone/>
            </a:pPr>
            <a:endParaRPr lang="en-US" altLang="en-US" dirty="0">
              <a:solidFill>
                <a:schemeClr val="tx1"/>
              </a:solidFill>
            </a:endParaRPr>
          </a:p>
        </p:txBody>
      </p:sp>
    </p:spTree>
    <p:extLst>
      <p:ext uri="{BB962C8B-B14F-4D97-AF65-F5344CB8AC3E}">
        <p14:creationId xmlns:p14="http://schemas.microsoft.com/office/powerpoint/2010/main" val="47502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AE110C0-7996-4F04-A41B-EE95260F73B2}" type="slidenum">
              <a:rPr lang="en-US" altLang="en-US"/>
              <a:pPr/>
              <a:t>6</a:t>
            </a:fld>
            <a:endParaRPr lang="en-US" altLang="en-US"/>
          </a:p>
        </p:txBody>
      </p:sp>
      <p:sp>
        <p:nvSpPr>
          <p:cNvPr id="6146" name="Rectangle 2"/>
          <p:cNvSpPr>
            <a:spLocks noGrp="1" noChangeArrowheads="1"/>
          </p:cNvSpPr>
          <p:nvPr>
            <p:ph type="title"/>
          </p:nvPr>
        </p:nvSpPr>
        <p:spPr>
          <a:xfrm>
            <a:off x="457200" y="274638"/>
            <a:ext cx="8229600" cy="1143000"/>
          </a:xfrm>
        </p:spPr>
        <p:txBody>
          <a:bodyPr/>
          <a:lstStyle/>
          <a:p>
            <a:r>
              <a:rPr lang="en-US" altLang="en-US" sz="3600" dirty="0"/>
              <a:t>American Academy of Family </a:t>
            </a:r>
            <a:r>
              <a:rPr lang="en-US" altLang="en-US" sz="3600" dirty="0" smtClean="0"/>
              <a:t>Physicians</a:t>
            </a:r>
            <a:endParaRPr lang="en-US" altLang="en-US" sz="3600" dirty="0"/>
          </a:p>
        </p:txBody>
      </p:sp>
      <p:sp>
        <p:nvSpPr>
          <p:cNvPr id="6147" name="Rectangle 3"/>
          <p:cNvSpPr>
            <a:spLocks noGrp="1" noChangeArrowheads="1"/>
          </p:cNvSpPr>
          <p:nvPr>
            <p:ph type="body" idx="1"/>
          </p:nvPr>
        </p:nvSpPr>
        <p:spPr>
          <a:xfrm>
            <a:off x="457200" y="1447800"/>
            <a:ext cx="8229600" cy="4038600"/>
          </a:xfrm>
        </p:spPr>
        <p:txBody>
          <a:bodyPr/>
          <a:lstStyle/>
          <a:p>
            <a:pPr marL="115888" indent="-115888">
              <a:spcBef>
                <a:spcPts val="576"/>
              </a:spcBef>
              <a:buNone/>
            </a:pPr>
            <a:r>
              <a:rPr lang="en-US" altLang="en-US" sz="2800" dirty="0"/>
              <a:t>“Breastfeeding should continue with the addition of complementary foods throughout the second half of the first </a:t>
            </a:r>
            <a:r>
              <a:rPr lang="en-US" altLang="en-US" sz="2800" dirty="0" smtClean="0"/>
              <a:t>year. Breastfeeding </a:t>
            </a:r>
            <a:r>
              <a:rPr lang="en-US" altLang="en-US" sz="2800" dirty="0"/>
              <a:t>beyond the first year offers considerable benefits to both mother and child, and should continue as long as mutually desired.”</a:t>
            </a:r>
          </a:p>
          <a:p>
            <a:pPr algn="r">
              <a:spcBef>
                <a:spcPts val="576"/>
              </a:spcBef>
              <a:buNone/>
            </a:pPr>
            <a:r>
              <a:rPr lang="en-US" altLang="en-US" dirty="0"/>
              <a:t>				</a:t>
            </a:r>
            <a:endParaRPr lang="en-US" altLang="en-US" dirty="0" smtClean="0"/>
          </a:p>
          <a:p>
            <a:pPr algn="r">
              <a:spcBef>
                <a:spcPts val="576"/>
              </a:spcBef>
              <a:buNone/>
            </a:pPr>
            <a:r>
              <a:rPr lang="en-US" altLang="en-US" sz="2000" i="1" dirty="0" smtClean="0"/>
              <a:t>Family </a:t>
            </a:r>
            <a:r>
              <a:rPr lang="en-US" altLang="en-US" sz="2000" i="1" dirty="0"/>
              <a:t>Physicians Supporting Breastfeeding</a:t>
            </a:r>
          </a:p>
          <a:p>
            <a:pPr algn="r">
              <a:spcBef>
                <a:spcPts val="576"/>
              </a:spcBef>
              <a:buNone/>
            </a:pPr>
            <a:r>
              <a:rPr lang="en-US" altLang="en-US" sz="2000" dirty="0"/>
              <a:t>AAFP Policy on Breastfeeding</a:t>
            </a:r>
          </a:p>
          <a:p>
            <a:pPr marL="0" indent="0">
              <a:buNone/>
            </a:pPr>
            <a:endParaRPr lang="en-US" altLang="en-US" dirty="0">
              <a:solidFill>
                <a:schemeClr val="tx1"/>
              </a:solidFill>
            </a:endParaRPr>
          </a:p>
        </p:txBody>
      </p:sp>
    </p:spTree>
    <p:extLst>
      <p:ext uri="{BB962C8B-B14F-4D97-AF65-F5344CB8AC3E}">
        <p14:creationId xmlns:p14="http://schemas.microsoft.com/office/powerpoint/2010/main" val="406816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Benefits of Breastfeeding</a:t>
            </a:r>
            <a:endParaRPr lang="en-US" dirty="0"/>
          </a:p>
        </p:txBody>
      </p:sp>
      <p:sp>
        <p:nvSpPr>
          <p:cNvPr id="3" name="Content Placeholder 2"/>
          <p:cNvSpPr>
            <a:spLocks noGrp="1"/>
          </p:cNvSpPr>
          <p:nvPr>
            <p:ph idx="1"/>
          </p:nvPr>
        </p:nvSpPr>
        <p:spPr>
          <a:xfrm>
            <a:off x="457200" y="1600201"/>
            <a:ext cx="8229600" cy="3124200"/>
          </a:xfrm>
        </p:spPr>
        <p:txBody>
          <a:bodyPr/>
          <a:lstStyle/>
          <a:p>
            <a:pPr>
              <a:buNone/>
            </a:pPr>
            <a:r>
              <a:rPr lang="en-US" altLang="en-US" dirty="0"/>
              <a:t>Breastfeeding has benefits for:</a:t>
            </a:r>
          </a:p>
          <a:p>
            <a:pPr marL="798513" indent="-393700"/>
            <a:r>
              <a:rPr lang="en-US" altLang="en-US" dirty="0" smtClean="0"/>
              <a:t>Infants</a:t>
            </a:r>
            <a:endParaRPr lang="en-US" altLang="en-US" dirty="0"/>
          </a:p>
          <a:p>
            <a:pPr marL="798513" indent="-393700"/>
            <a:r>
              <a:rPr lang="en-US" altLang="en-US" dirty="0" smtClean="0"/>
              <a:t>Mothers</a:t>
            </a:r>
            <a:endParaRPr lang="en-US" altLang="en-US" dirty="0"/>
          </a:p>
          <a:p>
            <a:pPr marL="798513" indent="-393700"/>
            <a:r>
              <a:rPr lang="en-US" altLang="en-US" dirty="0" smtClean="0"/>
              <a:t>Family</a:t>
            </a:r>
            <a:endParaRPr lang="en-US" altLang="en-US" dirty="0"/>
          </a:p>
          <a:p>
            <a:pPr marL="798513" indent="-393700"/>
            <a:r>
              <a:rPr lang="en-US" altLang="en-US" dirty="0" smtClean="0"/>
              <a:t>Society</a:t>
            </a:r>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7</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793797"/>
            <a:ext cx="4265372" cy="2845003"/>
          </a:xfrm>
          <a:prstGeom prst="rect">
            <a:avLst/>
          </a:prstGeom>
        </p:spPr>
      </p:pic>
    </p:spTree>
    <p:extLst>
      <p:ext uri="{BB962C8B-B14F-4D97-AF65-F5344CB8AC3E}">
        <p14:creationId xmlns:p14="http://schemas.microsoft.com/office/powerpoint/2010/main" val="54482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Benefits of Breastfeeding to Infants</a:t>
            </a:r>
            <a:endParaRPr lang="en-US" sz="3600" dirty="0"/>
          </a:p>
        </p:txBody>
      </p:sp>
      <p:sp>
        <p:nvSpPr>
          <p:cNvPr id="3" name="Content Placeholder 2"/>
          <p:cNvSpPr>
            <a:spLocks noGrp="1"/>
          </p:cNvSpPr>
          <p:nvPr>
            <p:ph idx="1"/>
          </p:nvPr>
        </p:nvSpPr>
        <p:spPr>
          <a:xfrm>
            <a:off x="457200" y="1219200"/>
            <a:ext cx="8229600" cy="4876800"/>
          </a:xfrm>
        </p:spPr>
        <p:txBody>
          <a:bodyPr/>
          <a:lstStyle/>
          <a:p>
            <a:pPr marL="0" indent="0">
              <a:buClr>
                <a:schemeClr val="tx1"/>
              </a:buClr>
              <a:buSzPct val="65000"/>
              <a:buNone/>
              <a:defRPr/>
            </a:pPr>
            <a:r>
              <a:rPr lang="en-US" sz="2200" dirty="0">
                <a:cs typeface="Times New Roman" panose="02020603050405020304" pitchFamily="18" charset="0"/>
              </a:rPr>
              <a:t>Decreased </a:t>
            </a:r>
            <a:r>
              <a:rPr lang="en-US" sz="2200" dirty="0" smtClean="0">
                <a:cs typeface="Times New Roman" panose="02020603050405020304" pitchFamily="18" charset="0"/>
              </a:rPr>
              <a:t>morbidity </a:t>
            </a:r>
            <a:r>
              <a:rPr lang="en-US" sz="2200" dirty="0">
                <a:cs typeface="Times New Roman" panose="02020603050405020304" pitchFamily="18" charset="0"/>
              </a:rPr>
              <a:t>and </a:t>
            </a:r>
            <a:r>
              <a:rPr lang="en-US" sz="2200" dirty="0" smtClean="0">
                <a:cs typeface="Times New Roman" panose="02020603050405020304" pitchFamily="18" charset="0"/>
              </a:rPr>
              <a:t>mortality </a:t>
            </a:r>
            <a:r>
              <a:rPr lang="en-US" sz="2200" dirty="0">
                <a:cs typeface="Times New Roman" panose="02020603050405020304" pitchFamily="18" charset="0"/>
              </a:rPr>
              <a:t>from </a:t>
            </a:r>
            <a:r>
              <a:rPr lang="en-US" sz="2200" dirty="0" smtClean="0">
                <a:cs typeface="Times New Roman" panose="02020603050405020304" pitchFamily="18" charset="0"/>
              </a:rPr>
              <a:t>infections </a:t>
            </a:r>
            <a:endParaRPr lang="en-US" sz="2200" dirty="0">
              <a:cs typeface="Times New Roman" panose="02020603050405020304" pitchFamily="18" charset="0"/>
            </a:endParaRPr>
          </a:p>
          <a:p>
            <a:pPr marL="568325" lvl="1" indent="-222250">
              <a:buClr>
                <a:schemeClr val="tx1"/>
              </a:buClr>
              <a:buSzPct val="65000"/>
              <a:buFont typeface="Arial" panose="020B0604020202020204" pitchFamily="34" charset="0"/>
              <a:buChar char="•"/>
              <a:defRPr/>
            </a:pPr>
            <a:r>
              <a:rPr lang="en-US" sz="2200" dirty="0">
                <a:cs typeface="Times New Roman" panose="02020603050405020304" pitchFamily="18" charset="0"/>
              </a:rPr>
              <a:t>Respiratory</a:t>
            </a:r>
          </a:p>
          <a:p>
            <a:pPr marL="568325" lvl="1" indent="-222250">
              <a:buClr>
                <a:schemeClr val="tx1"/>
              </a:buClr>
              <a:buSzPct val="65000"/>
              <a:buFont typeface="Arial" panose="020B0604020202020204" pitchFamily="34" charset="0"/>
              <a:buChar char="•"/>
              <a:defRPr/>
            </a:pPr>
            <a:r>
              <a:rPr lang="en-US" sz="2200" dirty="0">
                <a:cs typeface="Times New Roman" panose="02020603050405020304" pitchFamily="18" charset="0"/>
              </a:rPr>
              <a:t>Gastrointestinal</a:t>
            </a:r>
          </a:p>
          <a:p>
            <a:pPr marL="0" indent="0">
              <a:buClr>
                <a:schemeClr val="tx1"/>
              </a:buClr>
              <a:buSzPct val="65000"/>
              <a:buNone/>
              <a:defRPr/>
            </a:pPr>
            <a:endParaRPr lang="en-US" sz="800" dirty="0" smtClean="0">
              <a:cs typeface="Times New Roman" panose="02020603050405020304" pitchFamily="18" charset="0"/>
            </a:endParaRPr>
          </a:p>
          <a:p>
            <a:pPr marL="0" indent="0">
              <a:buClr>
                <a:schemeClr val="tx1"/>
              </a:buClr>
              <a:buSzPct val="65000"/>
              <a:buNone/>
              <a:defRPr/>
            </a:pPr>
            <a:r>
              <a:rPr lang="en-US" sz="2200" dirty="0" smtClean="0">
                <a:cs typeface="Times New Roman" panose="02020603050405020304" pitchFamily="18" charset="0"/>
              </a:rPr>
              <a:t>Decreased </a:t>
            </a:r>
            <a:r>
              <a:rPr lang="en-US" sz="2200" dirty="0">
                <a:cs typeface="Times New Roman" panose="02020603050405020304" pitchFamily="18" charset="0"/>
              </a:rPr>
              <a:t>risk of </a:t>
            </a:r>
            <a:r>
              <a:rPr lang="en-US" sz="2200" dirty="0" smtClean="0">
                <a:cs typeface="Times New Roman" panose="02020603050405020304" pitchFamily="18" charset="0"/>
              </a:rPr>
              <a:t>SIDS</a:t>
            </a:r>
          </a:p>
          <a:p>
            <a:pPr marL="0" indent="0">
              <a:buClr>
                <a:schemeClr val="tx1"/>
              </a:buClr>
              <a:buSzPct val="65000"/>
              <a:buNone/>
              <a:defRPr/>
            </a:pPr>
            <a:endParaRPr lang="en-US" sz="800" dirty="0">
              <a:cs typeface="Times New Roman" panose="02020603050405020304" pitchFamily="18" charset="0"/>
            </a:endParaRPr>
          </a:p>
          <a:p>
            <a:pPr marL="0" indent="0">
              <a:buClr>
                <a:schemeClr val="tx1"/>
              </a:buClr>
              <a:buSzPct val="65000"/>
              <a:buNone/>
              <a:defRPr/>
            </a:pPr>
            <a:r>
              <a:rPr lang="en-US" sz="2200" dirty="0">
                <a:cs typeface="Times New Roman" panose="02020603050405020304" pitchFamily="18" charset="0"/>
              </a:rPr>
              <a:t>Optimal </a:t>
            </a:r>
            <a:r>
              <a:rPr lang="en-US" sz="2200" dirty="0" smtClean="0">
                <a:cs typeface="Times New Roman" panose="02020603050405020304" pitchFamily="18" charset="0"/>
              </a:rPr>
              <a:t>nutrition</a:t>
            </a:r>
            <a:endParaRPr lang="en-US" sz="2200" dirty="0">
              <a:cs typeface="Times New Roman" panose="02020603050405020304" pitchFamily="18" charset="0"/>
            </a:endParaRPr>
          </a:p>
          <a:p>
            <a:pPr marL="568325" lvl="1" indent="-222250">
              <a:buClr>
                <a:schemeClr val="tx1"/>
              </a:buClr>
              <a:buSzPct val="65000"/>
              <a:buFont typeface="Arial" panose="020B0604020202020204" pitchFamily="34" charset="0"/>
              <a:buChar char="•"/>
              <a:defRPr/>
            </a:pPr>
            <a:r>
              <a:rPr lang="en-US" sz="2200" dirty="0">
                <a:cs typeface="Times New Roman" panose="02020603050405020304" pitchFamily="18" charset="0"/>
              </a:rPr>
              <a:t>Species-specific nutrients</a:t>
            </a:r>
          </a:p>
          <a:p>
            <a:pPr marL="568325" lvl="1" indent="-222250">
              <a:buClr>
                <a:schemeClr val="tx1"/>
              </a:buClr>
              <a:buSzPct val="65000"/>
              <a:buFont typeface="Arial" panose="020B0604020202020204" pitchFamily="34" charset="0"/>
              <a:buChar char="•"/>
              <a:defRPr/>
            </a:pPr>
            <a:r>
              <a:rPr lang="en-US" sz="2200" dirty="0">
                <a:cs typeface="Times New Roman" panose="02020603050405020304" pitchFamily="18" charset="0"/>
              </a:rPr>
              <a:t>No overfeeding</a:t>
            </a:r>
          </a:p>
          <a:p>
            <a:pPr marL="0" indent="0">
              <a:buClr>
                <a:schemeClr val="tx1"/>
              </a:buClr>
              <a:buSzPct val="65000"/>
              <a:buNone/>
              <a:defRPr/>
            </a:pPr>
            <a:endParaRPr lang="en-US" sz="800" dirty="0" smtClean="0">
              <a:cs typeface="Times New Roman" panose="02020603050405020304" pitchFamily="18" charset="0"/>
            </a:endParaRPr>
          </a:p>
          <a:p>
            <a:pPr marL="0" indent="0">
              <a:buClr>
                <a:schemeClr val="tx1"/>
              </a:buClr>
              <a:buSzPct val="65000"/>
              <a:buNone/>
              <a:defRPr/>
            </a:pPr>
            <a:r>
              <a:rPr lang="en-US" sz="2200" dirty="0" smtClean="0">
                <a:cs typeface="Times New Roman" panose="02020603050405020304" pitchFamily="18" charset="0"/>
              </a:rPr>
              <a:t>Improved </a:t>
            </a:r>
            <a:r>
              <a:rPr lang="en-US" sz="2200" dirty="0">
                <a:cs typeface="Times New Roman" panose="02020603050405020304" pitchFamily="18" charset="0"/>
              </a:rPr>
              <a:t>outcomes for </a:t>
            </a:r>
            <a:r>
              <a:rPr lang="en-US" sz="2200" dirty="0" smtClean="0">
                <a:cs typeface="Times New Roman" panose="02020603050405020304" pitchFamily="18" charset="0"/>
              </a:rPr>
              <a:t>premature </a:t>
            </a:r>
            <a:r>
              <a:rPr lang="en-US" sz="2200" dirty="0">
                <a:cs typeface="Times New Roman" panose="02020603050405020304" pitchFamily="18" charset="0"/>
              </a:rPr>
              <a:t>infants</a:t>
            </a:r>
          </a:p>
          <a:p>
            <a:pPr marL="568325" lvl="1" indent="-222250">
              <a:buClr>
                <a:schemeClr val="tx1"/>
              </a:buClr>
              <a:buSzPct val="65000"/>
              <a:buFont typeface="Arial" panose="020B0604020202020204" pitchFamily="34" charset="0"/>
              <a:buChar char="•"/>
            </a:pPr>
            <a:r>
              <a:rPr lang="en-US" sz="2200" dirty="0">
                <a:cs typeface="Times New Roman" panose="02020603050405020304" pitchFamily="18" charset="0"/>
              </a:rPr>
              <a:t>Fewer infections</a:t>
            </a:r>
          </a:p>
          <a:p>
            <a:pPr marL="568325" lvl="1" indent="-222250">
              <a:buClr>
                <a:schemeClr val="tx1"/>
              </a:buClr>
              <a:buSzPct val="65000"/>
              <a:buFont typeface="Arial" panose="020B0604020202020204" pitchFamily="34" charset="0"/>
              <a:buChar char="•"/>
            </a:pPr>
            <a:r>
              <a:rPr lang="en-US" sz="2200" dirty="0">
                <a:cs typeface="Times New Roman" panose="02020603050405020304" pitchFamily="18" charset="0"/>
              </a:rPr>
              <a:t>Decreased risk of NEC</a:t>
            </a:r>
          </a:p>
          <a:p>
            <a:pPr marL="568325" lvl="1" indent="-222250">
              <a:buClr>
                <a:schemeClr val="tx1"/>
              </a:buClr>
              <a:buSzPct val="65000"/>
              <a:buFont typeface="Arial" panose="020B0604020202020204" pitchFamily="34" charset="0"/>
              <a:buChar char="•"/>
            </a:pPr>
            <a:r>
              <a:rPr lang="en-US" sz="2200" dirty="0">
                <a:cs typeface="Times New Roman" panose="02020603050405020304" pitchFamily="18" charset="0"/>
              </a:rPr>
              <a:t>Earlier discharge</a:t>
            </a:r>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8</a:t>
            </a:fld>
            <a:endParaRPr lang="en-US" altLang="en-US"/>
          </a:p>
        </p:txBody>
      </p:sp>
    </p:spTree>
    <p:extLst>
      <p:ext uri="{BB962C8B-B14F-4D97-AF65-F5344CB8AC3E}">
        <p14:creationId xmlns:p14="http://schemas.microsoft.com/office/powerpoint/2010/main" val="292768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dirty="0" smtClean="0"/>
              <a:t>Benefits of Breastfeeding</a:t>
            </a:r>
            <a:br>
              <a:rPr lang="en-US" sz="3600" dirty="0" smtClean="0"/>
            </a:br>
            <a:r>
              <a:rPr lang="en-US" sz="3600" dirty="0" smtClean="0"/>
              <a:t>to the Older Child</a:t>
            </a:r>
            <a:endParaRPr lang="en-US" sz="3600" dirty="0"/>
          </a:p>
        </p:txBody>
      </p:sp>
      <p:sp>
        <p:nvSpPr>
          <p:cNvPr id="3" name="Content Placeholder 2"/>
          <p:cNvSpPr>
            <a:spLocks noGrp="1"/>
          </p:cNvSpPr>
          <p:nvPr>
            <p:ph idx="1"/>
          </p:nvPr>
        </p:nvSpPr>
        <p:spPr>
          <a:xfrm>
            <a:off x="457200" y="1600201"/>
            <a:ext cx="8229600" cy="3962400"/>
          </a:xfrm>
        </p:spPr>
        <p:txBody>
          <a:bodyPr/>
          <a:lstStyle/>
          <a:p>
            <a:pPr marL="0" indent="0">
              <a:buNone/>
            </a:pPr>
            <a:r>
              <a:rPr lang="en-US" sz="2200" dirty="0" smtClean="0"/>
              <a:t>Functional competent immune system</a:t>
            </a:r>
          </a:p>
          <a:p>
            <a:pPr marL="625475" indent="-279400"/>
            <a:r>
              <a:rPr lang="en-US" sz="2200" dirty="0" smtClean="0"/>
              <a:t>Protective effect against type-2 diabetes</a:t>
            </a:r>
          </a:p>
          <a:p>
            <a:pPr marL="625475" indent="-279400"/>
            <a:r>
              <a:rPr lang="en-US" sz="2200" dirty="0" smtClean="0"/>
              <a:t>Decreased risk of some childhood </a:t>
            </a:r>
            <a:r>
              <a:rPr lang="en-US" sz="2200" dirty="0" err="1" smtClean="0"/>
              <a:t>leukemias</a:t>
            </a:r>
            <a:r>
              <a:rPr lang="en-US" sz="2200" dirty="0" smtClean="0"/>
              <a:t> (with longer duration)</a:t>
            </a:r>
          </a:p>
          <a:p>
            <a:pPr marL="0" indent="0">
              <a:buNone/>
            </a:pPr>
            <a:r>
              <a:rPr lang="en-US" sz="2200" dirty="0" smtClean="0"/>
              <a:t>Optimal growth and development</a:t>
            </a:r>
          </a:p>
          <a:p>
            <a:pPr marL="625475" indent="-279400"/>
            <a:r>
              <a:rPr lang="en-US" sz="2200" dirty="0" smtClean="0"/>
              <a:t>Decreased prevalence of overweight/obesity – 10% reduction</a:t>
            </a:r>
          </a:p>
          <a:p>
            <a:pPr marL="625475" indent="-279400"/>
            <a:r>
              <a:rPr lang="en-US" sz="2200" dirty="0" smtClean="0"/>
              <a:t>Increased IQ</a:t>
            </a:r>
          </a:p>
          <a:p>
            <a:pPr marL="0" indent="0">
              <a:buNone/>
            </a:pPr>
            <a:r>
              <a:rPr lang="en-US" sz="2200" dirty="0" smtClean="0"/>
              <a:t>Normal development of the mouth and jaws</a:t>
            </a:r>
          </a:p>
          <a:p>
            <a:pPr marL="625475" indent="-279400"/>
            <a:r>
              <a:rPr lang="en-US" sz="2200" dirty="0" smtClean="0"/>
              <a:t>Decreased risk of dental occlusion</a:t>
            </a:r>
            <a:endParaRPr lang="en-US" sz="2200" dirty="0"/>
          </a:p>
        </p:txBody>
      </p:sp>
      <p:sp>
        <p:nvSpPr>
          <p:cNvPr id="4" name="Slide Number Placeholder 3"/>
          <p:cNvSpPr>
            <a:spLocks noGrp="1"/>
          </p:cNvSpPr>
          <p:nvPr>
            <p:ph type="sldNum" sz="quarter" idx="10"/>
          </p:nvPr>
        </p:nvSpPr>
        <p:spPr/>
        <p:txBody>
          <a:bodyPr/>
          <a:lstStyle/>
          <a:p>
            <a:fld id="{5C029B87-B0BE-4400-AD93-8644601F56BE}" type="slidenum">
              <a:rPr lang="en-US" altLang="en-US" smtClean="0"/>
              <a:pPr/>
              <a:t>9</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012610"/>
            <a:ext cx="3016624" cy="2190069"/>
          </a:xfrm>
          <a:prstGeom prst="rect">
            <a:avLst/>
          </a:prstGeom>
        </p:spPr>
      </p:pic>
    </p:spTree>
    <p:extLst>
      <p:ext uri="{BB962C8B-B14F-4D97-AF65-F5344CB8AC3E}">
        <p14:creationId xmlns:p14="http://schemas.microsoft.com/office/powerpoint/2010/main" val="295657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AAFP PowerPoint Template">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AAFP PowerPoint Template</Template>
  <TotalTime>282</TotalTime>
  <Words>2297</Words>
  <Application>Microsoft Office PowerPoint</Application>
  <PresentationFormat>On-screen Show (4:3)</PresentationFormat>
  <Paragraphs>377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AAFP PowerPoint Template</vt:lpstr>
      <vt:lpstr>Breastfeeding Basics</vt:lpstr>
      <vt:lpstr>Objectives</vt:lpstr>
      <vt:lpstr>PowerPoint Presentation</vt:lpstr>
      <vt:lpstr>American Academy of Family Physicians</vt:lpstr>
      <vt:lpstr>American Academy of Family Physicians</vt:lpstr>
      <vt:lpstr>American Academy of Family Physicians</vt:lpstr>
      <vt:lpstr>Benefits of Breastfeeding</vt:lpstr>
      <vt:lpstr>Benefits of Breastfeeding to Infants</vt:lpstr>
      <vt:lpstr>Benefits of Breastfeeding to the Older Child</vt:lpstr>
      <vt:lpstr>Benefits of Breastfeeding to Mothers</vt:lpstr>
      <vt:lpstr>Benefits of Breastfeeding to Families</vt:lpstr>
      <vt:lpstr>Benefits of Breastfeeding to Society</vt:lpstr>
      <vt:lpstr>Contraindications to Breastfeeding</vt:lpstr>
      <vt:lpstr>Getting Off to a Good Start</vt:lpstr>
      <vt:lpstr>Baby Friendly Hospitals</vt:lpstr>
      <vt:lpstr>Baby Friendly Hospitals</vt:lpstr>
      <vt:lpstr>The First Breastfeeding</vt:lpstr>
      <vt:lpstr>Positioning is Critical</vt:lpstr>
      <vt:lpstr>PowerPoint Presentation</vt:lpstr>
      <vt:lpstr>Mom’s Positioning</vt:lpstr>
      <vt:lpstr>Cross-Cradle Position</vt:lpstr>
      <vt:lpstr>Football Hold</vt:lpstr>
      <vt:lpstr>Cradle Hold</vt:lpstr>
      <vt:lpstr>Side-lying Position</vt:lpstr>
      <vt:lpstr>Supplementation</vt:lpstr>
      <vt:lpstr>Signs of Good Breastfeeding in the Newborn Period</vt:lpstr>
      <vt:lpstr>Jaundice</vt:lpstr>
      <vt:lpstr>Painful Breasts</vt:lpstr>
      <vt:lpstr>Painful Nipples</vt:lpstr>
      <vt:lpstr>Engorgement</vt:lpstr>
      <vt:lpstr>Treatment of Engorgement</vt:lpstr>
      <vt:lpstr>Mastitis</vt:lpstr>
      <vt:lpstr>Mastitis</vt:lpstr>
      <vt:lpstr>Breastfeeding Friendly Office</vt:lpstr>
      <vt:lpstr>Billing and Coding Mother’s Issues ICD-9</vt:lpstr>
      <vt:lpstr>Billing and Coding Baby’s Issues ICD-9</vt:lpstr>
      <vt:lpstr>AAFP Policies and Position Paper</vt:lpstr>
      <vt:lpstr>Questions</vt:lpstr>
    </vt:vector>
  </TitlesOfParts>
  <Company>American Academy of Family Physicians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Basics</dc:title>
  <dc:creator>Diana Swafford;American Academy of Family Physicians</dc:creator>
  <cp:keywords>breastfeeding, patient care, patient advocacy, AAFP, American Academy of Family Physicians</cp:keywords>
  <cp:lastModifiedBy>Shannon Ikerd</cp:lastModifiedBy>
  <cp:revision>46</cp:revision>
  <dcterms:created xsi:type="dcterms:W3CDTF">2015-03-02T14:55:03Z</dcterms:created>
  <dcterms:modified xsi:type="dcterms:W3CDTF">2016-02-01T17:53:32Z</dcterms:modified>
</cp:coreProperties>
</file>