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2" r:id="rId2"/>
  </p:sldMasterIdLst>
  <p:notesMasterIdLst>
    <p:notesMasterId r:id="rId18"/>
  </p:notesMasterIdLst>
  <p:sldIdLst>
    <p:sldId id="256" r:id="rId3"/>
    <p:sldId id="257" r:id="rId4"/>
    <p:sldId id="263" r:id="rId5"/>
    <p:sldId id="265" r:id="rId6"/>
    <p:sldId id="277" r:id="rId7"/>
    <p:sldId id="276" r:id="rId8"/>
    <p:sldId id="278" r:id="rId9"/>
    <p:sldId id="267" r:id="rId10"/>
    <p:sldId id="271" r:id="rId11"/>
    <p:sldId id="275" r:id="rId12"/>
    <p:sldId id="272" r:id="rId13"/>
    <p:sldId id="269" r:id="rId14"/>
    <p:sldId id="274" r:id="rId15"/>
    <p:sldId id="259" r:id="rId16"/>
    <p:sldId id="258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nnifer Frost" initials="JF" lastIdx="9" clrIdx="0">
    <p:extLst>
      <p:ext uri="{19B8F6BF-5375-455C-9EA6-DF929625EA0E}">
        <p15:presenceInfo xmlns:p15="http://schemas.microsoft.com/office/powerpoint/2012/main" userId="Jennifer Frost" providerId="None"/>
      </p:ext>
    </p:extLst>
  </p:cmAuthor>
  <p:cmAuthor id="2" name="Nicole Williams" initials="NW" lastIdx="6" clrIdx="1">
    <p:extLst>
      <p:ext uri="{19B8F6BF-5375-455C-9EA6-DF929625EA0E}">
        <p15:presenceInfo xmlns:p15="http://schemas.microsoft.com/office/powerpoint/2012/main" userId="Nicole William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44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512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8024BCD-4E2E-4E50-96E0-18DC69BA7530}" type="doc">
      <dgm:prSet loTypeId="urn:microsoft.com/office/officeart/2005/8/layout/defaul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1E74A5B-D600-4EEE-BB15-B6B7F3E1C190}">
      <dgm:prSet phldrT="[Text]" custT="1"/>
      <dgm:spPr/>
      <dgm:t>
        <a:bodyPr/>
        <a:lstStyle/>
        <a:p>
          <a:r>
            <a:rPr lang="en-US" sz="1600" dirty="0"/>
            <a:t>Older Adults</a:t>
          </a:r>
        </a:p>
      </dgm:t>
    </dgm:pt>
    <dgm:pt modelId="{488E9F79-A67F-4E51-A277-52DCF3257403}" type="parTrans" cxnId="{D592937E-281E-4790-A50D-198D11F98592}">
      <dgm:prSet/>
      <dgm:spPr/>
      <dgm:t>
        <a:bodyPr/>
        <a:lstStyle/>
        <a:p>
          <a:endParaRPr lang="en-US" sz="1600"/>
        </a:p>
      </dgm:t>
    </dgm:pt>
    <dgm:pt modelId="{00B4FBA9-9E20-44B7-946C-23D28143300C}" type="sibTrans" cxnId="{D592937E-281E-4790-A50D-198D11F98592}">
      <dgm:prSet/>
      <dgm:spPr/>
      <dgm:t>
        <a:bodyPr/>
        <a:lstStyle/>
        <a:p>
          <a:endParaRPr lang="en-US" sz="1600"/>
        </a:p>
      </dgm:t>
    </dgm:pt>
    <dgm:pt modelId="{3A8D2F58-606F-40C6-B7D8-C89CE158F9BF}">
      <dgm:prSet phldrT="[Text]" custT="1"/>
      <dgm:spPr/>
      <dgm:t>
        <a:bodyPr/>
        <a:lstStyle/>
        <a:p>
          <a:r>
            <a:rPr lang="en-US" sz="1600" dirty="0"/>
            <a:t>Racial and Ethnic minorities</a:t>
          </a:r>
        </a:p>
        <a:p>
          <a:r>
            <a:rPr lang="en-US" sz="1600" dirty="0"/>
            <a:t>Non-native speakers of English</a:t>
          </a:r>
        </a:p>
      </dgm:t>
    </dgm:pt>
    <dgm:pt modelId="{2914EE37-86CC-46E1-B8D2-43CB21FCB5C2}" type="parTrans" cxnId="{BF3B32E2-AB56-4AFE-86DF-AA6D3EC28451}">
      <dgm:prSet/>
      <dgm:spPr/>
      <dgm:t>
        <a:bodyPr/>
        <a:lstStyle/>
        <a:p>
          <a:endParaRPr lang="en-US" sz="1600"/>
        </a:p>
      </dgm:t>
    </dgm:pt>
    <dgm:pt modelId="{6CACA392-2FD2-47D1-93B1-63E89ECB658E}" type="sibTrans" cxnId="{BF3B32E2-AB56-4AFE-86DF-AA6D3EC28451}">
      <dgm:prSet/>
      <dgm:spPr/>
      <dgm:t>
        <a:bodyPr/>
        <a:lstStyle/>
        <a:p>
          <a:endParaRPr lang="en-US" sz="1600"/>
        </a:p>
      </dgm:t>
    </dgm:pt>
    <dgm:pt modelId="{AB9C7C4D-92EE-4C77-BF8E-F4657B622C6F}">
      <dgm:prSet phldrT="[Text]" custT="1"/>
      <dgm:spPr/>
      <dgm:t>
        <a:bodyPr/>
        <a:lstStyle/>
        <a:p>
          <a:r>
            <a:rPr lang="en-US" sz="1600" dirty="0"/>
            <a:t>People with less than a high school degree OR GED certificate</a:t>
          </a:r>
        </a:p>
      </dgm:t>
    </dgm:pt>
    <dgm:pt modelId="{04FC11FB-2732-47DD-8BD8-4571F3448666}" type="parTrans" cxnId="{F76DB11E-CAC9-4EFD-9DC6-D21CDBDB6F7A}">
      <dgm:prSet/>
      <dgm:spPr/>
      <dgm:t>
        <a:bodyPr/>
        <a:lstStyle/>
        <a:p>
          <a:endParaRPr lang="en-US" sz="1600"/>
        </a:p>
      </dgm:t>
    </dgm:pt>
    <dgm:pt modelId="{C1322FD8-F690-4EA7-A7E8-D98C0EDE5F53}" type="sibTrans" cxnId="{F76DB11E-CAC9-4EFD-9DC6-D21CDBDB6F7A}">
      <dgm:prSet/>
      <dgm:spPr/>
      <dgm:t>
        <a:bodyPr/>
        <a:lstStyle/>
        <a:p>
          <a:endParaRPr lang="en-US" sz="1600"/>
        </a:p>
      </dgm:t>
    </dgm:pt>
    <dgm:pt modelId="{08DFE587-D0B2-44C7-924E-CF5CF155743E}">
      <dgm:prSet phldrT="[Text]" custT="1"/>
      <dgm:spPr/>
      <dgm:t>
        <a:bodyPr/>
        <a:lstStyle/>
        <a:p>
          <a:r>
            <a:rPr lang="en-US" sz="1600" dirty="0"/>
            <a:t>People with low-income levels</a:t>
          </a:r>
        </a:p>
      </dgm:t>
    </dgm:pt>
    <dgm:pt modelId="{BC09C386-F12F-4C8F-9C97-5BA856682281}" type="parTrans" cxnId="{35EC3ECE-2D00-4907-85CA-4E7DD2093581}">
      <dgm:prSet/>
      <dgm:spPr/>
      <dgm:t>
        <a:bodyPr/>
        <a:lstStyle/>
        <a:p>
          <a:endParaRPr lang="en-US" sz="1600"/>
        </a:p>
      </dgm:t>
    </dgm:pt>
    <dgm:pt modelId="{0F41B677-879F-4430-AEDF-E7E0AD7A4663}" type="sibTrans" cxnId="{35EC3ECE-2D00-4907-85CA-4E7DD2093581}">
      <dgm:prSet/>
      <dgm:spPr/>
      <dgm:t>
        <a:bodyPr/>
        <a:lstStyle/>
        <a:p>
          <a:endParaRPr lang="en-US" sz="1600"/>
        </a:p>
      </dgm:t>
    </dgm:pt>
    <dgm:pt modelId="{920E60F4-E070-4674-8D22-F68E9A4D0757}">
      <dgm:prSet phldrT="[Text]" custT="1"/>
      <dgm:spPr/>
      <dgm:t>
        <a:bodyPr/>
        <a:lstStyle/>
        <a:p>
          <a:r>
            <a:rPr lang="en-US" sz="1600" dirty="0"/>
            <a:t>People with compromised health status</a:t>
          </a:r>
        </a:p>
      </dgm:t>
    </dgm:pt>
    <dgm:pt modelId="{F3F6F4DA-79FF-4F45-A5AF-016BEA785FE9}" type="parTrans" cxnId="{A2A26261-162E-4F5C-B21E-53B7CA0BA1A3}">
      <dgm:prSet/>
      <dgm:spPr/>
      <dgm:t>
        <a:bodyPr/>
        <a:lstStyle/>
        <a:p>
          <a:endParaRPr lang="en-US" sz="1600"/>
        </a:p>
      </dgm:t>
    </dgm:pt>
    <dgm:pt modelId="{F2D8B14F-1452-4A60-90E5-0DD3D2FCF895}" type="sibTrans" cxnId="{A2A26261-162E-4F5C-B21E-53B7CA0BA1A3}">
      <dgm:prSet/>
      <dgm:spPr/>
      <dgm:t>
        <a:bodyPr/>
        <a:lstStyle/>
        <a:p>
          <a:endParaRPr lang="en-US" sz="1600"/>
        </a:p>
      </dgm:t>
    </dgm:pt>
    <dgm:pt modelId="{AD62F8D0-429B-46C6-B622-9979D74E1B38}" type="pres">
      <dgm:prSet presAssocID="{88024BCD-4E2E-4E50-96E0-18DC69BA7530}" presName="diagram" presStyleCnt="0">
        <dgm:presLayoutVars>
          <dgm:dir/>
          <dgm:resizeHandles val="exact"/>
        </dgm:presLayoutVars>
      </dgm:prSet>
      <dgm:spPr/>
    </dgm:pt>
    <dgm:pt modelId="{559AE4A6-1747-4C9D-8527-F227313DF050}" type="pres">
      <dgm:prSet presAssocID="{D1E74A5B-D600-4EEE-BB15-B6B7F3E1C190}" presName="node" presStyleLbl="node1" presStyleIdx="0" presStyleCnt="5">
        <dgm:presLayoutVars>
          <dgm:bulletEnabled val="1"/>
        </dgm:presLayoutVars>
      </dgm:prSet>
      <dgm:spPr/>
    </dgm:pt>
    <dgm:pt modelId="{46F85D8D-3C5E-451E-AEA4-F239A93D423D}" type="pres">
      <dgm:prSet presAssocID="{00B4FBA9-9E20-44B7-946C-23D28143300C}" presName="sibTrans" presStyleCnt="0"/>
      <dgm:spPr/>
    </dgm:pt>
    <dgm:pt modelId="{DDFE7436-EDBB-43D6-AD05-38B67BDB3DEE}" type="pres">
      <dgm:prSet presAssocID="{3A8D2F58-606F-40C6-B7D8-C89CE158F9BF}" presName="node" presStyleLbl="node1" presStyleIdx="1" presStyleCnt="5">
        <dgm:presLayoutVars>
          <dgm:bulletEnabled val="1"/>
        </dgm:presLayoutVars>
      </dgm:prSet>
      <dgm:spPr/>
    </dgm:pt>
    <dgm:pt modelId="{FD77A925-5B1A-49EC-AB93-E5D14E80D60A}" type="pres">
      <dgm:prSet presAssocID="{6CACA392-2FD2-47D1-93B1-63E89ECB658E}" presName="sibTrans" presStyleCnt="0"/>
      <dgm:spPr/>
    </dgm:pt>
    <dgm:pt modelId="{8CEA84A3-A9BA-4F6C-869C-DAA0DA7D2916}" type="pres">
      <dgm:prSet presAssocID="{AB9C7C4D-92EE-4C77-BF8E-F4657B622C6F}" presName="node" presStyleLbl="node1" presStyleIdx="2" presStyleCnt="5">
        <dgm:presLayoutVars>
          <dgm:bulletEnabled val="1"/>
        </dgm:presLayoutVars>
      </dgm:prSet>
      <dgm:spPr/>
    </dgm:pt>
    <dgm:pt modelId="{9D94486C-5FCD-4E68-B3E3-B43F03D70224}" type="pres">
      <dgm:prSet presAssocID="{C1322FD8-F690-4EA7-A7E8-D98C0EDE5F53}" presName="sibTrans" presStyleCnt="0"/>
      <dgm:spPr/>
    </dgm:pt>
    <dgm:pt modelId="{6EB9788C-01F0-49C7-B0EF-65E62B6A95DE}" type="pres">
      <dgm:prSet presAssocID="{08DFE587-D0B2-44C7-924E-CF5CF155743E}" presName="node" presStyleLbl="node1" presStyleIdx="3" presStyleCnt="5">
        <dgm:presLayoutVars>
          <dgm:bulletEnabled val="1"/>
        </dgm:presLayoutVars>
      </dgm:prSet>
      <dgm:spPr/>
    </dgm:pt>
    <dgm:pt modelId="{9DE25372-5763-4A9B-AAA6-B4B420004022}" type="pres">
      <dgm:prSet presAssocID="{0F41B677-879F-4430-AEDF-E7E0AD7A4663}" presName="sibTrans" presStyleCnt="0"/>
      <dgm:spPr/>
    </dgm:pt>
    <dgm:pt modelId="{7A829ACC-558F-491E-9DFD-136A37A579FD}" type="pres">
      <dgm:prSet presAssocID="{920E60F4-E070-4674-8D22-F68E9A4D0757}" presName="node" presStyleLbl="node1" presStyleIdx="4" presStyleCnt="5">
        <dgm:presLayoutVars>
          <dgm:bulletEnabled val="1"/>
        </dgm:presLayoutVars>
      </dgm:prSet>
      <dgm:spPr/>
    </dgm:pt>
  </dgm:ptLst>
  <dgm:cxnLst>
    <dgm:cxn modelId="{E3C5981D-E7B2-4109-AC73-9CEB795A30D9}" type="presOf" srcId="{AB9C7C4D-92EE-4C77-BF8E-F4657B622C6F}" destId="{8CEA84A3-A9BA-4F6C-869C-DAA0DA7D2916}" srcOrd="0" destOrd="0" presId="urn:microsoft.com/office/officeart/2005/8/layout/default"/>
    <dgm:cxn modelId="{F76DB11E-CAC9-4EFD-9DC6-D21CDBDB6F7A}" srcId="{88024BCD-4E2E-4E50-96E0-18DC69BA7530}" destId="{AB9C7C4D-92EE-4C77-BF8E-F4657B622C6F}" srcOrd="2" destOrd="0" parTransId="{04FC11FB-2732-47DD-8BD8-4571F3448666}" sibTransId="{C1322FD8-F690-4EA7-A7E8-D98C0EDE5F53}"/>
    <dgm:cxn modelId="{E8467A2E-B60E-4DEB-BBB6-D0EBA2DDCE18}" type="presOf" srcId="{08DFE587-D0B2-44C7-924E-CF5CF155743E}" destId="{6EB9788C-01F0-49C7-B0EF-65E62B6A95DE}" srcOrd="0" destOrd="0" presId="urn:microsoft.com/office/officeart/2005/8/layout/default"/>
    <dgm:cxn modelId="{A2A26261-162E-4F5C-B21E-53B7CA0BA1A3}" srcId="{88024BCD-4E2E-4E50-96E0-18DC69BA7530}" destId="{920E60F4-E070-4674-8D22-F68E9A4D0757}" srcOrd="4" destOrd="0" parTransId="{F3F6F4DA-79FF-4F45-A5AF-016BEA785FE9}" sibTransId="{F2D8B14F-1452-4A60-90E5-0DD3D2FCF895}"/>
    <dgm:cxn modelId="{C3D0F663-88C1-4D85-B0AA-969624B40F4D}" type="presOf" srcId="{D1E74A5B-D600-4EEE-BB15-B6B7F3E1C190}" destId="{559AE4A6-1747-4C9D-8527-F227313DF050}" srcOrd="0" destOrd="0" presId="urn:microsoft.com/office/officeart/2005/8/layout/default"/>
    <dgm:cxn modelId="{22E1D873-FA91-44CA-B017-8AC31F926C2E}" type="presOf" srcId="{3A8D2F58-606F-40C6-B7D8-C89CE158F9BF}" destId="{DDFE7436-EDBB-43D6-AD05-38B67BDB3DEE}" srcOrd="0" destOrd="0" presId="urn:microsoft.com/office/officeart/2005/8/layout/default"/>
    <dgm:cxn modelId="{D592937E-281E-4790-A50D-198D11F98592}" srcId="{88024BCD-4E2E-4E50-96E0-18DC69BA7530}" destId="{D1E74A5B-D600-4EEE-BB15-B6B7F3E1C190}" srcOrd="0" destOrd="0" parTransId="{488E9F79-A67F-4E51-A277-52DCF3257403}" sibTransId="{00B4FBA9-9E20-44B7-946C-23D28143300C}"/>
    <dgm:cxn modelId="{E4B047C2-3EC6-47A7-837D-A08CBFA155C0}" type="presOf" srcId="{920E60F4-E070-4674-8D22-F68E9A4D0757}" destId="{7A829ACC-558F-491E-9DFD-136A37A579FD}" srcOrd="0" destOrd="0" presId="urn:microsoft.com/office/officeart/2005/8/layout/default"/>
    <dgm:cxn modelId="{35EC3ECE-2D00-4907-85CA-4E7DD2093581}" srcId="{88024BCD-4E2E-4E50-96E0-18DC69BA7530}" destId="{08DFE587-D0B2-44C7-924E-CF5CF155743E}" srcOrd="3" destOrd="0" parTransId="{BC09C386-F12F-4C8F-9C97-5BA856682281}" sibTransId="{0F41B677-879F-4430-AEDF-E7E0AD7A4663}"/>
    <dgm:cxn modelId="{3634CAD3-9F34-4AD5-8355-EA7783B0D292}" type="presOf" srcId="{88024BCD-4E2E-4E50-96E0-18DC69BA7530}" destId="{AD62F8D0-429B-46C6-B622-9979D74E1B38}" srcOrd="0" destOrd="0" presId="urn:microsoft.com/office/officeart/2005/8/layout/default"/>
    <dgm:cxn modelId="{BF3B32E2-AB56-4AFE-86DF-AA6D3EC28451}" srcId="{88024BCD-4E2E-4E50-96E0-18DC69BA7530}" destId="{3A8D2F58-606F-40C6-B7D8-C89CE158F9BF}" srcOrd="1" destOrd="0" parTransId="{2914EE37-86CC-46E1-B8D2-43CB21FCB5C2}" sibTransId="{6CACA392-2FD2-47D1-93B1-63E89ECB658E}"/>
    <dgm:cxn modelId="{DA43E110-4D84-4BB2-9CD0-A02A7DF8D7DF}" type="presParOf" srcId="{AD62F8D0-429B-46C6-B622-9979D74E1B38}" destId="{559AE4A6-1747-4C9D-8527-F227313DF050}" srcOrd="0" destOrd="0" presId="urn:microsoft.com/office/officeart/2005/8/layout/default"/>
    <dgm:cxn modelId="{413F5224-D328-4BA5-8A1E-ABB3F521938E}" type="presParOf" srcId="{AD62F8D0-429B-46C6-B622-9979D74E1B38}" destId="{46F85D8D-3C5E-451E-AEA4-F239A93D423D}" srcOrd="1" destOrd="0" presId="urn:microsoft.com/office/officeart/2005/8/layout/default"/>
    <dgm:cxn modelId="{EFBCB3B1-A4E2-41CA-AE8D-35293A14CB3A}" type="presParOf" srcId="{AD62F8D0-429B-46C6-B622-9979D74E1B38}" destId="{DDFE7436-EDBB-43D6-AD05-38B67BDB3DEE}" srcOrd="2" destOrd="0" presId="urn:microsoft.com/office/officeart/2005/8/layout/default"/>
    <dgm:cxn modelId="{CE770A74-CC60-4D23-985C-A5838E1C6AF2}" type="presParOf" srcId="{AD62F8D0-429B-46C6-B622-9979D74E1B38}" destId="{FD77A925-5B1A-49EC-AB93-E5D14E80D60A}" srcOrd="3" destOrd="0" presId="urn:microsoft.com/office/officeart/2005/8/layout/default"/>
    <dgm:cxn modelId="{BFFFF697-1FAB-4296-934B-A2E165767611}" type="presParOf" srcId="{AD62F8D0-429B-46C6-B622-9979D74E1B38}" destId="{8CEA84A3-A9BA-4F6C-869C-DAA0DA7D2916}" srcOrd="4" destOrd="0" presId="urn:microsoft.com/office/officeart/2005/8/layout/default"/>
    <dgm:cxn modelId="{6652D729-7206-4ADE-88D6-4E3D99F1770F}" type="presParOf" srcId="{AD62F8D0-429B-46C6-B622-9979D74E1B38}" destId="{9D94486C-5FCD-4E68-B3E3-B43F03D70224}" srcOrd="5" destOrd="0" presId="urn:microsoft.com/office/officeart/2005/8/layout/default"/>
    <dgm:cxn modelId="{1A89960D-8401-42B2-9CE3-CCE7C4CD0C0F}" type="presParOf" srcId="{AD62F8D0-429B-46C6-B622-9979D74E1B38}" destId="{6EB9788C-01F0-49C7-B0EF-65E62B6A95DE}" srcOrd="6" destOrd="0" presId="urn:microsoft.com/office/officeart/2005/8/layout/default"/>
    <dgm:cxn modelId="{11C316B7-6BCD-4748-9C24-870D9B29C36E}" type="presParOf" srcId="{AD62F8D0-429B-46C6-B622-9979D74E1B38}" destId="{9DE25372-5763-4A9B-AAA6-B4B420004022}" srcOrd="7" destOrd="0" presId="urn:microsoft.com/office/officeart/2005/8/layout/default"/>
    <dgm:cxn modelId="{4BA07EC0-1D97-47B2-9B67-78484E5D94B2}" type="presParOf" srcId="{AD62F8D0-429B-46C6-B622-9979D74E1B38}" destId="{7A829ACC-558F-491E-9DFD-136A37A579FD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C4609C2-0627-4D8A-8225-A265D185AD04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59F2E46-9480-4401-AC5C-C268018CE650}">
      <dgm:prSet phldrT="[Tex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US" u="sng" dirty="0">
              <a:solidFill>
                <a:schemeClr val="tx1"/>
              </a:solidFill>
            </a:rPr>
            <a:t>Literacy</a:t>
          </a:r>
        </a:p>
        <a:p>
          <a:r>
            <a:rPr lang="en-US" dirty="0">
              <a:solidFill>
                <a:schemeClr val="tx1"/>
              </a:solidFill>
            </a:rPr>
            <a:t>Literacy is a set of tangible skills: reading, writing, numeracy, and oral expression.</a:t>
          </a:r>
        </a:p>
        <a:p>
          <a:r>
            <a:rPr lang="en-US" dirty="0">
              <a:solidFill>
                <a:schemeClr val="tx1"/>
              </a:solidFill>
            </a:rPr>
            <a:t>It is the ability to use printed and written information to function and to develop one’s knowledge and potential.</a:t>
          </a:r>
        </a:p>
      </dgm:t>
    </dgm:pt>
    <dgm:pt modelId="{943D7E93-6C1A-4825-907C-398BD2DF6D6E}" type="parTrans" cxnId="{540C0D15-96F0-4154-9928-7453D7EE0626}">
      <dgm:prSet/>
      <dgm:spPr/>
      <dgm:t>
        <a:bodyPr/>
        <a:lstStyle/>
        <a:p>
          <a:endParaRPr lang="en-US"/>
        </a:p>
      </dgm:t>
    </dgm:pt>
    <dgm:pt modelId="{2E18E15B-DD42-4A64-9D85-9176556E8032}" type="sibTrans" cxnId="{540C0D15-96F0-4154-9928-7453D7EE0626}">
      <dgm:prSet/>
      <dgm:spPr/>
      <dgm:t>
        <a:bodyPr/>
        <a:lstStyle/>
        <a:p>
          <a:endParaRPr lang="en-US"/>
        </a:p>
      </dgm:t>
    </dgm:pt>
    <dgm:pt modelId="{AD7C5522-F437-428C-9D92-22DF65FDCB75}">
      <dgm:prSet phldrT="[Text]" custT="1"/>
      <dgm:spPr>
        <a:solidFill>
          <a:srgbClr val="4472C4">
            <a:lumMod val="40000"/>
            <a:lumOff val="6000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95250" tIns="95250" rIns="95250" bIns="95250" numCol="1" spcCol="1270" anchor="ctr" anchorCtr="0"/>
        <a:lstStyle/>
        <a:p>
          <a:pPr marL="0"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u="sng" kern="1200" dirty="0">
              <a:solidFill>
                <a:prstClr val="black"/>
              </a:solidFill>
              <a:latin typeface="Arial" panose="020B0604020202020204"/>
              <a:ea typeface="+mn-ea"/>
              <a:cs typeface="+mn-cs"/>
            </a:rPr>
            <a:t>Health Literacy</a:t>
          </a:r>
        </a:p>
        <a:p>
          <a:pPr marL="0"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u="none" kern="1200" dirty="0">
            <a:solidFill>
              <a:prstClr val="black"/>
            </a:solidFill>
            <a:latin typeface="Arial" panose="020B0604020202020204"/>
            <a:ea typeface="+mn-ea"/>
            <a:cs typeface="+mn-cs"/>
          </a:endParaRPr>
        </a:p>
        <a:p>
          <a:pPr marL="0"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u="none" kern="1200" dirty="0">
              <a:solidFill>
                <a:prstClr val="black"/>
              </a:solidFill>
              <a:latin typeface="Arial" panose="020B0604020202020204"/>
              <a:ea typeface="+mn-ea"/>
              <a:cs typeface="+mn-cs"/>
            </a:rPr>
            <a:t>The degree to which individuals have the capacity to obtain, process, and understand basic health information and services needed to make appropriate health decisions.</a:t>
          </a:r>
        </a:p>
      </dgm:t>
    </dgm:pt>
    <dgm:pt modelId="{3968CA05-9DB6-4F15-A0E5-7ACE5C1EB388}" type="parTrans" cxnId="{D7C50367-023A-466B-827E-9C36E5B81A28}">
      <dgm:prSet/>
      <dgm:spPr/>
      <dgm:t>
        <a:bodyPr/>
        <a:lstStyle/>
        <a:p>
          <a:endParaRPr lang="en-US"/>
        </a:p>
      </dgm:t>
    </dgm:pt>
    <dgm:pt modelId="{1CACDECD-ABD9-4155-8B9B-191F63472CB6}" type="sibTrans" cxnId="{D7C50367-023A-466B-827E-9C36E5B81A28}">
      <dgm:prSet/>
      <dgm:spPr/>
      <dgm:t>
        <a:bodyPr/>
        <a:lstStyle/>
        <a:p>
          <a:endParaRPr lang="en-US"/>
        </a:p>
      </dgm:t>
    </dgm:pt>
    <dgm:pt modelId="{7D6CD89D-2000-472A-A992-E7C3AF5A5473}" type="pres">
      <dgm:prSet presAssocID="{BC4609C2-0627-4D8A-8225-A265D185AD04}" presName="diagram" presStyleCnt="0">
        <dgm:presLayoutVars>
          <dgm:dir/>
          <dgm:resizeHandles val="exact"/>
        </dgm:presLayoutVars>
      </dgm:prSet>
      <dgm:spPr/>
    </dgm:pt>
    <dgm:pt modelId="{737CCAD9-F8D7-41DA-BBE0-1ECED25882DE}" type="pres">
      <dgm:prSet presAssocID="{759F2E46-9480-4401-AC5C-C268018CE650}" presName="node" presStyleLbl="node1" presStyleIdx="0" presStyleCnt="2" custScaleY="180160">
        <dgm:presLayoutVars>
          <dgm:bulletEnabled val="1"/>
        </dgm:presLayoutVars>
      </dgm:prSet>
      <dgm:spPr/>
    </dgm:pt>
    <dgm:pt modelId="{E1EE342B-0CB4-499F-9A84-662DC25D17A8}" type="pres">
      <dgm:prSet presAssocID="{2E18E15B-DD42-4A64-9D85-9176556E8032}" presName="sibTrans" presStyleCnt="0"/>
      <dgm:spPr/>
    </dgm:pt>
    <dgm:pt modelId="{A7CDB345-0CA8-4C9D-B052-5F0F13DA6F0A}" type="pres">
      <dgm:prSet presAssocID="{AD7C5522-F437-428C-9D92-22DF65FDCB75}" presName="node" presStyleLbl="node1" presStyleIdx="1" presStyleCnt="2" custScaleY="181619">
        <dgm:presLayoutVars>
          <dgm:bulletEnabled val="1"/>
        </dgm:presLayoutVars>
      </dgm:prSet>
      <dgm:spPr>
        <a:xfrm>
          <a:off x="4218393" y="343856"/>
          <a:ext cx="3834009" cy="4177974"/>
        </a:xfrm>
        <a:prstGeom prst="rect">
          <a:avLst/>
        </a:prstGeom>
      </dgm:spPr>
    </dgm:pt>
  </dgm:ptLst>
  <dgm:cxnLst>
    <dgm:cxn modelId="{72EE4401-2746-4BBE-8B12-284068ED7F57}" type="presOf" srcId="{759F2E46-9480-4401-AC5C-C268018CE650}" destId="{737CCAD9-F8D7-41DA-BBE0-1ECED25882DE}" srcOrd="0" destOrd="0" presId="urn:microsoft.com/office/officeart/2005/8/layout/default"/>
    <dgm:cxn modelId="{540C0D15-96F0-4154-9928-7453D7EE0626}" srcId="{BC4609C2-0627-4D8A-8225-A265D185AD04}" destId="{759F2E46-9480-4401-AC5C-C268018CE650}" srcOrd="0" destOrd="0" parTransId="{943D7E93-6C1A-4825-907C-398BD2DF6D6E}" sibTransId="{2E18E15B-DD42-4A64-9D85-9176556E8032}"/>
    <dgm:cxn modelId="{DDA8B460-2DD2-4832-B468-C144246C042A}" type="presOf" srcId="{AD7C5522-F437-428C-9D92-22DF65FDCB75}" destId="{A7CDB345-0CA8-4C9D-B052-5F0F13DA6F0A}" srcOrd="0" destOrd="0" presId="urn:microsoft.com/office/officeart/2005/8/layout/default"/>
    <dgm:cxn modelId="{D7C50367-023A-466B-827E-9C36E5B81A28}" srcId="{BC4609C2-0627-4D8A-8225-A265D185AD04}" destId="{AD7C5522-F437-428C-9D92-22DF65FDCB75}" srcOrd="1" destOrd="0" parTransId="{3968CA05-9DB6-4F15-A0E5-7ACE5C1EB388}" sibTransId="{1CACDECD-ABD9-4155-8B9B-191F63472CB6}"/>
    <dgm:cxn modelId="{70AB17F1-AB54-4C0A-B96E-0B9A75FCC5A6}" type="presOf" srcId="{BC4609C2-0627-4D8A-8225-A265D185AD04}" destId="{7D6CD89D-2000-472A-A992-E7C3AF5A5473}" srcOrd="0" destOrd="0" presId="urn:microsoft.com/office/officeart/2005/8/layout/default"/>
    <dgm:cxn modelId="{8B440DC9-3436-4E6C-99BD-7B2FE6D79394}" type="presParOf" srcId="{7D6CD89D-2000-472A-A992-E7C3AF5A5473}" destId="{737CCAD9-F8D7-41DA-BBE0-1ECED25882DE}" srcOrd="0" destOrd="0" presId="urn:microsoft.com/office/officeart/2005/8/layout/default"/>
    <dgm:cxn modelId="{14103117-2EC2-4D99-8964-A6F901F6114B}" type="presParOf" srcId="{7D6CD89D-2000-472A-A992-E7C3AF5A5473}" destId="{E1EE342B-0CB4-499F-9A84-662DC25D17A8}" srcOrd="1" destOrd="0" presId="urn:microsoft.com/office/officeart/2005/8/layout/default"/>
    <dgm:cxn modelId="{0D3887C2-90EF-4A6D-BF75-C6AD2283642A}" type="presParOf" srcId="{7D6CD89D-2000-472A-A992-E7C3AF5A5473}" destId="{A7CDB345-0CA8-4C9D-B052-5F0F13DA6F0A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AA1164B-0919-428D-8B0F-D1B8883FDA50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7B5758B-EB3F-471A-9AD5-7B285505E45D}">
      <dgm:prSet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Determine the need for services in your practice</a:t>
          </a:r>
        </a:p>
      </dgm:t>
    </dgm:pt>
    <dgm:pt modelId="{AB5A3426-11E9-4876-9177-7B48FFEF715B}" type="parTrans" cxnId="{A6A6747A-9492-4DD3-9A89-E735F89B3B7D}">
      <dgm:prSet/>
      <dgm:spPr/>
      <dgm:t>
        <a:bodyPr/>
        <a:lstStyle/>
        <a:p>
          <a:endParaRPr lang="en-US"/>
        </a:p>
      </dgm:t>
    </dgm:pt>
    <dgm:pt modelId="{B55182E1-B981-4CE3-B04F-980D4BC667DE}" type="sibTrans" cxnId="{A6A6747A-9492-4DD3-9A89-E735F89B3B7D}">
      <dgm:prSet/>
      <dgm:spPr/>
      <dgm:t>
        <a:bodyPr/>
        <a:lstStyle/>
        <a:p>
          <a:endParaRPr lang="en-US"/>
        </a:p>
      </dgm:t>
    </dgm:pt>
    <dgm:pt modelId="{CD023B92-EAB5-4AE7-B721-5DB8BCFDC6A5}">
      <dgm:prSet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Determine the method of communication to be used during patient encounters</a:t>
          </a:r>
        </a:p>
      </dgm:t>
    </dgm:pt>
    <dgm:pt modelId="{D15AD8FE-52D6-4BCE-9F30-6F15EB7101B3}" type="parTrans" cxnId="{A2F42358-C490-4F14-BD57-39D10F0EA37B}">
      <dgm:prSet/>
      <dgm:spPr/>
      <dgm:t>
        <a:bodyPr/>
        <a:lstStyle/>
        <a:p>
          <a:endParaRPr lang="en-US"/>
        </a:p>
      </dgm:t>
    </dgm:pt>
    <dgm:pt modelId="{16A9206E-32BE-45B7-8676-17B2F1ECD5E7}" type="sibTrans" cxnId="{A2F42358-C490-4F14-BD57-39D10F0EA37B}">
      <dgm:prSet/>
      <dgm:spPr/>
      <dgm:t>
        <a:bodyPr/>
        <a:lstStyle/>
        <a:p>
          <a:endParaRPr lang="en-US"/>
        </a:p>
      </dgm:t>
    </dgm:pt>
    <dgm:pt modelId="{11221006-1D46-47F6-9B42-DD2710E7B5D4}">
      <dgm:prSet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US">
              <a:solidFill>
                <a:schemeClr val="tx1"/>
              </a:solidFill>
            </a:rPr>
            <a:t>Develop a policy</a:t>
          </a:r>
          <a:endParaRPr lang="en-US" dirty="0">
            <a:solidFill>
              <a:schemeClr val="tx1"/>
            </a:solidFill>
          </a:endParaRPr>
        </a:p>
      </dgm:t>
    </dgm:pt>
    <dgm:pt modelId="{9E49E1E7-46C4-4517-8B2E-824CB876DB49}" type="parTrans" cxnId="{873635FA-78E9-412D-BAF5-D6FEF8B125BD}">
      <dgm:prSet/>
      <dgm:spPr/>
      <dgm:t>
        <a:bodyPr/>
        <a:lstStyle/>
        <a:p>
          <a:endParaRPr lang="en-US"/>
        </a:p>
      </dgm:t>
    </dgm:pt>
    <dgm:pt modelId="{37C2B7E8-EDE6-46CA-8AF6-D0E418B9818C}" type="sibTrans" cxnId="{873635FA-78E9-412D-BAF5-D6FEF8B125BD}">
      <dgm:prSet/>
      <dgm:spPr/>
      <dgm:t>
        <a:bodyPr/>
        <a:lstStyle/>
        <a:p>
          <a:endParaRPr lang="en-US"/>
        </a:p>
      </dgm:t>
    </dgm:pt>
    <dgm:pt modelId="{A23DAD94-07D6-4CE3-A3E8-587FF362CD4E}">
      <dgm:prSet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Obtain financial support for medical interpretation</a:t>
          </a:r>
        </a:p>
      </dgm:t>
    </dgm:pt>
    <dgm:pt modelId="{D439155B-6960-42B9-8704-EAE02A7B3ACF}" type="parTrans" cxnId="{AE3A4845-04AA-41F4-B0F6-BEC8A348DFE4}">
      <dgm:prSet/>
      <dgm:spPr/>
      <dgm:t>
        <a:bodyPr/>
        <a:lstStyle/>
        <a:p>
          <a:endParaRPr lang="en-US"/>
        </a:p>
      </dgm:t>
    </dgm:pt>
    <dgm:pt modelId="{D9839E79-1459-438E-9C8D-E9AADCA8191F}" type="sibTrans" cxnId="{AE3A4845-04AA-41F4-B0F6-BEC8A348DFE4}">
      <dgm:prSet/>
      <dgm:spPr/>
      <dgm:t>
        <a:bodyPr/>
        <a:lstStyle/>
        <a:p>
          <a:endParaRPr lang="en-US"/>
        </a:p>
      </dgm:t>
    </dgm:pt>
    <dgm:pt modelId="{489C0DCC-A5F2-4A1D-AF7B-440F9D1CC08E}">
      <dgm:prSet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US">
              <a:solidFill>
                <a:schemeClr val="tx1"/>
              </a:solidFill>
            </a:rPr>
            <a:t>Provide language appropriate patient forms and educational resources</a:t>
          </a:r>
          <a:endParaRPr lang="en-US" dirty="0">
            <a:solidFill>
              <a:schemeClr val="tx1"/>
            </a:solidFill>
          </a:endParaRPr>
        </a:p>
      </dgm:t>
    </dgm:pt>
    <dgm:pt modelId="{70A78D12-4EDB-446C-A62F-E136099C4340}" type="parTrans" cxnId="{54EB9E0E-37BE-41BE-A854-9D0C57EB540B}">
      <dgm:prSet/>
      <dgm:spPr/>
      <dgm:t>
        <a:bodyPr/>
        <a:lstStyle/>
        <a:p>
          <a:endParaRPr lang="en-US"/>
        </a:p>
      </dgm:t>
    </dgm:pt>
    <dgm:pt modelId="{7BE86EFA-60E8-45A7-B12F-BCD49577C65A}" type="sibTrans" cxnId="{54EB9E0E-37BE-41BE-A854-9D0C57EB540B}">
      <dgm:prSet/>
      <dgm:spPr/>
      <dgm:t>
        <a:bodyPr/>
        <a:lstStyle/>
        <a:p>
          <a:endParaRPr lang="en-US"/>
        </a:p>
      </dgm:t>
    </dgm:pt>
    <dgm:pt modelId="{4F39982B-5F09-40B0-A1F9-A0DA502E3B49}" type="pres">
      <dgm:prSet presAssocID="{1AA1164B-0919-428D-8B0F-D1B8883FDA50}" presName="Name0" presStyleCnt="0">
        <dgm:presLayoutVars>
          <dgm:dir/>
          <dgm:animLvl val="lvl"/>
          <dgm:resizeHandles val="exact"/>
        </dgm:presLayoutVars>
      </dgm:prSet>
      <dgm:spPr/>
    </dgm:pt>
    <dgm:pt modelId="{D3EDD9EB-046E-4902-949D-5DE1B69AE158}" type="pres">
      <dgm:prSet presAssocID="{489C0DCC-A5F2-4A1D-AF7B-440F9D1CC08E}" presName="boxAndChildren" presStyleCnt="0"/>
      <dgm:spPr/>
    </dgm:pt>
    <dgm:pt modelId="{2C6C7B05-7578-4A60-8628-D4D52813B46E}" type="pres">
      <dgm:prSet presAssocID="{489C0DCC-A5F2-4A1D-AF7B-440F9D1CC08E}" presName="parentTextBox" presStyleLbl="node1" presStyleIdx="0" presStyleCnt="5"/>
      <dgm:spPr/>
    </dgm:pt>
    <dgm:pt modelId="{9A445775-BF97-42E9-994B-1EE3556FD583}" type="pres">
      <dgm:prSet presAssocID="{D9839E79-1459-438E-9C8D-E9AADCA8191F}" presName="sp" presStyleCnt="0"/>
      <dgm:spPr/>
    </dgm:pt>
    <dgm:pt modelId="{4AAFE127-E478-4FF1-814B-F005F5E82D94}" type="pres">
      <dgm:prSet presAssocID="{A23DAD94-07D6-4CE3-A3E8-587FF362CD4E}" presName="arrowAndChildren" presStyleCnt="0"/>
      <dgm:spPr/>
    </dgm:pt>
    <dgm:pt modelId="{3E97559A-DC7F-4A58-8C0B-F3B366163A0C}" type="pres">
      <dgm:prSet presAssocID="{A23DAD94-07D6-4CE3-A3E8-587FF362CD4E}" presName="parentTextArrow" presStyleLbl="node1" presStyleIdx="1" presStyleCnt="5"/>
      <dgm:spPr/>
    </dgm:pt>
    <dgm:pt modelId="{7219429A-2A83-4785-B18C-EB64F3373DF0}" type="pres">
      <dgm:prSet presAssocID="{37C2B7E8-EDE6-46CA-8AF6-D0E418B9818C}" presName="sp" presStyleCnt="0"/>
      <dgm:spPr/>
    </dgm:pt>
    <dgm:pt modelId="{4EE2E8C5-FC1D-4F6A-8725-B836739878BF}" type="pres">
      <dgm:prSet presAssocID="{11221006-1D46-47F6-9B42-DD2710E7B5D4}" presName="arrowAndChildren" presStyleCnt="0"/>
      <dgm:spPr/>
    </dgm:pt>
    <dgm:pt modelId="{748A3664-C82A-4BF9-B025-D748DB569B72}" type="pres">
      <dgm:prSet presAssocID="{11221006-1D46-47F6-9B42-DD2710E7B5D4}" presName="parentTextArrow" presStyleLbl="node1" presStyleIdx="2" presStyleCnt="5"/>
      <dgm:spPr/>
    </dgm:pt>
    <dgm:pt modelId="{5A10DCBF-50D3-424C-8F86-5B317063BC97}" type="pres">
      <dgm:prSet presAssocID="{16A9206E-32BE-45B7-8676-17B2F1ECD5E7}" presName="sp" presStyleCnt="0"/>
      <dgm:spPr/>
    </dgm:pt>
    <dgm:pt modelId="{1A385D98-0AB6-4578-B1CA-B03666867721}" type="pres">
      <dgm:prSet presAssocID="{CD023B92-EAB5-4AE7-B721-5DB8BCFDC6A5}" presName="arrowAndChildren" presStyleCnt="0"/>
      <dgm:spPr/>
    </dgm:pt>
    <dgm:pt modelId="{360B239C-2125-4F16-ACCF-A0B137771864}" type="pres">
      <dgm:prSet presAssocID="{CD023B92-EAB5-4AE7-B721-5DB8BCFDC6A5}" presName="parentTextArrow" presStyleLbl="node1" presStyleIdx="3" presStyleCnt="5"/>
      <dgm:spPr/>
    </dgm:pt>
    <dgm:pt modelId="{6456C756-1B28-4667-8D2D-7A4D67555F71}" type="pres">
      <dgm:prSet presAssocID="{B55182E1-B981-4CE3-B04F-980D4BC667DE}" presName="sp" presStyleCnt="0"/>
      <dgm:spPr/>
    </dgm:pt>
    <dgm:pt modelId="{5D06E084-D78D-4DB3-B094-22A0B97FB953}" type="pres">
      <dgm:prSet presAssocID="{37B5758B-EB3F-471A-9AD5-7B285505E45D}" presName="arrowAndChildren" presStyleCnt="0"/>
      <dgm:spPr/>
    </dgm:pt>
    <dgm:pt modelId="{8EBF20A5-1FD7-49F3-9414-F4E9BA967D57}" type="pres">
      <dgm:prSet presAssocID="{37B5758B-EB3F-471A-9AD5-7B285505E45D}" presName="parentTextArrow" presStyleLbl="node1" presStyleIdx="4" presStyleCnt="5"/>
      <dgm:spPr/>
    </dgm:pt>
  </dgm:ptLst>
  <dgm:cxnLst>
    <dgm:cxn modelId="{7507F700-E995-420D-BD96-DB7E24E24F12}" type="presOf" srcId="{1AA1164B-0919-428D-8B0F-D1B8883FDA50}" destId="{4F39982B-5F09-40B0-A1F9-A0DA502E3B49}" srcOrd="0" destOrd="0" presId="urn:microsoft.com/office/officeart/2005/8/layout/process4"/>
    <dgm:cxn modelId="{6DE42007-1E45-408A-A488-611CBF3FC975}" type="presOf" srcId="{37B5758B-EB3F-471A-9AD5-7B285505E45D}" destId="{8EBF20A5-1FD7-49F3-9414-F4E9BA967D57}" srcOrd="0" destOrd="0" presId="urn:microsoft.com/office/officeart/2005/8/layout/process4"/>
    <dgm:cxn modelId="{54EB9E0E-37BE-41BE-A854-9D0C57EB540B}" srcId="{1AA1164B-0919-428D-8B0F-D1B8883FDA50}" destId="{489C0DCC-A5F2-4A1D-AF7B-440F9D1CC08E}" srcOrd="4" destOrd="0" parTransId="{70A78D12-4EDB-446C-A62F-E136099C4340}" sibTransId="{7BE86EFA-60E8-45A7-B12F-BCD49577C65A}"/>
    <dgm:cxn modelId="{A93C543A-626F-46B6-BC80-BCFECA0019D3}" type="presOf" srcId="{A23DAD94-07D6-4CE3-A3E8-587FF362CD4E}" destId="{3E97559A-DC7F-4A58-8C0B-F3B366163A0C}" srcOrd="0" destOrd="0" presId="urn:microsoft.com/office/officeart/2005/8/layout/process4"/>
    <dgm:cxn modelId="{AE3A4845-04AA-41F4-B0F6-BEC8A348DFE4}" srcId="{1AA1164B-0919-428D-8B0F-D1B8883FDA50}" destId="{A23DAD94-07D6-4CE3-A3E8-587FF362CD4E}" srcOrd="3" destOrd="0" parTransId="{D439155B-6960-42B9-8704-EAE02A7B3ACF}" sibTransId="{D9839E79-1459-438E-9C8D-E9AADCA8191F}"/>
    <dgm:cxn modelId="{A2F42358-C490-4F14-BD57-39D10F0EA37B}" srcId="{1AA1164B-0919-428D-8B0F-D1B8883FDA50}" destId="{CD023B92-EAB5-4AE7-B721-5DB8BCFDC6A5}" srcOrd="1" destOrd="0" parTransId="{D15AD8FE-52D6-4BCE-9F30-6F15EB7101B3}" sibTransId="{16A9206E-32BE-45B7-8676-17B2F1ECD5E7}"/>
    <dgm:cxn modelId="{A6A6747A-9492-4DD3-9A89-E735F89B3B7D}" srcId="{1AA1164B-0919-428D-8B0F-D1B8883FDA50}" destId="{37B5758B-EB3F-471A-9AD5-7B285505E45D}" srcOrd="0" destOrd="0" parTransId="{AB5A3426-11E9-4876-9177-7B48FFEF715B}" sibTransId="{B55182E1-B981-4CE3-B04F-980D4BC667DE}"/>
    <dgm:cxn modelId="{88B2CFAD-5879-4046-A152-8F76CDA31F7D}" type="presOf" srcId="{489C0DCC-A5F2-4A1D-AF7B-440F9D1CC08E}" destId="{2C6C7B05-7578-4A60-8628-D4D52813B46E}" srcOrd="0" destOrd="0" presId="urn:microsoft.com/office/officeart/2005/8/layout/process4"/>
    <dgm:cxn modelId="{821D7ABA-3F12-4086-8334-FC7537B7E145}" type="presOf" srcId="{CD023B92-EAB5-4AE7-B721-5DB8BCFDC6A5}" destId="{360B239C-2125-4F16-ACCF-A0B137771864}" srcOrd="0" destOrd="0" presId="urn:microsoft.com/office/officeart/2005/8/layout/process4"/>
    <dgm:cxn modelId="{17872CCB-E269-4433-8603-52E93834A301}" type="presOf" srcId="{11221006-1D46-47F6-9B42-DD2710E7B5D4}" destId="{748A3664-C82A-4BF9-B025-D748DB569B72}" srcOrd="0" destOrd="0" presId="urn:microsoft.com/office/officeart/2005/8/layout/process4"/>
    <dgm:cxn modelId="{873635FA-78E9-412D-BAF5-D6FEF8B125BD}" srcId="{1AA1164B-0919-428D-8B0F-D1B8883FDA50}" destId="{11221006-1D46-47F6-9B42-DD2710E7B5D4}" srcOrd="2" destOrd="0" parTransId="{9E49E1E7-46C4-4517-8B2E-824CB876DB49}" sibTransId="{37C2B7E8-EDE6-46CA-8AF6-D0E418B9818C}"/>
    <dgm:cxn modelId="{3727E322-6762-4A91-91F7-E8B73FAA712D}" type="presParOf" srcId="{4F39982B-5F09-40B0-A1F9-A0DA502E3B49}" destId="{D3EDD9EB-046E-4902-949D-5DE1B69AE158}" srcOrd="0" destOrd="0" presId="urn:microsoft.com/office/officeart/2005/8/layout/process4"/>
    <dgm:cxn modelId="{F9CAD3FD-C7CD-4C4B-80E0-AA02F7E5766F}" type="presParOf" srcId="{D3EDD9EB-046E-4902-949D-5DE1B69AE158}" destId="{2C6C7B05-7578-4A60-8628-D4D52813B46E}" srcOrd="0" destOrd="0" presId="urn:microsoft.com/office/officeart/2005/8/layout/process4"/>
    <dgm:cxn modelId="{013271F6-2E7F-4C5D-9A03-83FC8C010498}" type="presParOf" srcId="{4F39982B-5F09-40B0-A1F9-A0DA502E3B49}" destId="{9A445775-BF97-42E9-994B-1EE3556FD583}" srcOrd="1" destOrd="0" presId="urn:microsoft.com/office/officeart/2005/8/layout/process4"/>
    <dgm:cxn modelId="{63BBD294-295B-4643-94BD-923D86D31C79}" type="presParOf" srcId="{4F39982B-5F09-40B0-A1F9-A0DA502E3B49}" destId="{4AAFE127-E478-4FF1-814B-F005F5E82D94}" srcOrd="2" destOrd="0" presId="urn:microsoft.com/office/officeart/2005/8/layout/process4"/>
    <dgm:cxn modelId="{58A28999-B4CF-4BE2-B407-E7BF820558AE}" type="presParOf" srcId="{4AAFE127-E478-4FF1-814B-F005F5E82D94}" destId="{3E97559A-DC7F-4A58-8C0B-F3B366163A0C}" srcOrd="0" destOrd="0" presId="urn:microsoft.com/office/officeart/2005/8/layout/process4"/>
    <dgm:cxn modelId="{CAD015F6-890F-4173-8BFB-04865E30C17E}" type="presParOf" srcId="{4F39982B-5F09-40B0-A1F9-A0DA502E3B49}" destId="{7219429A-2A83-4785-B18C-EB64F3373DF0}" srcOrd="3" destOrd="0" presId="urn:microsoft.com/office/officeart/2005/8/layout/process4"/>
    <dgm:cxn modelId="{073EBADB-72D4-48CF-933E-E68378FF730B}" type="presParOf" srcId="{4F39982B-5F09-40B0-A1F9-A0DA502E3B49}" destId="{4EE2E8C5-FC1D-4F6A-8725-B836739878BF}" srcOrd="4" destOrd="0" presId="urn:microsoft.com/office/officeart/2005/8/layout/process4"/>
    <dgm:cxn modelId="{A018980D-6CEB-4728-95AA-1B1336021B73}" type="presParOf" srcId="{4EE2E8C5-FC1D-4F6A-8725-B836739878BF}" destId="{748A3664-C82A-4BF9-B025-D748DB569B72}" srcOrd="0" destOrd="0" presId="urn:microsoft.com/office/officeart/2005/8/layout/process4"/>
    <dgm:cxn modelId="{3580E342-3821-40A4-9648-24A50CA3AD0B}" type="presParOf" srcId="{4F39982B-5F09-40B0-A1F9-A0DA502E3B49}" destId="{5A10DCBF-50D3-424C-8F86-5B317063BC97}" srcOrd="5" destOrd="0" presId="urn:microsoft.com/office/officeart/2005/8/layout/process4"/>
    <dgm:cxn modelId="{ACECFC45-0D98-4DE8-A132-34B445C34381}" type="presParOf" srcId="{4F39982B-5F09-40B0-A1F9-A0DA502E3B49}" destId="{1A385D98-0AB6-4578-B1CA-B03666867721}" srcOrd="6" destOrd="0" presId="urn:microsoft.com/office/officeart/2005/8/layout/process4"/>
    <dgm:cxn modelId="{04105FC6-2DAA-4CE3-BE1E-8B20DB10EB37}" type="presParOf" srcId="{1A385D98-0AB6-4578-B1CA-B03666867721}" destId="{360B239C-2125-4F16-ACCF-A0B137771864}" srcOrd="0" destOrd="0" presId="urn:microsoft.com/office/officeart/2005/8/layout/process4"/>
    <dgm:cxn modelId="{FECEFEE1-BA6F-4FA4-A779-7B52A415C02D}" type="presParOf" srcId="{4F39982B-5F09-40B0-A1F9-A0DA502E3B49}" destId="{6456C756-1B28-4667-8D2D-7A4D67555F71}" srcOrd="7" destOrd="0" presId="urn:microsoft.com/office/officeart/2005/8/layout/process4"/>
    <dgm:cxn modelId="{F5FFF5EC-7548-4589-9866-28109C0FB019}" type="presParOf" srcId="{4F39982B-5F09-40B0-A1F9-A0DA502E3B49}" destId="{5D06E084-D78D-4DB3-B094-22A0B97FB953}" srcOrd="8" destOrd="0" presId="urn:microsoft.com/office/officeart/2005/8/layout/process4"/>
    <dgm:cxn modelId="{05170235-3AA7-49A8-907D-52B36D1ADBE3}" type="presParOf" srcId="{5D06E084-D78D-4DB3-B094-22A0B97FB953}" destId="{8EBF20A5-1FD7-49F3-9414-F4E9BA967D57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586917D-0A76-4354-8911-B79E4C58784A}" type="doc">
      <dgm:prSet loTypeId="urn:microsoft.com/office/officeart/2005/8/layout/hierarchy4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11B422D-B8CB-4D75-8591-2077FEF20A4B}">
      <dgm:prSet phldrT="[Tex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Use plain language instead of medical jargon or technical language</a:t>
          </a:r>
        </a:p>
      </dgm:t>
    </dgm:pt>
    <dgm:pt modelId="{8B1A80A4-B059-4C30-872E-FC9755DC39C2}" type="parTrans" cxnId="{F510FE34-21CD-46DE-BBBC-31D34E90F853}">
      <dgm:prSet/>
      <dgm:spPr/>
      <dgm:t>
        <a:bodyPr/>
        <a:lstStyle/>
        <a:p>
          <a:endParaRPr lang="en-US"/>
        </a:p>
      </dgm:t>
    </dgm:pt>
    <dgm:pt modelId="{9FBA927A-D4FE-4A01-A096-56E5C11CB4D3}" type="sibTrans" cxnId="{F510FE34-21CD-46DE-BBBC-31D34E90F853}">
      <dgm:prSet/>
      <dgm:spPr/>
      <dgm:t>
        <a:bodyPr/>
        <a:lstStyle/>
        <a:p>
          <a:endParaRPr lang="en-US"/>
        </a:p>
      </dgm:t>
    </dgm:pt>
    <dgm:pt modelId="{258F1C85-5049-4E6F-BED3-8B6AB4DCEDC2}">
      <dgm:prSet phldrT="[Tex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Sit down to achieve eye-level communication</a:t>
          </a:r>
        </a:p>
      </dgm:t>
    </dgm:pt>
    <dgm:pt modelId="{38C794AA-A059-4F79-A7BA-343C7E6E5C2E}" type="parTrans" cxnId="{FA338E57-909B-44CD-BAC6-9A3E5932B755}">
      <dgm:prSet/>
      <dgm:spPr/>
      <dgm:t>
        <a:bodyPr/>
        <a:lstStyle/>
        <a:p>
          <a:endParaRPr lang="en-US"/>
        </a:p>
      </dgm:t>
    </dgm:pt>
    <dgm:pt modelId="{3DFAFDCF-32C0-4B90-B69F-1106B21F70AD}" type="sibTrans" cxnId="{FA338E57-909B-44CD-BAC6-9A3E5932B755}">
      <dgm:prSet/>
      <dgm:spPr/>
      <dgm:t>
        <a:bodyPr/>
        <a:lstStyle/>
        <a:p>
          <a:endParaRPr lang="en-US"/>
        </a:p>
      </dgm:t>
    </dgm:pt>
    <dgm:pt modelId="{E73E44E5-C185-49A6-80B6-900BB4C5AB43}">
      <dgm:prSet phldrT="[Tex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Use teach-back method </a:t>
          </a:r>
        </a:p>
      </dgm:t>
    </dgm:pt>
    <dgm:pt modelId="{B61A809F-3940-4B11-AAA9-216A862CE4E1}" type="parTrans" cxnId="{A9CFACA3-6EFE-45F7-B104-0D6C889DC983}">
      <dgm:prSet/>
      <dgm:spPr/>
      <dgm:t>
        <a:bodyPr/>
        <a:lstStyle/>
        <a:p>
          <a:endParaRPr lang="en-US"/>
        </a:p>
      </dgm:t>
    </dgm:pt>
    <dgm:pt modelId="{A42579E0-48A3-4B59-9A76-83D651BC7791}" type="sibTrans" cxnId="{A9CFACA3-6EFE-45F7-B104-0D6C889DC983}">
      <dgm:prSet/>
      <dgm:spPr/>
      <dgm:t>
        <a:bodyPr/>
        <a:lstStyle/>
        <a:p>
          <a:endParaRPr lang="en-US"/>
        </a:p>
      </dgm:t>
    </dgm:pt>
    <dgm:pt modelId="{A70D5360-16EB-4858-AE7C-09F503CEB5DA}">
      <dgm:prSet phldrT="[Tex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Use visual models to illustrate a procedure or condition</a:t>
          </a:r>
        </a:p>
      </dgm:t>
    </dgm:pt>
    <dgm:pt modelId="{F38420B2-C6EF-4142-9DB3-A7A53E71D695}" type="parTrans" cxnId="{FC422140-87B0-43C3-B812-A833C9C00EC2}">
      <dgm:prSet/>
      <dgm:spPr/>
      <dgm:t>
        <a:bodyPr/>
        <a:lstStyle/>
        <a:p>
          <a:endParaRPr lang="en-US"/>
        </a:p>
      </dgm:t>
    </dgm:pt>
    <dgm:pt modelId="{1C2AC5E3-C1F9-4160-A79E-A37578080A32}" type="sibTrans" cxnId="{FC422140-87B0-43C3-B812-A833C9C00EC2}">
      <dgm:prSet/>
      <dgm:spPr/>
      <dgm:t>
        <a:bodyPr/>
        <a:lstStyle/>
        <a:p>
          <a:endParaRPr lang="en-US"/>
        </a:p>
      </dgm:t>
    </dgm:pt>
    <dgm:pt modelId="{5D8D42F1-AED8-40BD-8542-BE19AEBC0AA0}" type="pres">
      <dgm:prSet presAssocID="{A586917D-0A76-4354-8911-B79E4C58784A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1B2AA5C-FC87-486C-8646-7C095F4D82DB}" type="pres">
      <dgm:prSet presAssocID="{711B422D-B8CB-4D75-8591-2077FEF20A4B}" presName="vertOne" presStyleCnt="0"/>
      <dgm:spPr/>
    </dgm:pt>
    <dgm:pt modelId="{70D7A618-1F49-4C74-8590-7B5C68DE219D}" type="pres">
      <dgm:prSet presAssocID="{711B422D-B8CB-4D75-8591-2077FEF20A4B}" presName="txOne" presStyleLbl="node0" presStyleIdx="0" presStyleCnt="1" custScaleX="84519" custScaleY="83804">
        <dgm:presLayoutVars>
          <dgm:chPref val="3"/>
        </dgm:presLayoutVars>
      </dgm:prSet>
      <dgm:spPr/>
    </dgm:pt>
    <dgm:pt modelId="{61626E65-3F68-42B1-91BE-BD27D8182BF9}" type="pres">
      <dgm:prSet presAssocID="{711B422D-B8CB-4D75-8591-2077FEF20A4B}" presName="parTransOne" presStyleCnt="0"/>
      <dgm:spPr/>
    </dgm:pt>
    <dgm:pt modelId="{4DD3F5E3-D473-4761-80A4-84DD5E9CDD28}" type="pres">
      <dgm:prSet presAssocID="{711B422D-B8CB-4D75-8591-2077FEF20A4B}" presName="horzOne" presStyleCnt="0"/>
      <dgm:spPr/>
    </dgm:pt>
    <dgm:pt modelId="{B5BFB214-9B45-48F6-A311-8CEFAB76DEAF}" type="pres">
      <dgm:prSet presAssocID="{258F1C85-5049-4E6F-BED3-8B6AB4DCEDC2}" presName="vertTwo" presStyleCnt="0"/>
      <dgm:spPr/>
    </dgm:pt>
    <dgm:pt modelId="{7FAB53B8-A198-4E11-803C-DD190CCDEE69}" type="pres">
      <dgm:prSet presAssocID="{258F1C85-5049-4E6F-BED3-8B6AB4DCEDC2}" presName="txTwo" presStyleLbl="node2" presStyleIdx="0" presStyleCnt="2">
        <dgm:presLayoutVars>
          <dgm:chPref val="3"/>
        </dgm:presLayoutVars>
      </dgm:prSet>
      <dgm:spPr/>
    </dgm:pt>
    <dgm:pt modelId="{0B48E514-C198-4D09-9118-22985F0D88D3}" type="pres">
      <dgm:prSet presAssocID="{258F1C85-5049-4E6F-BED3-8B6AB4DCEDC2}" presName="parTransTwo" presStyleCnt="0"/>
      <dgm:spPr/>
    </dgm:pt>
    <dgm:pt modelId="{057DC37E-E290-48D6-9945-723A33CAE068}" type="pres">
      <dgm:prSet presAssocID="{258F1C85-5049-4E6F-BED3-8B6AB4DCEDC2}" presName="horzTwo" presStyleCnt="0"/>
      <dgm:spPr/>
    </dgm:pt>
    <dgm:pt modelId="{1F2553E5-0BB7-4A10-A111-67B09E63D487}" type="pres">
      <dgm:prSet presAssocID="{E73E44E5-C185-49A6-80B6-900BB4C5AB43}" presName="vertThree" presStyleCnt="0"/>
      <dgm:spPr/>
    </dgm:pt>
    <dgm:pt modelId="{BE7C3FCC-7A5B-4D55-AFD4-18F4358B182F}" type="pres">
      <dgm:prSet presAssocID="{E73E44E5-C185-49A6-80B6-900BB4C5AB43}" presName="txThree" presStyleLbl="node3" presStyleIdx="0" presStyleCnt="1" custLinFactNeighborX="57456" custLinFactNeighborY="625">
        <dgm:presLayoutVars>
          <dgm:chPref val="3"/>
        </dgm:presLayoutVars>
      </dgm:prSet>
      <dgm:spPr/>
    </dgm:pt>
    <dgm:pt modelId="{BF815DE8-0FE5-45E3-AB4B-0DA16A801E19}" type="pres">
      <dgm:prSet presAssocID="{E73E44E5-C185-49A6-80B6-900BB4C5AB43}" presName="horzThree" presStyleCnt="0"/>
      <dgm:spPr/>
    </dgm:pt>
    <dgm:pt modelId="{E5337D17-1DC0-4EA8-9205-617CB44404E4}" type="pres">
      <dgm:prSet presAssocID="{3DFAFDCF-32C0-4B90-B69F-1106B21F70AD}" presName="sibSpaceTwo" presStyleCnt="0"/>
      <dgm:spPr/>
    </dgm:pt>
    <dgm:pt modelId="{AE6248B5-8928-4BB8-9C87-9BEF38B23690}" type="pres">
      <dgm:prSet presAssocID="{A70D5360-16EB-4858-AE7C-09F503CEB5DA}" presName="vertTwo" presStyleCnt="0"/>
      <dgm:spPr/>
    </dgm:pt>
    <dgm:pt modelId="{2C005D32-B03C-4D37-8996-1B5509BE2DC5}" type="pres">
      <dgm:prSet presAssocID="{A70D5360-16EB-4858-AE7C-09F503CEB5DA}" presName="txTwo" presStyleLbl="node2" presStyleIdx="1" presStyleCnt="2">
        <dgm:presLayoutVars>
          <dgm:chPref val="3"/>
        </dgm:presLayoutVars>
      </dgm:prSet>
      <dgm:spPr/>
    </dgm:pt>
    <dgm:pt modelId="{89E31444-4EA3-4637-B4E6-0E89C33B5B1B}" type="pres">
      <dgm:prSet presAssocID="{A70D5360-16EB-4858-AE7C-09F503CEB5DA}" presName="horzTwo" presStyleCnt="0"/>
      <dgm:spPr/>
    </dgm:pt>
  </dgm:ptLst>
  <dgm:cxnLst>
    <dgm:cxn modelId="{F510FE34-21CD-46DE-BBBC-31D34E90F853}" srcId="{A586917D-0A76-4354-8911-B79E4C58784A}" destId="{711B422D-B8CB-4D75-8591-2077FEF20A4B}" srcOrd="0" destOrd="0" parTransId="{8B1A80A4-B059-4C30-872E-FC9755DC39C2}" sibTransId="{9FBA927A-D4FE-4A01-A096-56E5C11CB4D3}"/>
    <dgm:cxn modelId="{FC422140-87B0-43C3-B812-A833C9C00EC2}" srcId="{711B422D-B8CB-4D75-8591-2077FEF20A4B}" destId="{A70D5360-16EB-4858-AE7C-09F503CEB5DA}" srcOrd="1" destOrd="0" parTransId="{F38420B2-C6EF-4142-9DB3-A7A53E71D695}" sibTransId="{1C2AC5E3-C1F9-4160-A79E-A37578080A32}"/>
    <dgm:cxn modelId="{FA338E57-909B-44CD-BAC6-9A3E5932B755}" srcId="{711B422D-B8CB-4D75-8591-2077FEF20A4B}" destId="{258F1C85-5049-4E6F-BED3-8B6AB4DCEDC2}" srcOrd="0" destOrd="0" parTransId="{38C794AA-A059-4F79-A7BA-343C7E6E5C2E}" sibTransId="{3DFAFDCF-32C0-4B90-B69F-1106B21F70AD}"/>
    <dgm:cxn modelId="{7CF24880-8C3B-4001-A5D5-1089CA6302B3}" type="presOf" srcId="{A586917D-0A76-4354-8911-B79E4C58784A}" destId="{5D8D42F1-AED8-40BD-8542-BE19AEBC0AA0}" srcOrd="0" destOrd="0" presId="urn:microsoft.com/office/officeart/2005/8/layout/hierarchy4"/>
    <dgm:cxn modelId="{A9CFACA3-6EFE-45F7-B104-0D6C889DC983}" srcId="{258F1C85-5049-4E6F-BED3-8B6AB4DCEDC2}" destId="{E73E44E5-C185-49A6-80B6-900BB4C5AB43}" srcOrd="0" destOrd="0" parTransId="{B61A809F-3940-4B11-AAA9-216A862CE4E1}" sibTransId="{A42579E0-48A3-4B59-9A76-83D651BC7791}"/>
    <dgm:cxn modelId="{B95DC0A3-9FFF-4544-8366-632A3FA3C59C}" type="presOf" srcId="{A70D5360-16EB-4858-AE7C-09F503CEB5DA}" destId="{2C005D32-B03C-4D37-8996-1B5509BE2DC5}" srcOrd="0" destOrd="0" presId="urn:microsoft.com/office/officeart/2005/8/layout/hierarchy4"/>
    <dgm:cxn modelId="{D84F54C9-9401-427A-9B09-091ECA098D21}" type="presOf" srcId="{711B422D-B8CB-4D75-8591-2077FEF20A4B}" destId="{70D7A618-1F49-4C74-8590-7B5C68DE219D}" srcOrd="0" destOrd="0" presId="urn:microsoft.com/office/officeart/2005/8/layout/hierarchy4"/>
    <dgm:cxn modelId="{6294C8EB-7380-4C35-BD0D-BE1D110B122D}" type="presOf" srcId="{E73E44E5-C185-49A6-80B6-900BB4C5AB43}" destId="{BE7C3FCC-7A5B-4D55-AFD4-18F4358B182F}" srcOrd="0" destOrd="0" presId="urn:microsoft.com/office/officeart/2005/8/layout/hierarchy4"/>
    <dgm:cxn modelId="{2B76EEFA-3B85-4C5E-BE7B-531D72665D46}" type="presOf" srcId="{258F1C85-5049-4E6F-BED3-8B6AB4DCEDC2}" destId="{7FAB53B8-A198-4E11-803C-DD190CCDEE69}" srcOrd="0" destOrd="0" presId="urn:microsoft.com/office/officeart/2005/8/layout/hierarchy4"/>
    <dgm:cxn modelId="{14DEB969-268E-4F37-BCF4-3724EED53861}" type="presParOf" srcId="{5D8D42F1-AED8-40BD-8542-BE19AEBC0AA0}" destId="{D1B2AA5C-FC87-486C-8646-7C095F4D82DB}" srcOrd="0" destOrd="0" presId="urn:microsoft.com/office/officeart/2005/8/layout/hierarchy4"/>
    <dgm:cxn modelId="{5063B065-1B39-4DB9-B7BA-06469F35F329}" type="presParOf" srcId="{D1B2AA5C-FC87-486C-8646-7C095F4D82DB}" destId="{70D7A618-1F49-4C74-8590-7B5C68DE219D}" srcOrd="0" destOrd="0" presId="urn:microsoft.com/office/officeart/2005/8/layout/hierarchy4"/>
    <dgm:cxn modelId="{1291F74C-0CAD-46C2-B973-E4AEB438083C}" type="presParOf" srcId="{D1B2AA5C-FC87-486C-8646-7C095F4D82DB}" destId="{61626E65-3F68-42B1-91BE-BD27D8182BF9}" srcOrd="1" destOrd="0" presId="urn:microsoft.com/office/officeart/2005/8/layout/hierarchy4"/>
    <dgm:cxn modelId="{51C45922-CA86-42EA-9A21-3C7ED3070CC9}" type="presParOf" srcId="{D1B2AA5C-FC87-486C-8646-7C095F4D82DB}" destId="{4DD3F5E3-D473-4761-80A4-84DD5E9CDD28}" srcOrd="2" destOrd="0" presId="urn:microsoft.com/office/officeart/2005/8/layout/hierarchy4"/>
    <dgm:cxn modelId="{8BD81313-A226-4866-91F1-6FA700D0C75E}" type="presParOf" srcId="{4DD3F5E3-D473-4761-80A4-84DD5E9CDD28}" destId="{B5BFB214-9B45-48F6-A311-8CEFAB76DEAF}" srcOrd="0" destOrd="0" presId="urn:microsoft.com/office/officeart/2005/8/layout/hierarchy4"/>
    <dgm:cxn modelId="{F90ED57B-1E2A-47F3-A9DA-7A65B815A5CB}" type="presParOf" srcId="{B5BFB214-9B45-48F6-A311-8CEFAB76DEAF}" destId="{7FAB53B8-A198-4E11-803C-DD190CCDEE69}" srcOrd="0" destOrd="0" presId="urn:microsoft.com/office/officeart/2005/8/layout/hierarchy4"/>
    <dgm:cxn modelId="{A2E09CFB-38CD-4644-B94F-7B166A3BA1E7}" type="presParOf" srcId="{B5BFB214-9B45-48F6-A311-8CEFAB76DEAF}" destId="{0B48E514-C198-4D09-9118-22985F0D88D3}" srcOrd="1" destOrd="0" presId="urn:microsoft.com/office/officeart/2005/8/layout/hierarchy4"/>
    <dgm:cxn modelId="{B3E3890B-C73B-4CCE-85D2-A5F40720E6A6}" type="presParOf" srcId="{B5BFB214-9B45-48F6-A311-8CEFAB76DEAF}" destId="{057DC37E-E290-48D6-9945-723A33CAE068}" srcOrd="2" destOrd="0" presId="urn:microsoft.com/office/officeart/2005/8/layout/hierarchy4"/>
    <dgm:cxn modelId="{02FD5236-B270-4063-A817-64341E32E288}" type="presParOf" srcId="{057DC37E-E290-48D6-9945-723A33CAE068}" destId="{1F2553E5-0BB7-4A10-A111-67B09E63D487}" srcOrd="0" destOrd="0" presId="urn:microsoft.com/office/officeart/2005/8/layout/hierarchy4"/>
    <dgm:cxn modelId="{EB39E5D5-B135-4EF5-AFF0-88890E240F8D}" type="presParOf" srcId="{1F2553E5-0BB7-4A10-A111-67B09E63D487}" destId="{BE7C3FCC-7A5B-4D55-AFD4-18F4358B182F}" srcOrd="0" destOrd="0" presId="urn:microsoft.com/office/officeart/2005/8/layout/hierarchy4"/>
    <dgm:cxn modelId="{4B0D4027-E6FC-40C6-83D4-07DED41256F9}" type="presParOf" srcId="{1F2553E5-0BB7-4A10-A111-67B09E63D487}" destId="{BF815DE8-0FE5-45E3-AB4B-0DA16A801E19}" srcOrd="1" destOrd="0" presId="urn:microsoft.com/office/officeart/2005/8/layout/hierarchy4"/>
    <dgm:cxn modelId="{2C96040B-CA21-4A58-84DA-7F810C58D71E}" type="presParOf" srcId="{4DD3F5E3-D473-4761-80A4-84DD5E9CDD28}" destId="{E5337D17-1DC0-4EA8-9205-617CB44404E4}" srcOrd="1" destOrd="0" presId="urn:microsoft.com/office/officeart/2005/8/layout/hierarchy4"/>
    <dgm:cxn modelId="{957631C1-7AE3-41E8-A154-DB6E0BB5FBF8}" type="presParOf" srcId="{4DD3F5E3-D473-4761-80A4-84DD5E9CDD28}" destId="{AE6248B5-8928-4BB8-9C87-9BEF38B23690}" srcOrd="2" destOrd="0" presId="urn:microsoft.com/office/officeart/2005/8/layout/hierarchy4"/>
    <dgm:cxn modelId="{260B544E-31D0-4EB3-AA21-7559F826FC8C}" type="presParOf" srcId="{AE6248B5-8928-4BB8-9C87-9BEF38B23690}" destId="{2C005D32-B03C-4D37-8996-1B5509BE2DC5}" srcOrd="0" destOrd="0" presId="urn:microsoft.com/office/officeart/2005/8/layout/hierarchy4"/>
    <dgm:cxn modelId="{800CC5D0-40DA-4F1F-8B08-24F14D3F5A6F}" type="presParOf" srcId="{AE6248B5-8928-4BB8-9C87-9BEF38B23690}" destId="{89E31444-4EA3-4637-B4E6-0E89C33B5B1B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9AE4A6-1747-4C9D-8527-F227313DF050}">
      <dsp:nvSpPr>
        <dsp:cNvPr id="0" name=""/>
        <dsp:cNvSpPr/>
      </dsp:nvSpPr>
      <dsp:spPr>
        <a:xfrm>
          <a:off x="565" y="167109"/>
          <a:ext cx="2206236" cy="132374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Older Adults</a:t>
          </a:r>
        </a:p>
      </dsp:txBody>
      <dsp:txXfrm>
        <a:off x="565" y="167109"/>
        <a:ext cx="2206236" cy="1323742"/>
      </dsp:txXfrm>
    </dsp:sp>
    <dsp:sp modelId="{DDFE7436-EDBB-43D6-AD05-38B67BDB3DEE}">
      <dsp:nvSpPr>
        <dsp:cNvPr id="0" name=""/>
        <dsp:cNvSpPr/>
      </dsp:nvSpPr>
      <dsp:spPr>
        <a:xfrm>
          <a:off x="2427426" y="167109"/>
          <a:ext cx="2206236" cy="132374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Racial and Ethnic minorities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Non-native speakers of English</a:t>
          </a:r>
        </a:p>
      </dsp:txBody>
      <dsp:txXfrm>
        <a:off x="2427426" y="167109"/>
        <a:ext cx="2206236" cy="1323742"/>
      </dsp:txXfrm>
    </dsp:sp>
    <dsp:sp modelId="{8CEA84A3-A9BA-4F6C-869C-DAA0DA7D2916}">
      <dsp:nvSpPr>
        <dsp:cNvPr id="0" name=""/>
        <dsp:cNvSpPr/>
      </dsp:nvSpPr>
      <dsp:spPr>
        <a:xfrm>
          <a:off x="565" y="1711475"/>
          <a:ext cx="2206236" cy="132374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People with less than a high school degree OR GED certificate</a:t>
          </a:r>
        </a:p>
      </dsp:txBody>
      <dsp:txXfrm>
        <a:off x="565" y="1711475"/>
        <a:ext cx="2206236" cy="1323742"/>
      </dsp:txXfrm>
    </dsp:sp>
    <dsp:sp modelId="{6EB9788C-01F0-49C7-B0EF-65E62B6A95DE}">
      <dsp:nvSpPr>
        <dsp:cNvPr id="0" name=""/>
        <dsp:cNvSpPr/>
      </dsp:nvSpPr>
      <dsp:spPr>
        <a:xfrm>
          <a:off x="2427426" y="1711475"/>
          <a:ext cx="2206236" cy="132374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People with low-income levels</a:t>
          </a:r>
        </a:p>
      </dsp:txBody>
      <dsp:txXfrm>
        <a:off x="2427426" y="1711475"/>
        <a:ext cx="2206236" cy="1323742"/>
      </dsp:txXfrm>
    </dsp:sp>
    <dsp:sp modelId="{7A829ACC-558F-491E-9DFD-136A37A579FD}">
      <dsp:nvSpPr>
        <dsp:cNvPr id="0" name=""/>
        <dsp:cNvSpPr/>
      </dsp:nvSpPr>
      <dsp:spPr>
        <a:xfrm>
          <a:off x="1213996" y="3255841"/>
          <a:ext cx="2206236" cy="132374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People with compromised health status</a:t>
          </a:r>
        </a:p>
      </dsp:txBody>
      <dsp:txXfrm>
        <a:off x="1213996" y="3255841"/>
        <a:ext cx="2206236" cy="132374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7CCAD9-F8D7-41DA-BBE0-1ECED25882DE}">
      <dsp:nvSpPr>
        <dsp:cNvPr id="0" name=""/>
        <dsp:cNvSpPr/>
      </dsp:nvSpPr>
      <dsp:spPr>
        <a:xfrm>
          <a:off x="983" y="360638"/>
          <a:ext cx="3834009" cy="4144411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u="sng" kern="1200" dirty="0">
              <a:solidFill>
                <a:schemeClr val="tx1"/>
              </a:solidFill>
            </a:rPr>
            <a:t>Literacy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schemeClr val="tx1"/>
              </a:solidFill>
            </a:rPr>
            <a:t>Literacy is a set of tangible skills: reading, writing, numeracy, and oral expression.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schemeClr val="tx1"/>
              </a:solidFill>
            </a:rPr>
            <a:t>It is the ability to use printed and written information to function and to develop one’s knowledge and potential.</a:t>
          </a:r>
        </a:p>
      </dsp:txBody>
      <dsp:txXfrm>
        <a:off x="983" y="360638"/>
        <a:ext cx="3834009" cy="4144411"/>
      </dsp:txXfrm>
    </dsp:sp>
    <dsp:sp modelId="{A7CDB345-0CA8-4C9D-B052-5F0F13DA6F0A}">
      <dsp:nvSpPr>
        <dsp:cNvPr id="0" name=""/>
        <dsp:cNvSpPr/>
      </dsp:nvSpPr>
      <dsp:spPr>
        <a:xfrm>
          <a:off x="4218393" y="343856"/>
          <a:ext cx="3834009" cy="4177974"/>
        </a:xfrm>
        <a:prstGeom prst="rect">
          <a:avLst/>
        </a:prstGeom>
        <a:solidFill>
          <a:srgbClr val="4472C4">
            <a:lumMod val="40000"/>
            <a:lumOff val="60000"/>
          </a:srgbClr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u="sng" kern="1200" dirty="0">
              <a:solidFill>
                <a:prstClr val="black"/>
              </a:solidFill>
              <a:latin typeface="Arial" panose="020B0604020202020204"/>
              <a:ea typeface="+mn-ea"/>
              <a:cs typeface="+mn-cs"/>
            </a:rPr>
            <a:t>Health Literacy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500" u="none" kern="1200" dirty="0">
            <a:solidFill>
              <a:prstClr val="black"/>
            </a:solidFill>
            <a:latin typeface="Arial" panose="020B0604020202020204"/>
            <a:ea typeface="+mn-ea"/>
            <a:cs typeface="+mn-cs"/>
          </a:endParaRP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u="none" kern="1200" dirty="0">
              <a:solidFill>
                <a:prstClr val="black"/>
              </a:solidFill>
              <a:latin typeface="Arial" panose="020B0604020202020204"/>
              <a:ea typeface="+mn-ea"/>
              <a:cs typeface="+mn-cs"/>
            </a:rPr>
            <a:t>The degree to which individuals have the capacity to obtain, process, and understand basic health information and services needed to make appropriate health decisions.</a:t>
          </a:r>
        </a:p>
      </dsp:txBody>
      <dsp:txXfrm>
        <a:off x="4218393" y="343856"/>
        <a:ext cx="3834009" cy="417797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6C7B05-7578-4A60-8628-D4D52813B46E}">
      <dsp:nvSpPr>
        <dsp:cNvPr id="0" name=""/>
        <dsp:cNvSpPr/>
      </dsp:nvSpPr>
      <dsp:spPr>
        <a:xfrm>
          <a:off x="0" y="3813984"/>
          <a:ext cx="8615492" cy="625715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>
              <a:solidFill>
                <a:schemeClr val="tx1"/>
              </a:solidFill>
            </a:rPr>
            <a:t>Provide language appropriate patient forms and educational resources</a:t>
          </a:r>
          <a:endParaRPr lang="en-US" sz="1900" kern="1200" dirty="0">
            <a:solidFill>
              <a:schemeClr val="tx1"/>
            </a:solidFill>
          </a:endParaRPr>
        </a:p>
      </dsp:txBody>
      <dsp:txXfrm>
        <a:off x="0" y="3813984"/>
        <a:ext cx="8615492" cy="625715"/>
      </dsp:txXfrm>
    </dsp:sp>
    <dsp:sp modelId="{3E97559A-DC7F-4A58-8C0B-F3B366163A0C}">
      <dsp:nvSpPr>
        <dsp:cNvPr id="0" name=""/>
        <dsp:cNvSpPr/>
      </dsp:nvSpPr>
      <dsp:spPr>
        <a:xfrm rot="10800000">
          <a:off x="0" y="2861019"/>
          <a:ext cx="8615492" cy="962351"/>
        </a:xfrm>
        <a:prstGeom prst="upArrowCallou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schemeClr val="tx1"/>
              </a:solidFill>
            </a:rPr>
            <a:t>Obtain financial support for medical interpretation</a:t>
          </a:r>
        </a:p>
      </dsp:txBody>
      <dsp:txXfrm rot="10800000">
        <a:off x="0" y="2861019"/>
        <a:ext cx="8615492" cy="625307"/>
      </dsp:txXfrm>
    </dsp:sp>
    <dsp:sp modelId="{748A3664-C82A-4BF9-B025-D748DB569B72}">
      <dsp:nvSpPr>
        <dsp:cNvPr id="0" name=""/>
        <dsp:cNvSpPr/>
      </dsp:nvSpPr>
      <dsp:spPr>
        <a:xfrm rot="10800000">
          <a:off x="0" y="1908054"/>
          <a:ext cx="8615492" cy="962351"/>
        </a:xfrm>
        <a:prstGeom prst="upArrowCallou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>
              <a:solidFill>
                <a:schemeClr val="tx1"/>
              </a:solidFill>
            </a:rPr>
            <a:t>Develop a policy</a:t>
          </a:r>
          <a:endParaRPr lang="en-US" sz="1900" kern="1200" dirty="0">
            <a:solidFill>
              <a:schemeClr val="tx1"/>
            </a:solidFill>
          </a:endParaRPr>
        </a:p>
      </dsp:txBody>
      <dsp:txXfrm rot="10800000">
        <a:off x="0" y="1908054"/>
        <a:ext cx="8615492" cy="625307"/>
      </dsp:txXfrm>
    </dsp:sp>
    <dsp:sp modelId="{360B239C-2125-4F16-ACCF-A0B137771864}">
      <dsp:nvSpPr>
        <dsp:cNvPr id="0" name=""/>
        <dsp:cNvSpPr/>
      </dsp:nvSpPr>
      <dsp:spPr>
        <a:xfrm rot="10800000">
          <a:off x="0" y="955088"/>
          <a:ext cx="8615492" cy="962351"/>
        </a:xfrm>
        <a:prstGeom prst="upArrowCallou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schemeClr val="tx1"/>
              </a:solidFill>
            </a:rPr>
            <a:t>Determine the method of communication to be used during patient encounters</a:t>
          </a:r>
        </a:p>
      </dsp:txBody>
      <dsp:txXfrm rot="10800000">
        <a:off x="0" y="955088"/>
        <a:ext cx="8615492" cy="625307"/>
      </dsp:txXfrm>
    </dsp:sp>
    <dsp:sp modelId="{8EBF20A5-1FD7-49F3-9414-F4E9BA967D57}">
      <dsp:nvSpPr>
        <dsp:cNvPr id="0" name=""/>
        <dsp:cNvSpPr/>
      </dsp:nvSpPr>
      <dsp:spPr>
        <a:xfrm rot="10800000">
          <a:off x="0" y="2123"/>
          <a:ext cx="8615492" cy="962351"/>
        </a:xfrm>
        <a:prstGeom prst="upArrowCallou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schemeClr val="tx1"/>
              </a:solidFill>
            </a:rPr>
            <a:t>Determine the need for services in your practice</a:t>
          </a:r>
        </a:p>
      </dsp:txBody>
      <dsp:txXfrm rot="10800000">
        <a:off x="0" y="2123"/>
        <a:ext cx="8615492" cy="62530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D7A618-1F49-4C74-8590-7B5C68DE219D}">
      <dsp:nvSpPr>
        <dsp:cNvPr id="0" name=""/>
        <dsp:cNvSpPr/>
      </dsp:nvSpPr>
      <dsp:spPr>
        <a:xfrm>
          <a:off x="573768" y="1154"/>
          <a:ext cx="6235258" cy="1094145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chemeClr val="tx1"/>
              </a:solidFill>
            </a:rPr>
            <a:t>Use plain language instead of medical jargon or technical language</a:t>
          </a:r>
        </a:p>
      </dsp:txBody>
      <dsp:txXfrm>
        <a:off x="605814" y="33200"/>
        <a:ext cx="6171166" cy="1030053"/>
      </dsp:txXfrm>
    </dsp:sp>
    <dsp:sp modelId="{7FAB53B8-A198-4E11-803C-DD190CCDEE69}">
      <dsp:nvSpPr>
        <dsp:cNvPr id="0" name=""/>
        <dsp:cNvSpPr/>
      </dsp:nvSpPr>
      <dsp:spPr>
        <a:xfrm>
          <a:off x="2725" y="1230959"/>
          <a:ext cx="3539993" cy="1305600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solidFill>
                <a:schemeClr val="tx1"/>
              </a:solidFill>
            </a:rPr>
            <a:t>Sit down to achieve eye-level communication</a:t>
          </a:r>
        </a:p>
      </dsp:txBody>
      <dsp:txXfrm>
        <a:off x="40965" y="1269199"/>
        <a:ext cx="3463513" cy="1229120"/>
      </dsp:txXfrm>
    </dsp:sp>
    <dsp:sp modelId="{BE7C3FCC-7A5B-4D55-AFD4-18F4358B182F}">
      <dsp:nvSpPr>
        <dsp:cNvPr id="0" name=""/>
        <dsp:cNvSpPr/>
      </dsp:nvSpPr>
      <dsp:spPr>
        <a:xfrm>
          <a:off x="2036663" y="2673373"/>
          <a:ext cx="3539993" cy="1305600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solidFill>
                <a:schemeClr val="tx1"/>
              </a:solidFill>
            </a:rPr>
            <a:t>Use teach-back method </a:t>
          </a:r>
        </a:p>
      </dsp:txBody>
      <dsp:txXfrm>
        <a:off x="2074903" y="2711613"/>
        <a:ext cx="3463513" cy="1229120"/>
      </dsp:txXfrm>
    </dsp:sp>
    <dsp:sp modelId="{2C005D32-B03C-4D37-8996-1B5509BE2DC5}">
      <dsp:nvSpPr>
        <dsp:cNvPr id="0" name=""/>
        <dsp:cNvSpPr/>
      </dsp:nvSpPr>
      <dsp:spPr>
        <a:xfrm>
          <a:off x="3840077" y="1230959"/>
          <a:ext cx="3539993" cy="1305600"/>
        </a:xfrm>
        <a:prstGeom prst="roundRect">
          <a:avLst>
            <a:gd name="adj" fmla="val 10000"/>
          </a:avLst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>
              <a:solidFill>
                <a:schemeClr val="tx1"/>
              </a:solidFill>
            </a:rPr>
            <a:t>Use visual models to illustrate a procedure or condition</a:t>
          </a:r>
        </a:p>
      </dsp:txBody>
      <dsp:txXfrm>
        <a:off x="3878317" y="1269199"/>
        <a:ext cx="3463513" cy="12291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DDC889-1634-43A6-B265-073EEC2F655F}" type="datetimeFigureOut">
              <a:rPr lang="en-US" smtClean="0"/>
              <a:t>10/3/2018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F06C8A-9ACB-435D-B4D3-FECC5A38C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166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98ED32-77E0-4ED3-A43A-67476155CD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602F5-FA46-4288-92A4-423959D7C26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536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D8D74B-40B2-4D79-B39B-A9809D3C9B1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602F5-FA46-4288-92A4-423959D7C26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2018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C86FFF-064E-4979-8AE4-D1638455B39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602F5-FA46-4288-92A4-423959D7C26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49853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643B26-9226-4FD4-BCCF-73D8EB2E7F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92600E-FAEF-47C7-A987-CACE7F7C95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2CE7FB-1741-4285-9091-C533897643F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0A95F-9A74-416C-972F-F48E553C08E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78719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DE3DA-DB50-4431-865B-9A4F33171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59DC7D-F025-46E2-BAD9-42CEB3B9C0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AD6C0B-01E5-4E2E-B786-6604915837E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0A95F-9A74-416C-972F-F48E553C08E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3740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C948A6-02A3-4226-A90C-98F170985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t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7D1CA7-78BE-4E3E-8F96-273F0226F7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9B76F8-83D9-47EB-8759-749D843684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0A95F-9A74-416C-972F-F48E553C08E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23151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A1F4B-BBAF-46F0-8645-BE584248D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85E95E-6098-4BBE-92CE-495B9DB44D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F075A8-D834-4C6D-ABA2-C43DFC9DD3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CB4525-FE99-46D7-B4BB-67D3D0D0925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04C313E6-7A1D-4B94-8AFD-E7AC97736D7E}" type="datetimeFigureOut">
              <a:rPr lang="en-US" smtClean="0"/>
              <a:t>10/3/2018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324440-5AF0-4D17-A018-BF02FA93B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7DDA6D-BE16-4A55-B36B-ADD2411A6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0A95F-9A74-416C-972F-F48E553C08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9717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0783F-D501-45DE-A227-BADDA0FF84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1983F7-8276-4E71-962F-E0A84DFAD7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t">
            <a:normAutofit/>
          </a:bodyPr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357F6E-FF0F-4E6D-AD1B-D2C631C5CD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B912C0-E314-4994-B8CD-D7D5C8FA51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t">
            <a:normAutofit/>
          </a:bodyPr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2216F1-2C83-403F-9B83-E6131B9526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98FE06EE-7543-43E6-9485-CA005C2AAEE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0A95F-9A74-416C-972F-F48E553C08E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75049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9093C6-B790-4F79-9060-58DF2BE3F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7E7AD-1730-470B-9681-E34731AD8A8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0A95F-9A74-416C-972F-F48E553C08E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63382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F8FE85-F291-4593-AEC7-35208D3905B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0A95F-9A74-416C-972F-F48E553C08E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6916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8E81E-BA27-4298-BE37-0F15D7220F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FD03B2-5CBD-4770-9CAE-50EA0F5A82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F34AF3-EF4E-4E78-B181-76405AC246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B048F51-EDB0-48C1-A847-75B464E132D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0A95F-9A74-416C-972F-F48E553C08E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4778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anchor="t">
            <a:noAutofit/>
          </a:bodyPr>
          <a:lstStyle>
            <a:lvl1pPr algn="ctr">
              <a:defRPr sz="4800">
                <a:solidFill>
                  <a:schemeClr val="tx1"/>
                </a:solidFill>
              </a:defRPr>
            </a:lvl1pPr>
          </a:lstStyle>
          <a:p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Title style, Arial, size 32-48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28650" y="1825625"/>
            <a:ext cx="7886700" cy="4306234"/>
          </a:xfrm>
        </p:spPr>
        <p:txBody>
          <a:bodyPr>
            <a:noAutofit/>
          </a:bodyPr>
          <a:lstStyle>
            <a:lvl1pPr marL="171450" marR="0" indent="-17145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3200">
                <a:solidFill>
                  <a:schemeClr val="tx1"/>
                </a:solidFill>
              </a:defRPr>
            </a:lvl1pPr>
            <a:lvl2pPr marL="51435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>
                <a:solidFill>
                  <a:schemeClr val="tx1"/>
                </a:solidFill>
              </a:defRPr>
            </a:lvl2pPr>
          </a:lstStyle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Body text style, Arial, size 18-32</a:t>
            </a:r>
          </a:p>
          <a:p>
            <a:pPr marL="685800" marR="0" lvl="1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Second Level</a:t>
            </a: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srgbClr val="44444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srgbClr val="44444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685800" marR="0" lvl="1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srgbClr val="44444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A5D3A360-2B35-4E47-BE73-0A64DCF6D6D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28650" y="6397960"/>
            <a:ext cx="414842" cy="365125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fld id="{C48602F5-FA46-4288-92A4-423959D7C26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6030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B0D1A-7175-4A53-A4FA-8C811BD3D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C791C4-B047-42F6-9A71-1BC9B05369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A65FC7-5A04-4213-A81D-9544563AF3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1BA4E5B-7B47-429D-80B4-FE15642F9ED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0A95F-9A74-416C-972F-F48E553C08E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5720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87027-35EF-49E8-85C9-D80D43B56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FE2587-41D1-4F00-9BF2-1E17AF3D56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F63EFA-AC66-4536-A02E-94EA07B0721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0A95F-9A74-416C-972F-F48E553C08E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68521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10E154-50FB-49D0-81B6-C8467B5DA6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BBD178-E6B9-4C2D-A61A-2214E568DA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A2F9C3-0533-4674-B7EE-D15D0C305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0A95F-9A74-416C-972F-F48E553C08E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5626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37B173-1BCA-4FF7-956B-0BC3B673BDF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602F5-FA46-4288-92A4-423959D7C26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333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F37CCC1-B1FF-4D15-BA54-ECE7355F9D6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602F5-FA46-4288-92A4-423959D7C26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103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90101411-5E98-4944-932E-6E25BBE6D01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602F5-FA46-4288-92A4-423959D7C26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2939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FF1987-5DF7-41E1-A771-17B0FEEFA3C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602F5-FA46-4288-92A4-423959D7C26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8691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C64EE1-394F-486F-8993-1CFCCC80C02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602F5-FA46-4288-92A4-423959D7C26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049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D156685-1C9E-4F9B-B88E-E42246A7084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602F5-FA46-4288-92A4-423959D7C26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7026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A0D42B7-D45A-4ED6-AF25-C38E90FEDD9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602F5-FA46-4288-92A4-423959D7C26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176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28650" y="6406813"/>
            <a:ext cx="4255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C48602F5-FA46-4288-92A4-423959D7C26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145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46D87A-8CA8-4193-9E66-3DF718282C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Title style, Arial, size 32-48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B1735E-CDE1-41CA-A30C-3CB17300FE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3157CD-4472-4C64-8878-D3C801E218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650" y="6400801"/>
            <a:ext cx="4255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480A95F-9A74-416C-972F-F48E553C08E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315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E4B4AE-5D74-4FB9-866D-ACC65C5064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451696"/>
            <a:ext cx="7772400" cy="1262742"/>
          </a:xfrm>
        </p:spPr>
        <p:txBody>
          <a:bodyPr anchor="t">
            <a:noAutofit/>
          </a:bodyPr>
          <a:lstStyle/>
          <a:p>
            <a:pPr>
              <a:lnSpc>
                <a:spcPct val="100000"/>
              </a:lnSpc>
            </a:pPr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 Literacy</a:t>
            </a:r>
          </a:p>
        </p:txBody>
      </p:sp>
      <p:sp>
        <p:nvSpPr>
          <p:cNvPr id="3" name="Subtitle 4">
            <a:extLst>
              <a:ext uri="{FF2B5EF4-FFF2-40B4-BE49-F238E27FC236}">
                <a16:creationId xmlns:a16="http://schemas.microsoft.com/office/drawing/2014/main" id="{87E18D8C-D475-4E41-B40D-B5480683384D}"/>
              </a:ext>
            </a:extLst>
          </p:cNvPr>
          <p:cNvSpPr txBox="1">
            <a:spLocks/>
          </p:cNvSpPr>
          <p:nvPr/>
        </p:nvSpPr>
        <p:spPr>
          <a:xfrm>
            <a:off x="1143000" y="4680284"/>
            <a:ext cx="6858000" cy="57751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solidFill>
                  <a:schemeClr val="bg1"/>
                </a:solidFill>
              </a:rPr>
              <a:t>For more information, contact the Center for Diversity and Health Equity at </a:t>
            </a:r>
            <a:r>
              <a:rPr lang="en-US" sz="1400" dirty="0" err="1">
                <a:solidFill>
                  <a:schemeClr val="bg1"/>
                </a:solidFill>
              </a:rPr>
              <a:t>healthequity</a:t>
            </a:r>
            <a:r>
              <a:rPr lang="en-US" sz="1400" dirty="0">
                <a:solidFill>
                  <a:schemeClr val="bg1"/>
                </a:solidFill>
              </a:rPr>
              <a:t> @aafp.org</a:t>
            </a:r>
          </a:p>
        </p:txBody>
      </p:sp>
    </p:spTree>
    <p:extLst>
      <p:ext uri="{BB962C8B-B14F-4D97-AF65-F5344CB8AC3E}">
        <p14:creationId xmlns:p14="http://schemas.microsoft.com/office/powerpoint/2010/main" val="34243254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F0EA9-3D27-48BD-8C7F-CABAB5C3F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423" y="108428"/>
            <a:ext cx="8068541" cy="1765009"/>
          </a:xfrm>
        </p:spPr>
        <p:txBody>
          <a:bodyPr/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Effective health literacy in primary care settings: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Language Barriers</a:t>
            </a:r>
            <a:endParaRPr lang="en-US" sz="3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DB8919-30E8-4A94-A442-9EAF7FBAC53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602F5-FA46-4288-92A4-423959D7C262}" type="slidenum">
              <a:rPr lang="en-US" smtClean="0"/>
              <a:pPr/>
              <a:t>10</a:t>
            </a:fld>
            <a:endParaRPr lang="en-US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84B947E3-092C-4B2D-B9BC-28B6D19958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1378250"/>
              </p:ext>
            </p:extLst>
          </p:nvPr>
        </p:nvGraphicFramePr>
        <p:xfrm>
          <a:off x="192948" y="1425243"/>
          <a:ext cx="8615492" cy="44418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1788B1BC-44D0-45BB-9450-0FFC94B0BC3D}"/>
              </a:ext>
            </a:extLst>
          </p:cNvPr>
          <p:cNvSpPr txBox="1"/>
          <p:nvPr/>
        </p:nvSpPr>
        <p:spPr>
          <a:xfrm>
            <a:off x="192948" y="6001708"/>
            <a:ext cx="744306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Arial Narrow" panose="020B0606020202030204" pitchFamily="34" charset="0"/>
              </a:rPr>
              <a:t>American Family Physician. Health Literacy in Primary Care Practice. 2015;92(2):118-124. American Academy of Family Physicians. Leawood</a:t>
            </a:r>
          </a:p>
        </p:txBody>
      </p:sp>
    </p:spTree>
    <p:extLst>
      <p:ext uri="{BB962C8B-B14F-4D97-AF65-F5344CB8AC3E}">
        <p14:creationId xmlns:p14="http://schemas.microsoft.com/office/powerpoint/2010/main" val="42190714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F0EA9-3D27-48BD-8C7F-CABAB5C3F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855" y="1290709"/>
            <a:ext cx="8551718" cy="1325563"/>
          </a:xfrm>
        </p:spPr>
        <p:txBody>
          <a:bodyPr/>
          <a:lstStyle/>
          <a:p>
            <a:pPr algn="l"/>
            <a:r>
              <a:rPr lang="en-US" sz="2400" u="sng" dirty="0"/>
              <a:t>National Standards for Culturally and Linguistically Appropriate Services </a:t>
            </a:r>
            <a:r>
              <a:rPr lang="en-US" sz="2400" b="1" u="sng" dirty="0"/>
              <a:t>(CLAS) </a:t>
            </a:r>
            <a:r>
              <a:rPr lang="en-US" sz="2400" u="sng" dirty="0"/>
              <a:t>and Health Literacy: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B163D83-1129-41BC-AEFF-E461E5568E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326" y="1953491"/>
            <a:ext cx="8323118" cy="4178368"/>
          </a:xfrm>
          <a:ln>
            <a:noFill/>
          </a:ln>
        </p:spPr>
        <p:txBody>
          <a:bodyPr>
            <a:normAutofit fontScale="85000" lnSpcReduction="20000"/>
          </a:bodyPr>
          <a:lstStyle/>
          <a:p>
            <a:pPr marL="457200" indent="-457200">
              <a:buNone/>
            </a:pPr>
            <a:endParaRPr lang="en-US" dirty="0"/>
          </a:p>
          <a:p>
            <a:pPr marL="457200" indent="-457200"/>
            <a:r>
              <a:rPr lang="en-US" sz="2800" dirty="0"/>
              <a:t>Offer language assistance to individuals who have limited English proficiency and/or other communication needs.</a:t>
            </a:r>
          </a:p>
          <a:p>
            <a:pPr marL="457200" indent="-457200">
              <a:buNone/>
            </a:pPr>
            <a:endParaRPr lang="en-US" sz="2800" dirty="0"/>
          </a:p>
          <a:p>
            <a:pPr marL="457200" indent="-457200"/>
            <a:r>
              <a:rPr lang="en-US" sz="2800" dirty="0"/>
              <a:t>Inform all individuals of the availability of language assistance services.</a:t>
            </a:r>
          </a:p>
          <a:p>
            <a:pPr marL="457200" indent="-457200"/>
            <a:endParaRPr lang="en-US" sz="2800" dirty="0"/>
          </a:p>
          <a:p>
            <a:pPr marL="457200" indent="-457200"/>
            <a:r>
              <a:rPr lang="en-US" sz="2800" dirty="0"/>
              <a:t>Avoid the use of untrained individuals and/or minors as interpreters.</a:t>
            </a:r>
          </a:p>
          <a:p>
            <a:pPr marL="457200" indent="-457200"/>
            <a:endParaRPr lang="en-US" sz="2800" dirty="0"/>
          </a:p>
          <a:p>
            <a:pPr marL="457200" indent="-457200"/>
            <a:r>
              <a:rPr lang="en-US" sz="2800" dirty="0"/>
              <a:t>Provide materials and signage in the languages commonly used by the populations in the service area.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DB8919-30E8-4A94-A442-9EAF7FBAC53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602F5-FA46-4288-92A4-423959D7C262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4FECD8D-431F-4F79-89BD-519076443378}"/>
              </a:ext>
            </a:extLst>
          </p:cNvPr>
          <p:cNvSpPr txBox="1"/>
          <p:nvPr/>
        </p:nvSpPr>
        <p:spPr>
          <a:xfrm rot="10800000" flipV="1">
            <a:off x="0" y="5916415"/>
            <a:ext cx="869938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100" dirty="0">
                <a:solidFill>
                  <a:prstClr val="black"/>
                </a:solidFill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National Standards for Culturally and Linguistically Appropriate Services in Health and Health Care: A Blueprint for Advancing and Sustaining CLAS Policy and Practice. Office of Minority Health, US Department of Health and Human Services, 2013.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1A90046-3CE2-4A10-B97B-D5E29244E278}"/>
              </a:ext>
            </a:extLst>
          </p:cNvPr>
          <p:cNvSpPr txBox="1">
            <a:spLocks/>
          </p:cNvSpPr>
          <p:nvPr/>
        </p:nvSpPr>
        <p:spPr>
          <a:xfrm>
            <a:off x="628650" y="293512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/>
              <a:t>Key Aspects of Health Literacy</a:t>
            </a:r>
          </a:p>
        </p:txBody>
      </p:sp>
    </p:spTree>
    <p:extLst>
      <p:ext uri="{BB962C8B-B14F-4D97-AF65-F5344CB8AC3E}">
        <p14:creationId xmlns:p14="http://schemas.microsoft.com/office/powerpoint/2010/main" val="493872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DB8919-30E8-4A94-A442-9EAF7FBAC53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602F5-FA46-4288-92A4-423959D7C262}" type="slidenum">
              <a:rPr lang="en-US" smtClean="0"/>
              <a:pPr/>
              <a:t>12</a:t>
            </a:fld>
            <a:endParaRPr lang="en-US" dirty="0"/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FC080655-C2A4-4B57-BEB1-83FCE6BAB82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0189275"/>
              </p:ext>
            </p:extLst>
          </p:nvPr>
        </p:nvGraphicFramePr>
        <p:xfrm>
          <a:off x="961160" y="1910049"/>
          <a:ext cx="7382796" cy="3978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56380B30-A9BA-455B-96A0-78E34FB931D8}"/>
              </a:ext>
            </a:extLst>
          </p:cNvPr>
          <p:cNvSpPr txBox="1"/>
          <p:nvPr/>
        </p:nvSpPr>
        <p:spPr>
          <a:xfrm>
            <a:off x="-25691" y="6070787"/>
            <a:ext cx="80371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 Narrow" panose="020B0606020202030204" pitchFamily="34" charset="0"/>
              </a:rPr>
              <a:t>American Family Physician. Health Literacy in Primary Care Practice. 2015;92(2):118-124. American Academy of Family Physicians. Leawood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BC899FB-351D-4112-913A-AFAE31527BAE}"/>
              </a:ext>
            </a:extLst>
          </p:cNvPr>
          <p:cNvSpPr txBox="1">
            <a:spLocks/>
          </p:cNvSpPr>
          <p:nvPr/>
        </p:nvSpPr>
        <p:spPr>
          <a:xfrm>
            <a:off x="446809" y="94915"/>
            <a:ext cx="8068541" cy="176500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Effective health literacy in primary care settings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7679662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04BC333-0F42-4631-86A9-697ACAE51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02280"/>
          </a:xfrm>
        </p:spPr>
        <p:txBody>
          <a:bodyPr/>
          <a:lstStyle/>
          <a:p>
            <a:r>
              <a:rPr lang="en-US" sz="4000" dirty="0"/>
              <a:t>Discussion Questions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D13AF32-9F3C-4B4C-B60B-C9568137D0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894" y="1367407"/>
            <a:ext cx="8129456" cy="4764452"/>
          </a:xfrm>
        </p:spPr>
        <p:txBody>
          <a:bodyPr/>
          <a:lstStyle/>
          <a:p>
            <a:pPr marL="457200" indent="-457200" defTabSz="457200">
              <a:spcAft>
                <a:spcPts val="1200"/>
              </a:spcAft>
            </a:pPr>
            <a:r>
              <a:rPr lang="en-US" sz="2800" dirty="0"/>
              <a:t>What is the primary language of the patient population you serve?</a:t>
            </a:r>
          </a:p>
          <a:p>
            <a:pPr marL="457200" indent="-457200" defTabSz="457200">
              <a:spcAft>
                <a:spcPts val="1200"/>
              </a:spcAft>
            </a:pPr>
            <a:r>
              <a:rPr lang="en-US" sz="2800" dirty="0"/>
              <a:t>What challenges do you experience as a practitioner or within your system when addressing health literacy needs?</a:t>
            </a:r>
          </a:p>
          <a:p>
            <a:pPr marL="457200" indent="-457200" defTabSz="457200">
              <a:spcAft>
                <a:spcPts val="1200"/>
              </a:spcAft>
            </a:pPr>
            <a:r>
              <a:rPr lang="en-US" sz="2800" dirty="0"/>
              <a:t>Are all the resources provided available in the most common languages?</a:t>
            </a:r>
          </a:p>
          <a:p>
            <a:pPr marL="457200" indent="-457200" defTabSz="457200">
              <a:spcAft>
                <a:spcPts val="1200"/>
              </a:spcAft>
            </a:pPr>
            <a:r>
              <a:rPr lang="en-US" sz="2800" dirty="0"/>
              <a:t>What other changes can be made within your practice to improve health literacy?</a:t>
            </a:r>
          </a:p>
        </p:txBody>
      </p:sp>
    </p:spTree>
    <p:extLst>
      <p:ext uri="{BB962C8B-B14F-4D97-AF65-F5344CB8AC3E}">
        <p14:creationId xmlns:p14="http://schemas.microsoft.com/office/powerpoint/2010/main" val="38698353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747867-A8A4-488F-85A1-9F383F46C6F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28650" y="6406813"/>
            <a:ext cx="425599" cy="365125"/>
          </a:xfrm>
        </p:spPr>
        <p:txBody>
          <a:bodyPr/>
          <a:lstStyle/>
          <a:p>
            <a:fld id="{C48602F5-FA46-4288-92A4-423959D7C262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415581C-A96A-4F85-9ADC-0372271EC182}"/>
              </a:ext>
            </a:extLst>
          </p:cNvPr>
          <p:cNvSpPr/>
          <p:nvPr/>
        </p:nvSpPr>
        <p:spPr>
          <a:xfrm>
            <a:off x="628650" y="1469572"/>
            <a:ext cx="8101693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685800">
              <a:lnSpc>
                <a:spcPct val="150000"/>
              </a:lnSpc>
              <a:spcBef>
                <a:spcPts val="750"/>
              </a:spcBef>
            </a:pPr>
            <a:r>
              <a:rPr lang="en-US" sz="1400" b="1" dirty="0">
                <a:latin typeface="Arial" charset="0"/>
                <a:ea typeface="Arial" charset="0"/>
                <a:cs typeface="Arial" charset="0"/>
              </a:rPr>
              <a:t>© 2018 American Academy of Family Physicians. All rights reserved.  </a:t>
            </a:r>
          </a:p>
          <a:p>
            <a:pPr lvl="0" algn="ctr" defTabSz="685800">
              <a:lnSpc>
                <a:spcPct val="150000"/>
              </a:lnSpc>
              <a:spcBef>
                <a:spcPts val="750"/>
              </a:spcBef>
            </a:pPr>
            <a:r>
              <a:rPr lang="en-US" sz="1400" dirty="0">
                <a:latin typeface="Arial" charset="0"/>
                <a:ea typeface="Arial" charset="0"/>
                <a:cs typeface="Arial" charset="0"/>
              </a:rPr>
              <a:t>All materials/content herein are protected by copyright and are for the sole, personal use of the user.  </a:t>
            </a:r>
          </a:p>
          <a:p>
            <a:pPr lvl="0" algn="ctr" defTabSz="685800">
              <a:lnSpc>
                <a:spcPct val="150000"/>
              </a:lnSpc>
              <a:spcBef>
                <a:spcPts val="750"/>
              </a:spcBef>
            </a:pPr>
            <a:r>
              <a:rPr lang="en-US" sz="1400" dirty="0">
                <a:latin typeface="Arial" charset="0"/>
                <a:ea typeface="Arial" charset="0"/>
                <a:cs typeface="Arial" charset="0"/>
              </a:rPr>
              <a:t>No part of the materials/content may be copied, duplicated, distributed or retransmitted </a:t>
            </a:r>
          </a:p>
          <a:p>
            <a:pPr lvl="0" algn="ctr" defTabSz="685800">
              <a:lnSpc>
                <a:spcPct val="150000"/>
              </a:lnSpc>
              <a:spcBef>
                <a:spcPts val="750"/>
              </a:spcBef>
            </a:pPr>
            <a:r>
              <a:rPr lang="en-US" sz="1400" dirty="0">
                <a:latin typeface="Arial" charset="0"/>
                <a:ea typeface="Arial" charset="0"/>
                <a:cs typeface="Arial" charset="0"/>
              </a:rPr>
              <a:t>in any form or medium without the prior permission of the applicable copyright owner.</a:t>
            </a:r>
          </a:p>
        </p:txBody>
      </p:sp>
    </p:spTree>
    <p:extLst>
      <p:ext uri="{BB962C8B-B14F-4D97-AF65-F5344CB8AC3E}">
        <p14:creationId xmlns:p14="http://schemas.microsoft.com/office/powerpoint/2010/main" val="33402384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533620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9700D6-4FB7-4ECE-AE90-2D556328F9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96924"/>
          </a:xfrm>
        </p:spPr>
        <p:txBody>
          <a:bodyPr anchor="t">
            <a:normAutofit/>
          </a:bodyPr>
          <a:lstStyle/>
          <a:p>
            <a:pPr algn="ctr"/>
            <a:r>
              <a:rPr lang="en-US" sz="4400" dirty="0">
                <a:solidFill>
                  <a:schemeClr val="tx1"/>
                </a:solidFill>
              </a:rPr>
              <a:t>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C8CF24-B8C0-4F3F-A326-14F26FF3CD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0059" y="1409350"/>
            <a:ext cx="8632271" cy="4874004"/>
          </a:xfrm>
        </p:spPr>
        <p:txBody>
          <a:bodyPr/>
          <a:lstStyle/>
          <a:p>
            <a:pPr marL="457200" indent="-457200">
              <a:spcAft>
                <a:spcPts val="1200"/>
              </a:spcAft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Defining health literacy</a:t>
            </a:r>
          </a:p>
          <a:p>
            <a:pPr marL="457200" indent="-457200">
              <a:spcAft>
                <a:spcPts val="1200"/>
              </a:spcAft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Understand the need for health literacy</a:t>
            </a:r>
          </a:p>
          <a:p>
            <a:pPr marL="457200" indent="-457200">
              <a:spcAft>
                <a:spcPts val="1200"/>
              </a:spcAft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Key aspects of health literacy</a:t>
            </a:r>
          </a:p>
          <a:p>
            <a:pPr marL="457200" indent="-457200">
              <a:spcAft>
                <a:spcPts val="1200"/>
              </a:spcAft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Effective Health Literacy in Primary Care</a:t>
            </a:r>
          </a:p>
          <a:p>
            <a:pPr marL="457200" indent="-457200">
              <a:spcAft>
                <a:spcPts val="1200"/>
              </a:spcAft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Review Discussion Questions/Guide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1184AE-2C8A-49E2-ABB6-6F51C70640D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602F5-FA46-4288-92A4-423959D7C262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3553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F0EA9-3D27-48BD-8C7F-CABAB5C3F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Defining Health Literacy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3079B7-77EB-483B-8466-B10EE0A046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394" y="1266738"/>
            <a:ext cx="8053956" cy="4865121"/>
          </a:xfrm>
        </p:spPr>
        <p:txBody>
          <a:bodyPr/>
          <a:lstStyle/>
          <a:p>
            <a:pPr marL="0" indent="0">
              <a:spcAft>
                <a:spcPts val="1200"/>
              </a:spcAft>
              <a:buNone/>
            </a:pPr>
            <a:r>
              <a:rPr lang="en-US" sz="2400" dirty="0"/>
              <a:t>Health Literacy is:</a:t>
            </a:r>
          </a:p>
          <a:p>
            <a:pPr marL="0" indent="0">
              <a:buNone/>
            </a:pPr>
            <a:r>
              <a:rPr lang="en-US" sz="2400" dirty="0"/>
              <a:t>The degree to which </a:t>
            </a:r>
            <a:r>
              <a:rPr lang="en-US" sz="2400" b="1" dirty="0"/>
              <a:t>individuals have </a:t>
            </a:r>
            <a:r>
              <a:rPr lang="en-US" sz="2400" dirty="0"/>
              <a:t>the </a:t>
            </a:r>
            <a:r>
              <a:rPr lang="en-US" sz="2400" b="1" dirty="0"/>
              <a:t>capacity to obtain, process, and understand basic health information </a:t>
            </a:r>
            <a:r>
              <a:rPr lang="en-US" sz="2400" dirty="0"/>
              <a:t>and services needed to make appropriate health decisions.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400" dirty="0"/>
              <a:t>Health Literacy includes basic skills like reading, writing, numeracy, communication, and understanding electronic technology.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DB8919-30E8-4A94-A442-9EAF7FBAC53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602F5-FA46-4288-92A4-423959D7C262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B1CD6A2-AC2D-40BD-BE03-9FD4381E0DD2}"/>
              </a:ext>
            </a:extLst>
          </p:cNvPr>
          <p:cNvSpPr txBox="1"/>
          <p:nvPr/>
        </p:nvSpPr>
        <p:spPr>
          <a:xfrm>
            <a:off x="461394" y="6001054"/>
            <a:ext cx="744306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Arial Narrow" panose="020B0606020202030204" pitchFamily="34" charset="0"/>
              </a:rPr>
              <a:t>American Family Physician. Health Literacy in Primary Care Practice. 2015;92(2):118-124. American Academy of Family Physicians. Leawood</a:t>
            </a:r>
          </a:p>
        </p:txBody>
      </p:sp>
    </p:spTree>
    <p:extLst>
      <p:ext uri="{BB962C8B-B14F-4D97-AF65-F5344CB8AC3E}">
        <p14:creationId xmlns:p14="http://schemas.microsoft.com/office/powerpoint/2010/main" val="1190217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F0EA9-3D27-48BD-8C7F-CABAB5C3F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70780"/>
          </a:xfrm>
        </p:spPr>
        <p:txBody>
          <a:bodyPr/>
          <a:lstStyle/>
          <a:p>
            <a:r>
              <a:rPr lang="en-US" sz="4000" dirty="0"/>
              <a:t>The Need for Health Literacy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3079B7-77EB-483B-8466-B10EE0A046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1727" y="5029046"/>
            <a:ext cx="8561970" cy="908276"/>
          </a:xfrm>
        </p:spPr>
        <p:txBody>
          <a:bodyPr/>
          <a:lstStyle/>
          <a:p>
            <a:pPr marL="457200" indent="-457200"/>
            <a:r>
              <a:rPr lang="en-US" sz="2400" dirty="0"/>
              <a:t>Nine out of 10 adults may not possess the skills they need to manage their health and prevent disease.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DB8919-30E8-4A94-A442-9EAF7FBAC53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602F5-FA46-4288-92A4-423959D7C262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096BDA7-3F8D-4D19-AB3A-223F88850627}"/>
              </a:ext>
            </a:extLst>
          </p:cNvPr>
          <p:cNvSpPr txBox="1"/>
          <p:nvPr/>
        </p:nvSpPr>
        <p:spPr>
          <a:xfrm>
            <a:off x="736298" y="5843876"/>
            <a:ext cx="81373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Arial Narrow" panose="020B0606020202030204" pitchFamily="34" charset="0"/>
              </a:rPr>
              <a:t>American Academy of Family Physicians. Addressing Social Determinants of Health in Primary Care: A Team based Approach for Advancing Health Equity. Leawood. 2018</a:t>
            </a:r>
          </a:p>
        </p:txBody>
      </p:sp>
      <p:pic>
        <p:nvPicPr>
          <p:cNvPr id="1026" name="Picture 2" descr="Image result for health literacy">
            <a:extLst>
              <a:ext uri="{FF2B5EF4-FFF2-40B4-BE49-F238E27FC236}">
                <a16:creationId xmlns:a16="http://schemas.microsoft.com/office/drawing/2014/main" id="{D396980F-1BB8-4FB8-9EC3-FB816AC91D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427" y="1404562"/>
            <a:ext cx="4177146" cy="3132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BE57A99-E061-4E33-BA16-753895BB1897}"/>
              </a:ext>
            </a:extLst>
          </p:cNvPr>
          <p:cNvSpPr/>
          <p:nvPr/>
        </p:nvSpPr>
        <p:spPr>
          <a:xfrm>
            <a:off x="2483427" y="4537422"/>
            <a:ext cx="417714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/>
              <a:t>Source: https://upstream.mj.unc.edu/tag/health-literacy/</a:t>
            </a:r>
          </a:p>
        </p:txBody>
      </p:sp>
    </p:spTree>
    <p:extLst>
      <p:ext uri="{BB962C8B-B14F-4D97-AF65-F5344CB8AC3E}">
        <p14:creationId xmlns:p14="http://schemas.microsoft.com/office/powerpoint/2010/main" val="2509533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F0EA9-3D27-48BD-8C7F-CABAB5C3F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70780"/>
          </a:xfrm>
        </p:spPr>
        <p:txBody>
          <a:bodyPr/>
          <a:lstStyle/>
          <a:p>
            <a:r>
              <a:rPr lang="en-US" sz="4000" dirty="0"/>
              <a:t>The Need for Health Literacy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3079B7-77EB-483B-8466-B10EE0A046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0303" y="4770868"/>
            <a:ext cx="8603394" cy="1084651"/>
          </a:xfrm>
        </p:spPr>
        <p:txBody>
          <a:bodyPr/>
          <a:lstStyle/>
          <a:p>
            <a:pPr marL="457200" indent="-457200"/>
            <a:r>
              <a:rPr lang="en-US" sz="2200" dirty="0"/>
              <a:t>Patients with low health literacy may not comprehend drug labeling or medical instructions, potentially appearing that they are unwilling to follow recommendations.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DB8919-30E8-4A94-A442-9EAF7FBAC53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602F5-FA46-4288-92A4-423959D7C262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096BDA7-3F8D-4D19-AB3A-223F88850627}"/>
              </a:ext>
            </a:extLst>
          </p:cNvPr>
          <p:cNvSpPr txBox="1"/>
          <p:nvPr/>
        </p:nvSpPr>
        <p:spPr>
          <a:xfrm>
            <a:off x="736298" y="5843876"/>
            <a:ext cx="81373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Arial Narrow" panose="020B0606020202030204" pitchFamily="34" charset="0"/>
              </a:rPr>
              <a:t>American Academy of Family Physicians. Addressing Social Determinants of Health in Primary Care: A Team based Approach for Advancing Health Equity. Leawood. 2018</a:t>
            </a:r>
          </a:p>
        </p:txBody>
      </p:sp>
      <p:pic>
        <p:nvPicPr>
          <p:cNvPr id="1028" name="Picture 4" descr="https://nam.edu/wp-content/uploads/2017/07/Health-Literacy-Insights-for-Health-Crises-Stock-webpage-photo-1024x727.png">
            <a:extLst>
              <a:ext uri="{FF2B5EF4-FFF2-40B4-BE49-F238E27FC236}">
                <a16:creationId xmlns:a16="http://schemas.microsoft.com/office/drawing/2014/main" id="{E3DD86E5-FFF8-419A-95BE-6EA8E9032F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4996" y="1080450"/>
            <a:ext cx="4417531" cy="3135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B890308-B8ED-456C-8E9E-4D261DA3FA5B}"/>
              </a:ext>
            </a:extLst>
          </p:cNvPr>
          <p:cNvSpPr/>
          <p:nvPr/>
        </p:nvSpPr>
        <p:spPr>
          <a:xfrm>
            <a:off x="2286000" y="4210659"/>
            <a:ext cx="442652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solidFill>
                  <a:srgbClr val="000000"/>
                </a:solidFill>
              </a:rPr>
              <a:t>Source: Parson, K., M. P. Allen, W. Alvarado-Little, R. Rudd. 2017. Health literacy insights for health crises. </a:t>
            </a:r>
            <a:r>
              <a:rPr lang="en-US" sz="1000" i="1" dirty="0">
                <a:solidFill>
                  <a:srgbClr val="000000"/>
                </a:solidFill>
              </a:rPr>
              <a:t>NAM Perspectives</a:t>
            </a:r>
            <a:r>
              <a:rPr lang="en-US" sz="1000" dirty="0">
                <a:solidFill>
                  <a:srgbClr val="000000"/>
                </a:solidFill>
              </a:rPr>
              <a:t>. Discussion Paper, National Academy of Medicine, Washington, DC.</a:t>
            </a:r>
            <a:r>
              <a:rPr lang="en-US" sz="1000" dirty="0"/>
              <a:t> </a:t>
            </a:r>
            <a:r>
              <a:rPr lang="en-US" sz="1000" dirty="0" err="1"/>
              <a:t>doi</a:t>
            </a:r>
            <a:r>
              <a:rPr lang="en-US" sz="1000" dirty="0"/>
              <a:t>: 10.31478/201707f</a:t>
            </a:r>
          </a:p>
        </p:txBody>
      </p:sp>
    </p:spTree>
    <p:extLst>
      <p:ext uri="{BB962C8B-B14F-4D97-AF65-F5344CB8AC3E}">
        <p14:creationId xmlns:p14="http://schemas.microsoft.com/office/powerpoint/2010/main" val="9867586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17FA08-D910-459D-9267-BA0C3123DCF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602F5-FA46-4288-92A4-423959D7C262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26FF83E-0974-4C63-85D0-0EE52650E5D8}"/>
              </a:ext>
            </a:extLst>
          </p:cNvPr>
          <p:cNvSpPr/>
          <p:nvPr/>
        </p:nvSpPr>
        <p:spPr>
          <a:xfrm>
            <a:off x="363682" y="4830562"/>
            <a:ext cx="861406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Patients may have difficulty with understanding health publications, giving adequate history or comprehending content, and completing medical and insurance forms. 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E0E10173-C7D0-42EF-A6B3-F9EBD3232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70780"/>
          </a:xfrm>
        </p:spPr>
        <p:txBody>
          <a:bodyPr/>
          <a:lstStyle/>
          <a:p>
            <a:r>
              <a:rPr lang="en-US" sz="4000" dirty="0"/>
              <a:t>The Need for Health Literacy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075F643-8B7E-4D08-87DC-A1E1B947237A}"/>
              </a:ext>
            </a:extLst>
          </p:cNvPr>
          <p:cNvSpPr txBox="1"/>
          <p:nvPr/>
        </p:nvSpPr>
        <p:spPr>
          <a:xfrm>
            <a:off x="628650" y="5831557"/>
            <a:ext cx="81373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Arial Narrow" panose="020B0606020202030204" pitchFamily="34" charset="0"/>
              </a:rPr>
              <a:t>American Academy of Family Physicians. Addressing Social Determinants of Health in Primary Care: A Team based Approach for Advancing Health Equity. Leawood. 2018</a:t>
            </a:r>
          </a:p>
        </p:txBody>
      </p:sp>
      <p:pic>
        <p:nvPicPr>
          <p:cNvPr id="1026" name="Picture 2" descr="Doctor and senior patient. Woman talking to physician. Vector illustration Stock Vector - 62274607">
            <a:extLst>
              <a:ext uri="{FF2B5EF4-FFF2-40B4-BE49-F238E27FC236}">
                <a16:creationId xmlns:a16="http://schemas.microsoft.com/office/drawing/2014/main" id="{1526DD7D-87F3-45D8-986E-CBA2EC920E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9656" y="1285875"/>
            <a:ext cx="3544687" cy="3544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D98A31A-A8B6-4E9E-BB73-D83CB0F87ACA}"/>
              </a:ext>
            </a:extLst>
          </p:cNvPr>
          <p:cNvSpPr txBox="1"/>
          <p:nvPr/>
        </p:nvSpPr>
        <p:spPr>
          <a:xfrm>
            <a:off x="4830101" y="1667570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31255F9-03AE-4575-A955-20F7C6223947}"/>
              </a:ext>
            </a:extLst>
          </p:cNvPr>
          <p:cNvSpPr txBox="1"/>
          <p:nvPr/>
        </p:nvSpPr>
        <p:spPr>
          <a:xfrm>
            <a:off x="3855316" y="1842772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???</a:t>
            </a:r>
          </a:p>
        </p:txBody>
      </p:sp>
    </p:spTree>
    <p:extLst>
      <p:ext uri="{BB962C8B-B14F-4D97-AF65-F5344CB8AC3E}">
        <p14:creationId xmlns:p14="http://schemas.microsoft.com/office/powerpoint/2010/main" val="27886572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ADB9A6-1B58-4C47-A1B6-25BD02C66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86062"/>
            <a:ext cx="7886700" cy="1325563"/>
          </a:xfrm>
        </p:spPr>
        <p:txBody>
          <a:bodyPr/>
          <a:lstStyle/>
          <a:p>
            <a:pPr algn="ctr"/>
            <a:r>
              <a:rPr lang="en-US" dirty="0"/>
              <a:t>Who is at Risk?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2B23B12-A80C-486E-959B-D3CF4BCD09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560352"/>
            <a:ext cx="3549067" cy="4616611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marL="0" lvl="0" indent="0">
              <a:buNone/>
            </a:pPr>
            <a:endParaRPr lang="en-US" dirty="0"/>
          </a:p>
          <a:p>
            <a:pPr marL="0" lvl="0" indent="0">
              <a:buNone/>
            </a:pPr>
            <a:r>
              <a:rPr lang="en-US" dirty="0">
                <a:solidFill>
                  <a:schemeClr val="tx1"/>
                </a:solidFill>
              </a:rPr>
              <a:t>Education, language, culture, access to resources, and age are all factors that affect a person's health literacy skills.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20DCB5-43A9-4E82-98C9-7772CFB8D0A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602F5-FA46-4288-92A4-423959D7C262}" type="slidenum">
              <a:rPr lang="en-US" smtClean="0"/>
              <a:pPr/>
              <a:t>7</a:t>
            </a:fld>
            <a:endParaRPr lang="en-US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309F029C-A8C1-46F5-BD6C-2581593EF81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11814759"/>
              </p:ext>
            </p:extLst>
          </p:nvPr>
        </p:nvGraphicFramePr>
        <p:xfrm>
          <a:off x="4387442" y="1411625"/>
          <a:ext cx="4634229" cy="47466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172489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F0EA9-3D27-48BD-8C7F-CABAB5C3F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2468" y="1058863"/>
            <a:ext cx="7819064" cy="792555"/>
          </a:xfrm>
        </p:spPr>
        <p:txBody>
          <a:bodyPr/>
          <a:lstStyle/>
          <a:p>
            <a:r>
              <a:rPr lang="en-US" sz="2800" dirty="0"/>
              <a:t>Literacy vs. Health Literacy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2DB9902A-6B4E-4DC8-AF10-922BAA459F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9601758"/>
              </p:ext>
            </p:extLst>
          </p:nvPr>
        </p:nvGraphicFramePr>
        <p:xfrm>
          <a:off x="461963" y="1266825"/>
          <a:ext cx="8053387" cy="4865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DB8919-30E8-4A94-A442-9EAF7FBAC53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602F5-FA46-4288-92A4-423959D7C262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DD35182-FAD2-47A4-8141-28977A0342EF}"/>
              </a:ext>
            </a:extLst>
          </p:cNvPr>
          <p:cNvSpPr txBox="1"/>
          <p:nvPr/>
        </p:nvSpPr>
        <p:spPr>
          <a:xfrm>
            <a:off x="300692" y="5909588"/>
            <a:ext cx="86909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Arial Narrow" panose="020B0606020202030204" pitchFamily="34" charset="0"/>
              </a:rPr>
              <a:t>Addressing Literacy and Health Literacy. Washington, DC: National Center for Cultural Competence, Georgetown University, Center for Child and Human Development. Goode TD</a:t>
            </a:r>
            <a:endParaRPr lang="en-US" sz="1100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71B0F85-2B0B-422C-9D9A-DCAE4B338A0B}"/>
              </a:ext>
            </a:extLst>
          </p:cNvPr>
          <p:cNvSpPr txBox="1">
            <a:spLocks/>
          </p:cNvSpPr>
          <p:nvPr/>
        </p:nvSpPr>
        <p:spPr>
          <a:xfrm>
            <a:off x="628650" y="182135"/>
            <a:ext cx="7886700" cy="6707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/>
              <a:t>The Need for Health Literacy</a:t>
            </a:r>
          </a:p>
        </p:txBody>
      </p:sp>
    </p:spTree>
    <p:extLst>
      <p:ext uri="{BB962C8B-B14F-4D97-AF65-F5344CB8AC3E}">
        <p14:creationId xmlns:p14="http://schemas.microsoft.com/office/powerpoint/2010/main" val="23443816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F0EA9-3D27-48BD-8C7F-CABAB5C3F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21042"/>
          </a:xfrm>
        </p:spPr>
        <p:txBody>
          <a:bodyPr/>
          <a:lstStyle/>
          <a:p>
            <a:r>
              <a:rPr lang="en-US" sz="4000" dirty="0"/>
              <a:t>Skills needed for Health Literacy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3079B7-77EB-483B-8466-B10EE0A046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545" y="1568867"/>
            <a:ext cx="6982688" cy="650009"/>
          </a:xfrm>
          <a:ln>
            <a:noFill/>
            <a:prstDash val="sysDash"/>
          </a:ln>
        </p:spPr>
        <p:txBody>
          <a:bodyPr>
            <a:normAutofit fontScale="92500" lnSpcReduction="10000"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US" sz="3000" dirty="0"/>
              <a:t>Patients need health literacy skills to: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B163D83-1129-41BC-AEFF-E461E5568E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9545" y="2218876"/>
            <a:ext cx="7886700" cy="3527297"/>
          </a:xfrm>
          <a:ln>
            <a:noFill/>
          </a:ln>
        </p:spPr>
        <p:txBody>
          <a:bodyPr>
            <a:normAutofit fontScale="92500" lnSpcReduction="10000"/>
          </a:bodyPr>
          <a:lstStyle/>
          <a:p>
            <a:r>
              <a:rPr lang="en-US" sz="2400" dirty="0"/>
              <a:t>Evaluate information, analyzing risks &amp; benefits </a:t>
            </a:r>
          </a:p>
          <a:p>
            <a:r>
              <a:rPr lang="en-US" sz="2400" dirty="0"/>
              <a:t>Understand dosage calculations </a:t>
            </a:r>
          </a:p>
          <a:p>
            <a:r>
              <a:rPr lang="en-US" sz="2400" dirty="0"/>
              <a:t>Understand the interpretation of test results</a:t>
            </a:r>
          </a:p>
          <a:p>
            <a:r>
              <a:rPr lang="en-US" sz="2400" dirty="0"/>
              <a:t>Locate health information</a:t>
            </a:r>
          </a:p>
          <a:p>
            <a:pPr lvl="0"/>
            <a:r>
              <a:rPr lang="en-US" sz="2400" dirty="0">
                <a:solidFill>
                  <a:prstClr val="black"/>
                </a:solidFill>
              </a:rPr>
              <a:t>Understand visual information (graphs)</a:t>
            </a:r>
          </a:p>
          <a:p>
            <a:pPr lvl="0"/>
            <a:r>
              <a:rPr lang="en-US" sz="2400" dirty="0">
                <a:solidFill>
                  <a:prstClr val="black"/>
                </a:solidFill>
              </a:rPr>
              <a:t>Calculate or reason numerically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DB8919-30E8-4A94-A442-9EAF7FBAC53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602F5-FA46-4288-92A4-423959D7C262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B56D3A8-F94E-43A5-BDEF-5BFEB05362E0}"/>
              </a:ext>
            </a:extLst>
          </p:cNvPr>
          <p:cNvSpPr txBox="1"/>
          <p:nvPr/>
        </p:nvSpPr>
        <p:spPr>
          <a:xfrm>
            <a:off x="214968" y="5746173"/>
            <a:ext cx="85549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Arial Narrow" panose="020B0606020202030204" pitchFamily="34" charset="0"/>
              </a:rPr>
              <a:t>Addressing Literacy and Health Literacy. Washington, DC: National Center for Cultural Competence, Georgetown University, Center for Child and Human Development. Goode TD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6939819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8A42295F-9630-45A0-8296-A401AD2A7B29}" vid="{FB8F3278-EF42-4772-A167-0AC141BED2F6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8A42295F-9630-45A0-8296-A401AD2A7B29}" vid="{31A5C7F0-E2BB-4321-B28B-EFF939302EE3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AAFP PowerPoint 4x3 Template 2018 v8</Template>
  <TotalTime>3378</TotalTime>
  <Words>956</Words>
  <Application>Microsoft Office PowerPoint</Application>
  <PresentationFormat>On-screen Show (4:3)</PresentationFormat>
  <Paragraphs>99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Arial Narrow</vt:lpstr>
      <vt:lpstr>Arial Unicode MS</vt:lpstr>
      <vt:lpstr>Calibri</vt:lpstr>
      <vt:lpstr>Office Theme</vt:lpstr>
      <vt:lpstr>Custom Design</vt:lpstr>
      <vt:lpstr>Health Literacy</vt:lpstr>
      <vt:lpstr>Objectives</vt:lpstr>
      <vt:lpstr>Defining Health Literacy</vt:lpstr>
      <vt:lpstr>The Need for Health Literacy</vt:lpstr>
      <vt:lpstr>The Need for Health Literacy</vt:lpstr>
      <vt:lpstr>The Need for Health Literacy</vt:lpstr>
      <vt:lpstr>Who is at Risk?</vt:lpstr>
      <vt:lpstr>Literacy vs. Health Literacy</vt:lpstr>
      <vt:lpstr>Skills needed for Health Literacy</vt:lpstr>
      <vt:lpstr>Effective health literacy in primary care settings: Language Barriers</vt:lpstr>
      <vt:lpstr>National Standards for Culturally and Linguistically Appropriate Services (CLAS) and Health Literacy:</vt:lpstr>
      <vt:lpstr>PowerPoint Presentation</vt:lpstr>
      <vt:lpstr>Discussion Questions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 Literacy</dc:title>
  <dc:creator>Nicole Williams</dc:creator>
  <cp:lastModifiedBy>Kevin Kovach</cp:lastModifiedBy>
  <cp:revision>42</cp:revision>
  <dcterms:created xsi:type="dcterms:W3CDTF">2018-08-20T21:01:48Z</dcterms:created>
  <dcterms:modified xsi:type="dcterms:W3CDTF">2018-10-03T19:16:44Z</dcterms:modified>
</cp:coreProperties>
</file>