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9"/>
  </p:notesMasterIdLst>
  <p:sldIdLst>
    <p:sldId id="256" r:id="rId3"/>
    <p:sldId id="257" r:id="rId4"/>
    <p:sldId id="280" r:id="rId5"/>
    <p:sldId id="299" r:id="rId6"/>
    <p:sldId id="292" r:id="rId7"/>
    <p:sldId id="296" r:id="rId8"/>
    <p:sldId id="297" r:id="rId9"/>
    <p:sldId id="286" r:id="rId10"/>
    <p:sldId id="301" r:id="rId11"/>
    <p:sldId id="306" r:id="rId12"/>
    <p:sldId id="302" r:id="rId13"/>
    <p:sldId id="303" r:id="rId14"/>
    <p:sldId id="336" r:id="rId15"/>
    <p:sldId id="305" r:id="rId16"/>
    <p:sldId id="304" r:id="rId17"/>
    <p:sldId id="2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Frost" initials="JF" lastIdx="4" clrIdx="0">
    <p:extLst>
      <p:ext uri="{19B8F6BF-5375-455C-9EA6-DF929625EA0E}">
        <p15:presenceInfo xmlns:p15="http://schemas.microsoft.com/office/powerpoint/2012/main" userId="Jennifer Fro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76842" autoAdjust="0"/>
  </p:normalViewPr>
  <p:slideViewPr>
    <p:cSldViewPr snapToGrid="0">
      <p:cViewPr varScale="1">
        <p:scale>
          <a:sx n="84" d="100"/>
          <a:sy n="84" d="100"/>
        </p:scale>
        <p:origin x="22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Sheet1!$B$18</c:f>
              <c:strCache>
                <c:ptCount val="1"/>
                <c:pt idx="0">
                  <c:v>Less than $35,000</c:v>
                </c:pt>
              </c:strCache>
            </c:strRef>
          </c:tx>
          <c:spPr>
            <a:solidFill>
              <a:schemeClr val="accent1"/>
            </a:solidFill>
            <a:ln>
              <a:noFill/>
            </a:ln>
            <a:effectLst/>
          </c:spPr>
          <c:invertIfNegative val="0"/>
          <c:cat>
            <c:strRef>
              <c:f>Sheet1!$A$19:$A$22</c:f>
              <c:strCache>
                <c:ptCount val="4"/>
                <c:pt idx="0">
                  <c:v>Coronary heart disease</c:v>
                </c:pt>
                <c:pt idx="1">
                  <c:v>Stroke</c:v>
                </c:pt>
                <c:pt idx="2">
                  <c:v>Chronic bronchitis</c:v>
                </c:pt>
                <c:pt idx="3">
                  <c:v>Diabetes</c:v>
                </c:pt>
              </c:strCache>
            </c:strRef>
          </c:cat>
          <c:val>
            <c:numRef>
              <c:f>Sheet1!$B$19:$B$22</c:f>
              <c:numCache>
                <c:formatCode>0.00%</c:formatCode>
                <c:ptCount val="4"/>
                <c:pt idx="0">
                  <c:v>8.1000000000000003E-2</c:v>
                </c:pt>
                <c:pt idx="1">
                  <c:v>3.9E-2</c:v>
                </c:pt>
                <c:pt idx="2">
                  <c:v>6.3E-2</c:v>
                </c:pt>
                <c:pt idx="3" formatCode="0%">
                  <c:v>0.11</c:v>
                </c:pt>
              </c:numCache>
            </c:numRef>
          </c:val>
          <c:extLst>
            <c:ext xmlns:c16="http://schemas.microsoft.com/office/drawing/2014/chart" uri="{C3380CC4-5D6E-409C-BE32-E72D297353CC}">
              <c16:uniqueId val="{00000000-EDE7-49A4-BFE0-70C8654A4815}"/>
            </c:ext>
          </c:extLst>
        </c:ser>
        <c:ser>
          <c:idx val="1"/>
          <c:order val="1"/>
          <c:tx>
            <c:strRef>
              <c:f>Sheet1!$C$18</c:f>
              <c:strCache>
                <c:ptCount val="1"/>
                <c:pt idx="0">
                  <c:v>$35,000 to $49,999</c:v>
                </c:pt>
              </c:strCache>
            </c:strRef>
          </c:tx>
          <c:spPr>
            <a:solidFill>
              <a:schemeClr val="accent2"/>
            </a:solidFill>
            <a:ln>
              <a:noFill/>
            </a:ln>
            <a:effectLst/>
          </c:spPr>
          <c:invertIfNegative val="0"/>
          <c:cat>
            <c:strRef>
              <c:f>Sheet1!$A$19:$A$22</c:f>
              <c:strCache>
                <c:ptCount val="4"/>
                <c:pt idx="0">
                  <c:v>Coronary heart disease</c:v>
                </c:pt>
                <c:pt idx="1">
                  <c:v>Stroke</c:v>
                </c:pt>
                <c:pt idx="2">
                  <c:v>Chronic bronchitis</c:v>
                </c:pt>
                <c:pt idx="3">
                  <c:v>Diabetes</c:v>
                </c:pt>
              </c:strCache>
            </c:strRef>
          </c:cat>
          <c:val>
            <c:numRef>
              <c:f>Sheet1!$C$19:$C$22</c:f>
              <c:numCache>
                <c:formatCode>0.00%</c:formatCode>
                <c:ptCount val="4"/>
                <c:pt idx="0">
                  <c:v>6.5000000000000002E-2</c:v>
                </c:pt>
                <c:pt idx="1">
                  <c:v>2.5000000000000001E-2</c:v>
                </c:pt>
                <c:pt idx="2">
                  <c:v>0.04</c:v>
                </c:pt>
                <c:pt idx="3">
                  <c:v>0.104</c:v>
                </c:pt>
              </c:numCache>
            </c:numRef>
          </c:val>
          <c:extLst>
            <c:ext xmlns:c16="http://schemas.microsoft.com/office/drawing/2014/chart" uri="{C3380CC4-5D6E-409C-BE32-E72D297353CC}">
              <c16:uniqueId val="{00000001-EDE7-49A4-BFE0-70C8654A4815}"/>
            </c:ext>
          </c:extLst>
        </c:ser>
        <c:ser>
          <c:idx val="2"/>
          <c:order val="2"/>
          <c:tx>
            <c:strRef>
              <c:f>Sheet1!$D$18</c:f>
              <c:strCache>
                <c:ptCount val="1"/>
                <c:pt idx="0">
                  <c:v>$50,000 to $74,999</c:v>
                </c:pt>
              </c:strCache>
            </c:strRef>
          </c:tx>
          <c:spPr>
            <a:solidFill>
              <a:schemeClr val="accent3"/>
            </a:solidFill>
            <a:ln>
              <a:noFill/>
            </a:ln>
            <a:effectLst/>
          </c:spPr>
          <c:invertIfNegative val="0"/>
          <c:cat>
            <c:strRef>
              <c:f>Sheet1!$A$19:$A$22</c:f>
              <c:strCache>
                <c:ptCount val="4"/>
                <c:pt idx="0">
                  <c:v>Coronary heart disease</c:v>
                </c:pt>
                <c:pt idx="1">
                  <c:v>Stroke</c:v>
                </c:pt>
                <c:pt idx="2">
                  <c:v>Chronic bronchitis</c:v>
                </c:pt>
                <c:pt idx="3">
                  <c:v>Diabetes</c:v>
                </c:pt>
              </c:strCache>
            </c:strRef>
          </c:cat>
          <c:val>
            <c:numRef>
              <c:f>Sheet1!$D$19:$D$22</c:f>
              <c:numCache>
                <c:formatCode>0.00%</c:formatCode>
                <c:ptCount val="4"/>
                <c:pt idx="0">
                  <c:v>6.3E-2</c:v>
                </c:pt>
                <c:pt idx="1">
                  <c:v>2.3E-2</c:v>
                </c:pt>
                <c:pt idx="2">
                  <c:v>4.3999999999999997E-2</c:v>
                </c:pt>
                <c:pt idx="3">
                  <c:v>8.3000000000000004E-2</c:v>
                </c:pt>
              </c:numCache>
            </c:numRef>
          </c:val>
          <c:extLst>
            <c:ext xmlns:c16="http://schemas.microsoft.com/office/drawing/2014/chart" uri="{C3380CC4-5D6E-409C-BE32-E72D297353CC}">
              <c16:uniqueId val="{00000002-EDE7-49A4-BFE0-70C8654A4815}"/>
            </c:ext>
          </c:extLst>
        </c:ser>
        <c:ser>
          <c:idx val="3"/>
          <c:order val="3"/>
          <c:tx>
            <c:strRef>
              <c:f>Sheet1!$E$18</c:f>
              <c:strCache>
                <c:ptCount val="1"/>
                <c:pt idx="0">
                  <c:v>$75,000 to $99,999</c:v>
                </c:pt>
              </c:strCache>
            </c:strRef>
          </c:tx>
          <c:spPr>
            <a:solidFill>
              <a:schemeClr val="accent4"/>
            </a:solidFill>
            <a:ln>
              <a:noFill/>
            </a:ln>
            <a:effectLst/>
          </c:spPr>
          <c:invertIfNegative val="0"/>
          <c:cat>
            <c:strRef>
              <c:f>Sheet1!$A$19:$A$22</c:f>
              <c:strCache>
                <c:ptCount val="4"/>
                <c:pt idx="0">
                  <c:v>Coronary heart disease</c:v>
                </c:pt>
                <c:pt idx="1">
                  <c:v>Stroke</c:v>
                </c:pt>
                <c:pt idx="2">
                  <c:v>Chronic bronchitis</c:v>
                </c:pt>
                <c:pt idx="3">
                  <c:v>Diabetes</c:v>
                </c:pt>
              </c:strCache>
            </c:strRef>
          </c:cat>
          <c:val>
            <c:numRef>
              <c:f>Sheet1!$E$19:$E$22</c:f>
              <c:numCache>
                <c:formatCode>0.00%</c:formatCode>
                <c:ptCount val="4"/>
                <c:pt idx="0">
                  <c:v>5.2999999999999999E-2</c:v>
                </c:pt>
                <c:pt idx="1">
                  <c:v>1.7999999999999999E-2</c:v>
                </c:pt>
                <c:pt idx="2">
                  <c:v>2.1999999999999999E-2</c:v>
                </c:pt>
                <c:pt idx="3">
                  <c:v>5.6000000000000001E-2</c:v>
                </c:pt>
              </c:numCache>
            </c:numRef>
          </c:val>
          <c:extLst>
            <c:ext xmlns:c16="http://schemas.microsoft.com/office/drawing/2014/chart" uri="{C3380CC4-5D6E-409C-BE32-E72D297353CC}">
              <c16:uniqueId val="{00000003-EDE7-49A4-BFE0-70C8654A4815}"/>
            </c:ext>
          </c:extLst>
        </c:ser>
        <c:ser>
          <c:idx val="4"/>
          <c:order val="4"/>
          <c:tx>
            <c:strRef>
              <c:f>Sheet1!$F$18</c:f>
              <c:strCache>
                <c:ptCount val="1"/>
                <c:pt idx="0">
                  <c:v>$100,000 or more</c:v>
                </c:pt>
              </c:strCache>
            </c:strRef>
          </c:tx>
          <c:spPr>
            <a:solidFill>
              <a:schemeClr val="accent5"/>
            </a:solidFill>
            <a:ln>
              <a:noFill/>
            </a:ln>
            <a:effectLst/>
          </c:spPr>
          <c:invertIfNegative val="0"/>
          <c:cat>
            <c:strRef>
              <c:f>Sheet1!$A$19:$A$22</c:f>
              <c:strCache>
                <c:ptCount val="4"/>
                <c:pt idx="0">
                  <c:v>Coronary heart disease</c:v>
                </c:pt>
                <c:pt idx="1">
                  <c:v>Stroke</c:v>
                </c:pt>
                <c:pt idx="2">
                  <c:v>Chronic bronchitis</c:v>
                </c:pt>
                <c:pt idx="3">
                  <c:v>Diabetes</c:v>
                </c:pt>
              </c:strCache>
            </c:strRef>
          </c:cat>
          <c:val>
            <c:numRef>
              <c:f>Sheet1!$F$19:$F$22</c:f>
              <c:numCache>
                <c:formatCode>0.00%</c:formatCode>
                <c:ptCount val="4"/>
                <c:pt idx="0">
                  <c:v>4.9000000000000002E-2</c:v>
                </c:pt>
                <c:pt idx="1">
                  <c:v>1.6E-2</c:v>
                </c:pt>
                <c:pt idx="2">
                  <c:v>2.4E-2</c:v>
                </c:pt>
                <c:pt idx="3">
                  <c:v>5.8999999999999997E-2</c:v>
                </c:pt>
              </c:numCache>
            </c:numRef>
          </c:val>
          <c:extLst>
            <c:ext xmlns:c16="http://schemas.microsoft.com/office/drawing/2014/chart" uri="{C3380CC4-5D6E-409C-BE32-E72D297353CC}">
              <c16:uniqueId val="{00000004-EDE7-49A4-BFE0-70C8654A4815}"/>
            </c:ext>
          </c:extLst>
        </c:ser>
        <c:dLbls>
          <c:showLegendKey val="0"/>
          <c:showVal val="0"/>
          <c:showCatName val="0"/>
          <c:showSerName val="0"/>
          <c:showPercent val="0"/>
          <c:showBubbleSize val="0"/>
        </c:dLbls>
        <c:gapWidth val="182"/>
        <c:axId val="412123744"/>
        <c:axId val="413854152"/>
      </c:barChart>
      <c:catAx>
        <c:axId val="412123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854152"/>
        <c:crosses val="autoZero"/>
        <c:auto val="1"/>
        <c:lblAlgn val="ctr"/>
        <c:lblOffset val="100"/>
        <c:noMultiLvlLbl val="0"/>
      </c:catAx>
      <c:valAx>
        <c:axId val="41385415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t>
                </a:r>
                <a:r>
                  <a:rPr lang="en-US" baseline="0" dirty="0"/>
                  <a:t> of Adults with Selected Diseases by Annual Family Income, 2011</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1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DC889-1634-43A6-B265-073EEC2F655F}" type="datetimeFigureOut">
              <a:rPr lang="en-US" smtClean="0"/>
              <a:t>10/3/2018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06C8A-9ACB-435D-B4D3-FECC5A38C752}" type="slidenum">
              <a:rPr lang="en-US" smtClean="0"/>
              <a:t>‹#›</a:t>
            </a:fld>
            <a:endParaRPr lang="en-US" dirty="0"/>
          </a:p>
        </p:txBody>
      </p:sp>
    </p:spTree>
    <p:extLst>
      <p:ext uri="{BB962C8B-B14F-4D97-AF65-F5344CB8AC3E}">
        <p14:creationId xmlns:p14="http://schemas.microsoft.com/office/powerpoint/2010/main" val="227416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andscape.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accho.org/membership/lhd-directo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communityguide.org/topic/health-equi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afp.org/about/policies/all/health-equity.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afp.org/patient-care/social-determinants-of-health/everyone-project/neighborhood-navigator.ht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aafp.org/dam/AAFP/documents/patient_care/everyone_project/provider-long-print.pdf" TargetMode="External"/><Relationship Id="rId4" Type="http://schemas.openxmlformats.org/officeDocument/2006/relationships/hyperlink" Target="http://www.aafp.org/dam/AAFP/documents/patient_care/everyone_project/sdoh-guid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a:latin typeface="Arial" pitchFamily="34" charset="0"/>
              </a:rPr>
              <a:t>Health Inequities are defined by the CDC as differences in health that are avoidable, unfair, and unjust. A complex system of political, economic, social, behavioral, and medical factors  (the SDoH), influence health equity.. Avoidable, unfair and unjust allocation of these resources lead to health inequities. Growing research shows that addressing these factors and unequal access to opportunities for health will reduce health disparities and promote health equity across the population.</a:t>
            </a:r>
          </a:p>
        </p:txBody>
      </p:sp>
    </p:spTree>
    <p:extLst>
      <p:ext uri="{BB962C8B-B14F-4D97-AF65-F5344CB8AC3E}">
        <p14:creationId xmlns:p14="http://schemas.microsoft.com/office/powerpoint/2010/main" val="1644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first step for family physicians can include studying the “community vital signs” in a given practice’s catchment area to gain understanding of the specific socioeconomic factors relevant for a given practice or health center.</a:t>
            </a:r>
            <a:r>
              <a:rPr lang="en-US" sz="1200" kern="1200" baseline="30000" dirty="0">
                <a:solidFill>
                  <a:schemeClr val="tx1"/>
                </a:solidFill>
                <a:effectLst/>
                <a:latin typeface="+mn-lt"/>
                <a:ea typeface="+mn-ea"/>
                <a:cs typeface="+mn-cs"/>
              </a:rPr>
              <a:t>29 </a:t>
            </a:r>
            <a:r>
              <a:rPr lang="en-US" sz="1200" kern="1200" dirty="0">
                <a:solidFill>
                  <a:schemeClr val="tx1"/>
                </a:solidFill>
                <a:effectLst/>
                <a:latin typeface="+mn-lt"/>
                <a:ea typeface="+mn-ea"/>
                <a:cs typeface="+mn-cs"/>
              </a:rPr>
              <a:t>Health Landscape, a product of the AAFP Robert Graham Center, is one tool that can be used to review community demographics.  (</a:t>
            </a:r>
            <a:r>
              <a:rPr lang="en-US" sz="1200" kern="1200" dirty="0">
                <a:solidFill>
                  <a:schemeClr val="tx1"/>
                </a:solidFill>
                <a:effectLst/>
                <a:latin typeface="+mn-lt"/>
                <a:ea typeface="+mn-ea"/>
                <a:cs typeface="+mn-cs"/>
                <a:hlinkClick r:id="rId3"/>
              </a:rPr>
              <a:t>https://www.healthlandscape.org/</a:t>
            </a:r>
            <a:r>
              <a:rPr lang="en-US" sz="1200" kern="1200" dirty="0">
                <a:solidFill>
                  <a:schemeClr val="tx1"/>
                </a:solidFill>
                <a:effectLst/>
                <a:latin typeface="+mn-lt"/>
                <a:ea typeface="+mn-ea"/>
                <a:cs typeface="+mn-cs"/>
              </a:rPr>
              <a:t>). It allows users to create and display maps and tables based on a growing array of data relevant to health and primary care. Users can combine, analyze and display information spatially in order to promote understanding and improvement of health and health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local health department’s community health assessment and community health improvement plan can also provide community demographic information and may also provide contextual information from community listening sessions, focus groups, as well as local initiatives that are ongoing to address local health priorities. Local health department’s websites can be found at  (</a:t>
            </a:r>
            <a:r>
              <a:rPr lang="en-US" sz="1200" kern="1200" dirty="0">
                <a:solidFill>
                  <a:schemeClr val="tx1"/>
                </a:solidFill>
                <a:effectLst/>
                <a:latin typeface="+mn-lt"/>
                <a:ea typeface="+mn-ea"/>
                <a:cs typeface="+mn-cs"/>
                <a:hlinkClick r:id="rId4"/>
              </a:rPr>
              <a:t>https://www.naccho.org/membership/lhd-directory</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12</a:t>
            </a:fld>
            <a:endParaRPr lang="en-US" dirty="0"/>
          </a:p>
        </p:txBody>
      </p:sp>
    </p:spTree>
    <p:extLst>
      <p:ext uri="{BB962C8B-B14F-4D97-AF65-F5344CB8AC3E}">
        <p14:creationId xmlns:p14="http://schemas.microsoft.com/office/powerpoint/2010/main" val="392240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in All Policies (HiAP) is a change in the systems that determine how decisions are made and implemented by local, state, and federal government to ensure that policy decisions have neutral or beneficial affects on the determinants of health.   HiAP emphasizes the need to collaborate across sectors to achieve common health goals, and is an innovative approach to the processes through which policies are created and implemented. 	</a:t>
            </a:r>
            <a:endParaRPr lang="en-US" sz="1000" dirty="0"/>
          </a:p>
          <a:p>
            <a:endParaRPr lang="en-US" dirty="0"/>
          </a:p>
          <a:p>
            <a:r>
              <a:rPr lang="en-US" dirty="0"/>
              <a:t>Health disparities often arise due to inequitable policies, systems and infrastructures that disproportionately affect marginalized populations.</a:t>
            </a:r>
          </a:p>
          <a:p>
            <a:r>
              <a:rPr lang="en-US" dirty="0"/>
              <a:t> </a:t>
            </a:r>
          </a:p>
          <a:p>
            <a:r>
              <a:rPr lang="en-US" dirty="0"/>
              <a:t>While 75% of members surveyed indicated that FPs should advocate for public policies that address the SDOH, only a quarter have written to or spoken with elected officials to support SDOH policies and less than 10% have provided testimony at hearing. </a:t>
            </a: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13</a:t>
            </a:fld>
            <a:endParaRPr lang="en-US" dirty="0"/>
          </a:p>
        </p:txBody>
      </p:sp>
    </p:spTree>
    <p:extLst>
      <p:ext uri="{BB962C8B-B14F-4D97-AF65-F5344CB8AC3E}">
        <p14:creationId xmlns:p14="http://schemas.microsoft.com/office/powerpoint/2010/main" val="239552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Areas for opportunities for Family Physician engagement in community interventions and state and national advocacy include: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Working with health care delivery systems to develop community partnerships advocating for community or population health.</a:t>
            </a:r>
            <a:r>
              <a:rPr lang="en-US" sz="1200" kern="1200" baseline="30000" dirty="0">
                <a:solidFill>
                  <a:schemeClr val="tx1"/>
                </a:solidFill>
                <a:effectLst/>
                <a:latin typeface="+mn-lt"/>
                <a:ea typeface="+mn-ea"/>
                <a:cs typeface="+mn-cs"/>
              </a:rPr>
              <a:t>33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Working with health care delivery systems to develop linkages between these systems and social services, such as housing and education. Preliminary studies suggest these linkages may significantly improve population health outcomes.</a:t>
            </a:r>
            <a:r>
              <a:rPr lang="en-US" sz="1200" kern="1200" baseline="30000" dirty="0">
                <a:solidFill>
                  <a:schemeClr val="tx1"/>
                </a:solidFill>
                <a:effectLst/>
                <a:latin typeface="+mn-lt"/>
                <a:ea typeface="+mn-ea"/>
                <a:cs typeface="+mn-cs"/>
              </a:rPr>
              <a:t>33,34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Learning about evidence-based and promising policy and systems changes to advance health equity, such as those identified by the Center for Disease Control and Prevention’s Guide to Community Preventive Services (</a:t>
            </a:r>
            <a:r>
              <a:rPr lang="en-US" sz="1200" kern="1200" dirty="0">
                <a:solidFill>
                  <a:schemeClr val="tx1"/>
                </a:solidFill>
                <a:effectLst/>
                <a:latin typeface="+mn-lt"/>
                <a:ea typeface="+mn-ea"/>
                <a:cs typeface="+mn-cs"/>
                <a:hlinkClick r:id="rId3"/>
              </a:rPr>
              <a:t>https://www.thecommunityguide.org/topic/health-equity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Becoming involved in community, regional or national organizations dedicated to health advocacy, especially as it applies to disadvantaged populations and health equity.</a:t>
            </a:r>
            <a:r>
              <a:rPr lang="en-US" sz="1200" kern="1200" baseline="30000" dirty="0">
                <a:solidFill>
                  <a:schemeClr val="tx1"/>
                </a:solidFill>
                <a:effectLst/>
                <a:latin typeface="+mn-lt"/>
                <a:ea typeface="+mn-ea"/>
                <a:cs typeface="+mn-cs"/>
              </a:rPr>
              <a:t>55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15</a:t>
            </a:fld>
            <a:endParaRPr lang="en-US" dirty="0"/>
          </a:p>
        </p:txBody>
      </p:sp>
    </p:spTree>
    <p:extLst>
      <p:ext uri="{BB962C8B-B14F-4D97-AF65-F5344CB8AC3E}">
        <p14:creationId xmlns:p14="http://schemas.microsoft.com/office/powerpoint/2010/main" val="70150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policy is available at https://www.aafp.org/about/policies/all/social-determinants.html</a:t>
            </a:r>
          </a:p>
          <a:p>
            <a:endParaRPr lang="en-US" dirty="0"/>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4</a:t>
            </a:fld>
            <a:endParaRPr lang="en-US" dirty="0"/>
          </a:p>
        </p:txBody>
      </p:sp>
    </p:spTree>
    <p:extLst>
      <p:ext uri="{BB962C8B-B14F-4D97-AF65-F5344CB8AC3E}">
        <p14:creationId xmlns:p14="http://schemas.microsoft.com/office/powerpoint/2010/main" val="71403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5</a:t>
            </a:fld>
            <a:endParaRPr lang="en-US" dirty="0"/>
          </a:p>
        </p:txBody>
      </p:sp>
    </p:spTree>
    <p:extLst>
      <p:ext uri="{BB962C8B-B14F-4D97-AF65-F5344CB8AC3E}">
        <p14:creationId xmlns:p14="http://schemas.microsoft.com/office/powerpoint/2010/main" val="74761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6</a:t>
            </a:fld>
            <a:endParaRPr lang="en-US" dirty="0"/>
          </a:p>
        </p:txBody>
      </p:sp>
    </p:spTree>
    <p:extLst>
      <p:ext uri="{BB962C8B-B14F-4D97-AF65-F5344CB8AC3E}">
        <p14:creationId xmlns:p14="http://schemas.microsoft.com/office/powerpoint/2010/main" val="94625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matters. Almost all health outcomes vary based on the part of the country and even part of the city someone lives in. Data has shown that there is up to a 20 year gap in life expectancy based on the part of the country and part of the city that people live in. </a:t>
            </a:r>
          </a:p>
        </p:txBody>
      </p:sp>
      <p:sp>
        <p:nvSpPr>
          <p:cNvPr id="4" name="Slide Number Placeholder 3"/>
          <p:cNvSpPr>
            <a:spLocks noGrp="1"/>
          </p:cNvSpPr>
          <p:nvPr>
            <p:ph type="sldNum" sz="quarter" idx="10"/>
          </p:nvPr>
        </p:nvSpPr>
        <p:spPr/>
        <p:txBody>
          <a:bodyPr/>
          <a:lstStyle/>
          <a:p>
            <a:fld id="{BEF06C8A-9ACB-435D-B4D3-FECC5A38C752}" type="slidenum">
              <a:rPr lang="en-US" smtClean="0"/>
              <a:t>7</a:t>
            </a:fld>
            <a:endParaRPr lang="en-US" dirty="0"/>
          </a:p>
        </p:txBody>
      </p:sp>
    </p:spTree>
    <p:extLst>
      <p:ext uri="{BB962C8B-B14F-4D97-AF65-F5344CB8AC3E}">
        <p14:creationId xmlns:p14="http://schemas.microsoft.com/office/powerpoint/2010/main" val="353310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have estimated that if properly measured, social factors such as low education, income and racial segregation exceed that of medical conditions (cardiovascular disease, injury, etc.) as the root cause of death in the United States.  </a:t>
            </a:r>
          </a:p>
        </p:txBody>
      </p:sp>
      <p:sp>
        <p:nvSpPr>
          <p:cNvPr id="4" name="Slide Number Placeholder 3"/>
          <p:cNvSpPr>
            <a:spLocks noGrp="1"/>
          </p:cNvSpPr>
          <p:nvPr>
            <p:ph type="sldNum" sz="quarter" idx="10"/>
          </p:nvPr>
        </p:nvSpPr>
        <p:spPr/>
        <p:txBody>
          <a:bodyPr/>
          <a:lstStyle/>
          <a:p>
            <a:fld id="{BEF06C8A-9ACB-435D-B4D3-FECC5A38C752}" type="slidenum">
              <a:rPr lang="en-US" smtClean="0"/>
              <a:t>8</a:t>
            </a:fld>
            <a:endParaRPr lang="en-US" dirty="0"/>
          </a:p>
        </p:txBody>
      </p:sp>
    </p:spTree>
    <p:extLst>
      <p:ext uri="{BB962C8B-B14F-4D97-AF65-F5344CB8AC3E}">
        <p14:creationId xmlns:p14="http://schemas.microsoft.com/office/powerpoint/2010/main" val="166232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Socioeconomic and political context refers to macro-level factors that do not occur at the individual level. These factors primarily refer to governmental and corporate decisions and their decision-making process, which can have substantial impact on shaping the conditions that support or threaten the health of the public.</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SDoH are shaped by the distribution of money, power, and resources at global, national, and local levels and lead to differences in health status among patients with otherwise similar demographic and physical characteristics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Examples include issues like the degree that government helps subsidize access to health care or education, decisions about pollution, such as minimum standards and the location for storage or release of toxic substances, and decisions about the built environment, such as what changes are made and what communities are impacted most. Jim Crow laws and redlining are a more specific example. These laws and corporate policies legislated segregation, restricted access to good housing to black Americans, and reduced their ability to influence governmental decisions or live in a healthy neighborhood.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Socioeconomic position refers to one’s status in society and creates advantages of some people over others.</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Socioeconomic position is multidimensional and is generally said to be made up of people’s class, prestige, and power.</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Class represents economic components of socioeconomic position (wealth, income, property, etc.). Prestige represents social components of socioeconomic position (education, occupation, etc.), and signifies “how people are regarded by others.” Class and prestige influence people’s ability to acquire resources that support their health, such as access to health care, nutritious foods, or safe housing.</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Power represents political components of socioeconomic position and is characterized by the ability of people and groups to achieve their goals despite opposition from others.</a:t>
            </a:r>
            <a:r>
              <a:rPr lang="en-US" sz="1200" kern="1200" baseline="30000" dirty="0">
                <a:solidFill>
                  <a:schemeClr val="tx1"/>
                </a:solidFill>
                <a:effectLst/>
                <a:latin typeface="+mn-lt"/>
                <a:ea typeface="+mn-ea"/>
                <a:cs typeface="+mn-cs"/>
              </a:rPr>
              <a:t>9,12</a:t>
            </a:r>
            <a:r>
              <a:rPr lang="en-US" sz="1200" kern="1200" dirty="0">
                <a:solidFill>
                  <a:schemeClr val="tx1"/>
                </a:solidFill>
                <a:effectLst/>
                <a:latin typeface="+mn-lt"/>
                <a:ea typeface="+mn-ea"/>
                <a:cs typeface="+mn-cs"/>
              </a:rPr>
              <a:t> While class, prestige, and power are linked and all impact health, power may be the most important aspect of socioeconomic position. Power allows people and groups to change the socioeconomic and political context and secure resources for their communities necessary for assuring their health and wellbeing. Power is not fully determined by class and prestige, and power can be built in disadvantaged communities through partnerships and shared capacity building.</a:t>
            </a:r>
            <a:r>
              <a:rPr lang="en-US" sz="1200" kern="1200" baseline="30000" dirty="0">
                <a:solidFill>
                  <a:schemeClr val="tx1"/>
                </a:solidFill>
                <a:effectLst/>
                <a:latin typeface="+mn-lt"/>
                <a:ea typeface="+mn-ea"/>
                <a:cs typeface="+mn-cs"/>
              </a:rPr>
              <a:t>14–16</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9</a:t>
            </a:fld>
            <a:endParaRPr lang="en-US" dirty="0"/>
          </a:p>
        </p:txBody>
      </p:sp>
    </p:spTree>
    <p:extLst>
      <p:ext uri="{BB962C8B-B14F-4D97-AF65-F5344CB8AC3E}">
        <p14:creationId xmlns:p14="http://schemas.microsoft.com/office/powerpoint/2010/main" val="382894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support family physicians in addressing the social determinants of health and advance health equity in their communities, the AAFP launched The EveryOne Project as a resource to help you take action. The EveryOne Project focuses on providing family physicians and their practice teams with education and resources, advocating for health equity, promoting workforce diversity, and collaborating with other disciplines and organizations to advance health equity.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EveryONE Project aims to address social determinants of health by:</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Providing AAFP members with education and information about </a:t>
            </a:r>
            <a:r>
              <a:rPr lang="en-US" sz="1200" u="none" strike="noStrike" kern="1200" dirty="0">
                <a:solidFill>
                  <a:schemeClr val="tx1"/>
                </a:solidFill>
                <a:effectLst/>
                <a:latin typeface="+mn-lt"/>
                <a:ea typeface="+mn-ea"/>
                <a:cs typeface="+mn-cs"/>
                <a:hlinkClick r:id="rId3"/>
              </a:rPr>
              <a:t>health equity</a:t>
            </a:r>
            <a:r>
              <a:rPr lang="en-US" sz="1200" kern="1200" dirty="0">
                <a:solidFill>
                  <a:schemeClr val="tx1"/>
                </a:solidFill>
                <a:effectLst/>
                <a:latin typeface="+mn-lt"/>
                <a:ea typeface="+mn-ea"/>
                <a:cs typeface="+mn-cs"/>
              </a:rPr>
              <a: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Identifying and developing clinical tools and resources to address patients’ social needs.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Supporting research and policy development.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Advocating for policies that encourage health equity.</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Encouraging workforce diversity.</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Serving as a resource center for AAFP members. </a:t>
            </a: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10</a:t>
            </a:fld>
            <a:endParaRPr lang="en-US" dirty="0"/>
          </a:p>
        </p:txBody>
      </p:sp>
    </p:spTree>
    <p:extLst>
      <p:ext uri="{BB962C8B-B14F-4D97-AF65-F5344CB8AC3E}">
        <p14:creationId xmlns:p14="http://schemas.microsoft.com/office/powerpoint/2010/main" val="123144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SDoH toolkit, is the AAFP developed “Identify, Ask, and Act” framework, to use as a simple and flexible way for incorporating SDoH into your practice.</a:t>
            </a:r>
          </a:p>
          <a:p>
            <a:r>
              <a:rPr lang="en-US" dirty="0"/>
              <a:t> </a:t>
            </a:r>
          </a:p>
          <a:p>
            <a:r>
              <a:rPr lang="en-US" dirty="0"/>
              <a:t>·       </a:t>
            </a:r>
            <a:r>
              <a:rPr lang="en-US" b="1" dirty="0"/>
              <a:t>Identify</a:t>
            </a:r>
            <a:r>
              <a:rPr lang="en-US" dirty="0"/>
              <a:t>: Identify and maintain a directory of community-based resources in your patients’ communities. The AAFP has developed the Neighborhood Navigator, utilizing the Aunt Bertha platform, that can be used during patient visits to connect them to thousands of social services in their area. (</a:t>
            </a:r>
            <a:r>
              <a:rPr lang="en-US" dirty="0">
                <a:hlinkClick r:id="rId3"/>
              </a:rPr>
              <a:t>https://www.aafp.org/patient-care/social-determinants-of-health/everyone-project/neighborhood-navigator.htm</a:t>
            </a:r>
            <a:r>
              <a:rPr lang="en-US" dirty="0"/>
              <a:t>) </a:t>
            </a:r>
          </a:p>
          <a:p>
            <a:r>
              <a:rPr lang="en-US" dirty="0"/>
              <a:t>·       </a:t>
            </a:r>
            <a:r>
              <a:rPr lang="en-US" b="1" dirty="0"/>
              <a:t>Ask</a:t>
            </a:r>
            <a:r>
              <a:rPr lang="en-US" dirty="0"/>
              <a:t>:  Identify and document patient’s SDOH at every visit using a validated SDoH screening tool, such as the Social Determinants of Health Guide to Social Needs Screening Tool and Resources provided by the AAFP (</a:t>
            </a:r>
            <a:r>
              <a:rPr lang="en-US" u="sng" dirty="0">
                <a:hlinkClick r:id="rId4"/>
              </a:rPr>
              <a:t>www.aafp.org/dam/AAFP/documents/patient_care/everyone_project/sdoh-guide.pdf</a:t>
            </a:r>
            <a:r>
              <a:rPr lang="en-US" dirty="0"/>
              <a:t>).</a:t>
            </a:r>
          </a:p>
          <a:p>
            <a:r>
              <a:rPr lang="en-US" dirty="0"/>
              <a:t>·       </a:t>
            </a:r>
            <a:r>
              <a:rPr lang="en-US" b="1" dirty="0"/>
              <a:t>Act</a:t>
            </a:r>
            <a:r>
              <a:rPr lang="en-US" dirty="0"/>
              <a:t>: Identify patients with social needs. Match community-based resources with the patient’s social needs. Refer patients to appropriate community-based resources. Follow up with patients about use of the community-based resource. To assist with this step, use the AAFP’s Social Determinants of Health Patient Action Plan (</a:t>
            </a:r>
            <a:r>
              <a:rPr lang="en-US" u="sng" dirty="0">
                <a:hlinkClick r:id="rId5"/>
              </a:rPr>
              <a:t>www.aafp.org/dam/AAFP/documents/patient_care/everyone_project/provider-long-print.pdf</a:t>
            </a:r>
            <a:r>
              <a:rPr lang="en-US" dirty="0"/>
              <a:t>).</a:t>
            </a:r>
          </a:p>
          <a:p>
            <a:endParaRPr lang="en-US" dirty="0"/>
          </a:p>
        </p:txBody>
      </p:sp>
      <p:sp>
        <p:nvSpPr>
          <p:cNvPr id="4" name="Slide Number Placeholder 3"/>
          <p:cNvSpPr>
            <a:spLocks noGrp="1"/>
          </p:cNvSpPr>
          <p:nvPr>
            <p:ph type="sldNum" sz="quarter" idx="10"/>
          </p:nvPr>
        </p:nvSpPr>
        <p:spPr/>
        <p:txBody>
          <a:bodyPr/>
          <a:lstStyle/>
          <a:p>
            <a:fld id="{BEF06C8A-9ACB-435D-B4D3-FECC5A38C752}" type="slidenum">
              <a:rPr lang="en-US" smtClean="0"/>
              <a:t>11</a:t>
            </a:fld>
            <a:endParaRPr lang="en-US" dirty="0"/>
          </a:p>
        </p:txBody>
      </p:sp>
    </p:spTree>
    <p:extLst>
      <p:ext uri="{BB962C8B-B14F-4D97-AF65-F5344CB8AC3E}">
        <p14:creationId xmlns:p14="http://schemas.microsoft.com/office/powerpoint/2010/main" val="317626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A798ED32-77E0-4ED3-A43A-67476155CDB7}"/>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397353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43D8D74B-40B2-4D79-B39B-A9809D3C9B19}"/>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349201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45C86FFF-064E-4979-8AE4-D1638455B390}"/>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59498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3B26-9226-4FD4-BCCF-73D8EB2E7F6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2600E-FAEF-47C7-A987-CACE7F7C95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602CE7FB-1741-4285-9091-C533897643F7}"/>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3007871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E3DA-DB50-4431-865B-9A4F33171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9DC7D-F025-46E2-BAD9-42CEB3B9C0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CAD6C0B-01E5-4E2E-B786-6604915837E4}"/>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135037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48A6-02A3-4226-A90C-98F170985066}"/>
              </a:ext>
            </a:extLst>
          </p:cNvPr>
          <p:cNvSpPr>
            <a:spLocks noGrp="1"/>
          </p:cNvSpPr>
          <p:nvPr>
            <p:ph type="title"/>
          </p:nvPr>
        </p:nvSpPr>
        <p:spPr>
          <a:xfrm>
            <a:off x="623888" y="1709738"/>
            <a:ext cx="7886700" cy="2852737"/>
          </a:xfrm>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7F7D1CA7-78BE-4E3E-8F96-273F0226F7D1}"/>
              </a:ext>
            </a:extLst>
          </p:cNvPr>
          <p:cNvSpPr>
            <a:spLocks noGrp="1"/>
          </p:cNvSpPr>
          <p:nvPr>
            <p:ph type="body" idx="1"/>
          </p:nvPr>
        </p:nvSpPr>
        <p:spPr>
          <a:xfrm>
            <a:off x="623888" y="4589463"/>
            <a:ext cx="7886700" cy="1500187"/>
          </a:xfrm>
        </p:spPr>
        <p:txBody>
          <a:bodyPr>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6">
            <a:extLst>
              <a:ext uri="{FF2B5EF4-FFF2-40B4-BE49-F238E27FC236}">
                <a16:creationId xmlns:a16="http://schemas.microsoft.com/office/drawing/2014/main" id="{219B76F8-83D9-47EB-8759-749D843684AD}"/>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407231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1F4B-BBAF-46F0-8645-BE584248D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5E95E-6098-4BBE-92CE-495B9DB44D4C}"/>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F075A8-D834-4C6D-ABA2-C43DFC9DD3D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CB4525-FE99-46D7-B4BB-67D3D0D0925B}"/>
              </a:ext>
            </a:extLst>
          </p:cNvPr>
          <p:cNvSpPr>
            <a:spLocks noGrp="1"/>
          </p:cNvSpPr>
          <p:nvPr>
            <p:ph type="dt" sz="half" idx="10"/>
          </p:nvPr>
        </p:nvSpPr>
        <p:spPr>
          <a:xfrm>
            <a:off x="628650" y="6356350"/>
            <a:ext cx="2057400" cy="365125"/>
          </a:xfrm>
          <a:prstGeom prst="rect">
            <a:avLst/>
          </a:prstGeom>
        </p:spPr>
        <p:txBody>
          <a:bodyPr/>
          <a:lstStyle/>
          <a:p>
            <a:fld id="{04C313E6-7A1D-4B94-8AFD-E7AC97736D7E}" type="datetimeFigureOut">
              <a:rPr lang="en-US" smtClean="0"/>
              <a:t>10/3/2018</a:t>
            </a:fld>
            <a:endParaRPr lang="en-US" dirty="0"/>
          </a:p>
        </p:txBody>
      </p:sp>
      <p:sp>
        <p:nvSpPr>
          <p:cNvPr id="6" name="Footer Placeholder 5">
            <a:extLst>
              <a:ext uri="{FF2B5EF4-FFF2-40B4-BE49-F238E27FC236}">
                <a16:creationId xmlns:a16="http://schemas.microsoft.com/office/drawing/2014/main" id="{35324440-5AF0-4D17-A018-BF02FA93B039}"/>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27DDA6D-BE16-4A55-B36B-ADD2411A6C75}"/>
              </a:ext>
            </a:extLst>
          </p:cNvPr>
          <p:cNvSpPr>
            <a:spLocks noGrp="1"/>
          </p:cNvSpPr>
          <p:nvPr>
            <p:ph type="sldNum" sz="quarter" idx="12"/>
          </p:nvPr>
        </p:nvSpPr>
        <p:spPr/>
        <p:txBody>
          <a:bodyPr/>
          <a:lstStyle/>
          <a:p>
            <a:fld id="{F480A95F-9A74-416C-972F-F48E553C08E0}" type="slidenum">
              <a:rPr lang="en-US" smtClean="0"/>
              <a:t>‹#›</a:t>
            </a:fld>
            <a:endParaRPr lang="en-US" dirty="0"/>
          </a:p>
        </p:txBody>
      </p:sp>
    </p:spTree>
    <p:extLst>
      <p:ext uri="{BB962C8B-B14F-4D97-AF65-F5344CB8AC3E}">
        <p14:creationId xmlns:p14="http://schemas.microsoft.com/office/powerpoint/2010/main" val="1734971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783F-D501-45DE-A227-BADDA0FF844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983F7-8276-4E71-962F-E0A84DFAD760}"/>
              </a:ext>
            </a:extLst>
          </p:cNvPr>
          <p:cNvSpPr>
            <a:spLocks noGrp="1"/>
          </p:cNvSpPr>
          <p:nvPr>
            <p:ph type="body" idx="1"/>
          </p:nvPr>
        </p:nvSpPr>
        <p:spPr>
          <a:xfrm>
            <a:off x="630238" y="1681163"/>
            <a:ext cx="3868737" cy="823912"/>
          </a:xfrm>
        </p:spPr>
        <p:txBody>
          <a:bodyPr anchor="t">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a:extLst>
              <a:ext uri="{FF2B5EF4-FFF2-40B4-BE49-F238E27FC236}">
                <a16:creationId xmlns:a16="http://schemas.microsoft.com/office/drawing/2014/main" id="{7E357F6E-FF0F-4E6D-AD1B-D2C631C5CDDE}"/>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B912C0-E314-4994-B8CD-D7D5C8FA5198}"/>
              </a:ext>
            </a:extLst>
          </p:cNvPr>
          <p:cNvSpPr>
            <a:spLocks noGrp="1"/>
          </p:cNvSpPr>
          <p:nvPr>
            <p:ph type="body" sz="quarter" idx="3"/>
          </p:nvPr>
        </p:nvSpPr>
        <p:spPr>
          <a:xfrm>
            <a:off x="4629150" y="1681163"/>
            <a:ext cx="3887788" cy="823912"/>
          </a:xfrm>
        </p:spPr>
        <p:txBody>
          <a:bodyPr anchor="t">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a:extLst>
              <a:ext uri="{FF2B5EF4-FFF2-40B4-BE49-F238E27FC236}">
                <a16:creationId xmlns:a16="http://schemas.microsoft.com/office/drawing/2014/main" id="{5F2216F1-2C83-403F-9B83-E6131B952606}"/>
              </a:ext>
            </a:extLst>
          </p:cNvPr>
          <p:cNvSpPr>
            <a:spLocks noGrp="1"/>
          </p:cNvSpPr>
          <p:nvPr>
            <p:ph sz="quarter" idx="4"/>
          </p:nvPr>
        </p:nvSpPr>
        <p:spPr>
          <a:xfrm>
            <a:off x="4629150" y="2505075"/>
            <a:ext cx="38877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98FE06EE-7543-43E6-9485-CA005C2AAEE5}"/>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138750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93C6-B790-4F79-9060-58DF2BE3F318}"/>
              </a:ext>
            </a:extLst>
          </p:cNvPr>
          <p:cNvSpPr>
            <a:spLocks noGrp="1"/>
          </p:cNvSpPr>
          <p:nvPr>
            <p:ph type="title"/>
          </p:nvPr>
        </p:nvSpPr>
        <p:spPr/>
        <p:txBody>
          <a:bodyPr>
            <a:noAutofit/>
          </a:bodyPr>
          <a:lstStyle>
            <a:lvl1pPr>
              <a:defRPr sz="4800"/>
            </a:lvl1pPr>
          </a:lstStyle>
          <a:p>
            <a:r>
              <a:rPr lang="en-US" dirty="0"/>
              <a:t>Click to edit Master title style</a:t>
            </a:r>
          </a:p>
        </p:txBody>
      </p:sp>
      <p:sp>
        <p:nvSpPr>
          <p:cNvPr id="6" name="Slide Number Placeholder 5">
            <a:extLst>
              <a:ext uri="{FF2B5EF4-FFF2-40B4-BE49-F238E27FC236}">
                <a16:creationId xmlns:a16="http://schemas.microsoft.com/office/drawing/2014/main" id="{1217E7AD-1730-470B-9681-E34731AD8A8A}"/>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2306338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F8FE85-F291-4593-AEC7-35208D3905B2}"/>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154869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E81E-BA27-4298-BE37-0F15D7220F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FD03B2-5CBD-4770-9CAE-50EA0F5A82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34AF3-EF4E-4E78-B181-76405AC246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DB048F51-EDB0-48C1-A847-75B464E132D0}"/>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44477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lgn="ctr">
              <a:defRPr sz="4800">
                <a:solidFill>
                  <a:schemeClr val="tx1"/>
                </a:solidFill>
              </a:defRPr>
            </a:lvl1pPr>
          </a:lstStyle>
          <a:p>
            <a:r>
              <a:rPr kumimoji="0" lang="en-US" sz="3200"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p:cNvSpPr>
            <a:spLocks noGrp="1"/>
          </p:cNvSpPr>
          <p:nvPr>
            <p:ph idx="1" hasCustomPrompt="1"/>
          </p:nvPr>
        </p:nvSpPr>
        <p:spPr>
          <a:xfrm>
            <a:off x="628650" y="1825625"/>
            <a:ext cx="7886700" cy="4306234"/>
          </a:xfrm>
        </p:spPr>
        <p:txBody>
          <a:bodyPr>
            <a:noAutofit/>
          </a:bodyPr>
          <a:lstStyle>
            <a:lvl1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14350" indent="0">
              <a:lnSpc>
                <a:spcPct val="100000"/>
              </a:lnSpc>
              <a:spcBef>
                <a:spcPts val="0"/>
              </a:spcBef>
              <a:buFont typeface="Arial" panose="020B0604020202020204" pitchFamily="34" charset="0"/>
              <a:buNone/>
              <a:defRPr sz="1800">
                <a:solidFill>
                  <a:schemeClr val="tx1"/>
                </a:solidFill>
              </a:defRPr>
            </a:lvl2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68580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a:t>
            </a:r>
            <a:endParaRPr kumimoji="0" lang="en-US" sz="21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a:p>
            <a:pPr marL="51435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a:p>
            <a:pPr marL="685800" marR="0" lvl="1"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10" name="Slide Number Placeholder 9">
            <a:extLst>
              <a:ext uri="{FF2B5EF4-FFF2-40B4-BE49-F238E27FC236}">
                <a16:creationId xmlns:a16="http://schemas.microsoft.com/office/drawing/2014/main" id="{A5D3A360-2B35-4E47-BE73-0A64DCF6D6DF}"/>
              </a:ext>
            </a:extLst>
          </p:cNvPr>
          <p:cNvSpPr>
            <a:spLocks noGrp="1"/>
          </p:cNvSpPr>
          <p:nvPr>
            <p:ph type="sldNum" sz="quarter" idx="10"/>
          </p:nvPr>
        </p:nvSpPr>
        <p:spPr>
          <a:xfrm>
            <a:off x="628650" y="6397960"/>
            <a:ext cx="414842" cy="365125"/>
          </a:xfrm>
        </p:spPr>
        <p:txBody>
          <a:bodyPr/>
          <a:lstStyle>
            <a:lvl1pPr>
              <a:defRPr sz="1200">
                <a:solidFill>
                  <a:schemeClr val="bg1"/>
                </a:solidFill>
              </a:defRPr>
            </a:lvl1p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12960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0D1A-7175-4A53-A4FA-8C811BD3D1A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791C4-B047-42F6-9A71-1BC9B05369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A65FC7-5A04-4213-A81D-9544563AF34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C1BA4E5B-7B47-429D-80B4-FE15642F9ED4}"/>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2082572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7027-35EF-49E8-85C9-D80D43B56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FE2587-41D1-4F00-9BF2-1E17AF3D56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6F63EFA-AC66-4536-A02E-94EA07B0721E}"/>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2076852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10E154-50FB-49D0-81B6-C8467B5DA65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BD178-E6B9-4C2D-A61A-2214E568DA3F}"/>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BA2F9C3-0533-4674-B7EE-D15D0C3059E0}"/>
              </a:ext>
            </a:extLst>
          </p:cNvPr>
          <p:cNvSpPr>
            <a:spLocks noGrp="1"/>
          </p:cNvSpPr>
          <p:nvPr>
            <p:ph type="sldNum" sz="quarter" idx="10"/>
          </p:nvPr>
        </p:nvSpPr>
        <p:spPr/>
        <p:txBody>
          <a:body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354562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6C37B173-1BCA-4FF7-956B-0BC3B673BDFE}"/>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294833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F37CCC1-B1FF-4D15-BA54-ECE7355F9D6C}"/>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208910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90101411-5E98-4944-932E-6E25BBE6D01B}"/>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289293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BFFF1987-5DF7-41E1-A771-17B0FEEFA3C0}"/>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89869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C64EE1-394F-486F-8993-1CFCCC80C02D}"/>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145004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4D156685-1C9E-4F9B-B88E-E42246A70846}"/>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285702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6A0D42B7-D45A-4ED6-AF25-C38E90FEDD9B}"/>
              </a:ext>
            </a:extLst>
          </p:cNvPr>
          <p:cNvSpPr>
            <a:spLocks noGrp="1"/>
          </p:cNvSpPr>
          <p:nvPr>
            <p:ph type="sldNum" sz="quarter" idx="10"/>
          </p:nvPr>
        </p:nvSpPr>
        <p:spPr/>
        <p:txBody>
          <a:body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307417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406813"/>
            <a:ext cx="425599" cy="365125"/>
          </a:xfrm>
          <a:prstGeom prst="rect">
            <a:avLst/>
          </a:prstGeom>
        </p:spPr>
        <p:txBody>
          <a:bodyPr vert="horz" lIns="91440" tIns="45720" rIns="91440" bIns="45720" rtlCol="0" anchor="ctr"/>
          <a:lstStyle>
            <a:lvl1pPr algn="r">
              <a:defRPr sz="1200">
                <a:solidFill>
                  <a:schemeClr val="bg1"/>
                </a:solidFill>
              </a:defRPr>
            </a:lvl1pPr>
          </a:lstStyle>
          <a:p>
            <a:fld id="{C48602F5-FA46-4288-92A4-423959D7C262}" type="slidenum">
              <a:rPr lang="en-US" smtClean="0"/>
              <a:pPr/>
              <a:t>‹#›</a:t>
            </a:fld>
            <a:endParaRPr lang="en-US" dirty="0"/>
          </a:p>
        </p:txBody>
      </p:sp>
    </p:spTree>
    <p:extLst>
      <p:ext uri="{BB962C8B-B14F-4D97-AF65-F5344CB8AC3E}">
        <p14:creationId xmlns:p14="http://schemas.microsoft.com/office/powerpoint/2010/main" val="3058145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6D87A-8CA8-4193-9E66-3DF718282C6B}"/>
              </a:ext>
            </a:extLst>
          </p:cNvPr>
          <p:cNvSpPr>
            <a:spLocks noGrp="1"/>
          </p:cNvSpPr>
          <p:nvPr>
            <p:ph type="title"/>
          </p:nvPr>
        </p:nvSpPr>
        <p:spPr>
          <a:xfrm>
            <a:off x="628650" y="365125"/>
            <a:ext cx="7886700" cy="1325563"/>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EFB1735E-CDE1-41CA-A30C-3CB17300F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p:txBody>
      </p:sp>
      <p:sp>
        <p:nvSpPr>
          <p:cNvPr id="6" name="Slide Number Placeholder 5">
            <a:extLst>
              <a:ext uri="{FF2B5EF4-FFF2-40B4-BE49-F238E27FC236}">
                <a16:creationId xmlns:a16="http://schemas.microsoft.com/office/drawing/2014/main" id="{183157CD-4472-4C64-8878-D3C801E21889}"/>
              </a:ext>
            </a:extLst>
          </p:cNvPr>
          <p:cNvSpPr>
            <a:spLocks noGrp="1"/>
          </p:cNvSpPr>
          <p:nvPr>
            <p:ph type="sldNum" sz="quarter" idx="4"/>
          </p:nvPr>
        </p:nvSpPr>
        <p:spPr>
          <a:xfrm>
            <a:off x="628650" y="6400801"/>
            <a:ext cx="425599" cy="365760"/>
          </a:xfrm>
          <a:prstGeom prst="rect">
            <a:avLst/>
          </a:prstGeom>
        </p:spPr>
        <p:txBody>
          <a:bodyPr vert="horz" lIns="91440" tIns="45720" rIns="91440" bIns="45720" rtlCol="0" anchor="ctr"/>
          <a:lstStyle>
            <a:lvl1pPr algn="r">
              <a:defRPr sz="1200">
                <a:solidFill>
                  <a:schemeClr val="bg1"/>
                </a:solidFill>
              </a:defRPr>
            </a:lvl1pPr>
          </a:lstStyle>
          <a:p>
            <a:fld id="{F480A95F-9A74-416C-972F-F48E553C08E0}" type="slidenum">
              <a:rPr lang="en-US" smtClean="0"/>
              <a:pPr/>
              <a:t>‹#›</a:t>
            </a:fld>
            <a:endParaRPr lang="en-US" dirty="0"/>
          </a:p>
        </p:txBody>
      </p:sp>
    </p:spTree>
    <p:extLst>
      <p:ext uri="{BB962C8B-B14F-4D97-AF65-F5344CB8AC3E}">
        <p14:creationId xmlns:p14="http://schemas.microsoft.com/office/powerpoint/2010/main" val="977315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zhub.healthdata.org/subnational/usa"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s://www.cdc.gov/pcd/issues/2018/17_0187.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B4AE-5D74-4FB9-866D-ACC65C5064C7}"/>
              </a:ext>
            </a:extLst>
          </p:cNvPr>
          <p:cNvSpPr>
            <a:spLocks noGrp="1"/>
          </p:cNvSpPr>
          <p:nvPr>
            <p:ph type="ctrTitle"/>
          </p:nvPr>
        </p:nvSpPr>
        <p:spPr>
          <a:xfrm>
            <a:off x="500743" y="2177716"/>
            <a:ext cx="8207828" cy="1262742"/>
          </a:xfrm>
        </p:spPr>
        <p:txBody>
          <a:bodyPr anchor="ctr">
            <a:noAutofit/>
          </a:bodyPr>
          <a:lstStyle/>
          <a:p>
            <a:pPr>
              <a:lnSpc>
                <a:spcPct val="100000"/>
              </a:lnSpc>
            </a:pPr>
            <a:r>
              <a:rPr lang="en-US" sz="3200" dirty="0">
                <a:solidFill>
                  <a:schemeClr val="bg1"/>
                </a:solidFill>
              </a:rPr>
              <a:t>How Social Determinants Influence Health:</a:t>
            </a:r>
            <a:br>
              <a:rPr lang="en-US" sz="3200" dirty="0">
                <a:solidFill>
                  <a:schemeClr val="bg1"/>
                </a:solidFill>
              </a:rPr>
            </a:br>
            <a:r>
              <a:rPr lang="en-US" sz="3200" dirty="0">
                <a:solidFill>
                  <a:schemeClr val="bg1"/>
                </a:solidFill>
              </a:rPr>
              <a:t>A Conceptual Framework for Family Medicine</a:t>
            </a:r>
            <a:br>
              <a:rPr lang="en-US" sz="2400" dirty="0">
                <a:solidFill>
                  <a:schemeClr val="bg1"/>
                </a:solidFill>
              </a:rPr>
            </a:br>
            <a:endParaRPr lang="en-US" sz="2400" dirty="0">
              <a:solidFill>
                <a:schemeClr val="bg1"/>
              </a:solidFill>
              <a:latin typeface="Arial" panose="020B0604020202020204" pitchFamily="34" charset="0"/>
              <a:cs typeface="Arial" panose="020B0604020202020204" pitchFamily="34" charset="0"/>
            </a:endParaRPr>
          </a:p>
        </p:txBody>
      </p:sp>
      <p:sp>
        <p:nvSpPr>
          <p:cNvPr id="6" name="Subtitle 4">
            <a:extLst>
              <a:ext uri="{FF2B5EF4-FFF2-40B4-BE49-F238E27FC236}">
                <a16:creationId xmlns:a16="http://schemas.microsoft.com/office/drawing/2014/main" id="{126425EF-2DDC-4740-AC8F-7C594D4A84B7}"/>
              </a:ext>
            </a:extLst>
          </p:cNvPr>
          <p:cNvSpPr txBox="1">
            <a:spLocks/>
          </p:cNvSpPr>
          <p:nvPr/>
        </p:nvSpPr>
        <p:spPr>
          <a:xfrm>
            <a:off x="1143000" y="4680284"/>
            <a:ext cx="6858000" cy="577516"/>
          </a:xfrm>
          <a:prstGeom prst="rect">
            <a:avLst/>
          </a:prstGeom>
        </p:spPr>
        <p:txBody>
          <a:bodyPr vert="horz" lIns="91440" tIns="45720" rIns="91440" bIns="45720" rtlCol="0" anchor="b">
            <a:norm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solidFill>
                  <a:schemeClr val="bg1"/>
                </a:solidFill>
              </a:rPr>
              <a:t>For more information, contact the Center for Diversity and Health Equity at healthequity @aafp.org</a:t>
            </a:r>
            <a:endParaRPr lang="en-US" sz="1400" dirty="0">
              <a:solidFill>
                <a:schemeClr val="bg1"/>
              </a:solidFill>
            </a:endParaRPr>
          </a:p>
        </p:txBody>
      </p:sp>
    </p:spTree>
    <p:extLst>
      <p:ext uri="{BB962C8B-B14F-4D97-AF65-F5344CB8AC3E}">
        <p14:creationId xmlns:p14="http://schemas.microsoft.com/office/powerpoint/2010/main" val="342432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A433B0-F4CB-46F3-A71C-6076ABA3F540}"/>
              </a:ext>
            </a:extLst>
          </p:cNvPr>
          <p:cNvSpPr>
            <a:spLocks noGrp="1"/>
          </p:cNvSpPr>
          <p:nvPr>
            <p:ph sz="half" idx="2"/>
          </p:nvPr>
        </p:nvSpPr>
        <p:spPr>
          <a:xfrm>
            <a:off x="3956180" y="2244402"/>
            <a:ext cx="4907902" cy="3111659"/>
          </a:xfrm>
        </p:spPr>
        <p:txBody>
          <a:bodyPr>
            <a:normAutofit fontScale="92500" lnSpcReduction="20000"/>
          </a:bodyPr>
          <a:lstStyle/>
          <a:p>
            <a:pPr marL="0" indent="0" algn="ctr">
              <a:buNone/>
            </a:pPr>
            <a:r>
              <a:rPr lang="en-US" sz="1600" u="sng" dirty="0"/>
              <a:t>Purpose</a:t>
            </a:r>
          </a:p>
          <a:p>
            <a:pPr marL="0" indent="0" algn="ctr">
              <a:buNone/>
            </a:pPr>
            <a:endParaRPr lang="en-US" sz="1600" dirty="0"/>
          </a:p>
          <a:p>
            <a:r>
              <a:rPr lang="en-US" sz="1600" dirty="0"/>
              <a:t>Create and support a culture of health equity to empower family physicians</a:t>
            </a:r>
          </a:p>
          <a:p>
            <a:r>
              <a:rPr lang="en-US" sz="1600" dirty="0"/>
              <a:t>Collaboration with family physicians, their practice teams, chapters, and other partners </a:t>
            </a:r>
          </a:p>
          <a:p>
            <a:r>
              <a:rPr lang="en-US" sz="1600" dirty="0"/>
              <a:t>Offer tools and resources to help educate family physicians</a:t>
            </a:r>
          </a:p>
          <a:p>
            <a:r>
              <a:rPr lang="en-US" sz="1600" dirty="0"/>
              <a:t>Support research and policy development to support advocacy</a:t>
            </a:r>
          </a:p>
          <a:p>
            <a:r>
              <a:rPr lang="en-US" sz="1600" dirty="0"/>
              <a:t>Encourage workforce diversity</a:t>
            </a:r>
          </a:p>
        </p:txBody>
      </p:sp>
      <p:sp>
        <p:nvSpPr>
          <p:cNvPr id="5" name="Slide Number Placeholder 4">
            <a:extLst>
              <a:ext uri="{FF2B5EF4-FFF2-40B4-BE49-F238E27FC236}">
                <a16:creationId xmlns:a16="http://schemas.microsoft.com/office/drawing/2014/main" id="{F84E9002-1E11-4CE8-84BC-9D9A14632E91}"/>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06424E7A-9999-4F74-A090-F914B291A71B}"/>
              </a:ext>
            </a:extLst>
          </p:cNvPr>
          <p:cNvPicPr>
            <a:picLocks noChangeAspect="1"/>
          </p:cNvPicPr>
          <p:nvPr/>
        </p:nvPicPr>
        <p:blipFill>
          <a:blip r:embed="rId3"/>
          <a:stretch>
            <a:fillRect/>
          </a:stretch>
        </p:blipFill>
        <p:spPr>
          <a:xfrm>
            <a:off x="299728" y="2153214"/>
            <a:ext cx="3656452" cy="3202847"/>
          </a:xfrm>
          <a:prstGeom prst="rect">
            <a:avLst/>
          </a:prstGeom>
        </p:spPr>
      </p:pic>
      <p:pic>
        <p:nvPicPr>
          <p:cNvPr id="7" name="Picture 6">
            <a:extLst>
              <a:ext uri="{FF2B5EF4-FFF2-40B4-BE49-F238E27FC236}">
                <a16:creationId xmlns:a16="http://schemas.microsoft.com/office/drawing/2014/main" id="{9E40687A-4F85-404D-96DE-8BB01AB3FC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495" y="270288"/>
            <a:ext cx="6624864" cy="1285680"/>
          </a:xfrm>
          <a:prstGeom prst="rect">
            <a:avLst/>
          </a:prstGeom>
        </p:spPr>
      </p:pic>
    </p:spTree>
    <p:extLst>
      <p:ext uri="{BB962C8B-B14F-4D97-AF65-F5344CB8AC3E}">
        <p14:creationId xmlns:p14="http://schemas.microsoft.com/office/powerpoint/2010/main" val="35782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10F4E-0D48-4D09-9A50-4F4B9AE60F4C}"/>
              </a:ext>
            </a:extLst>
          </p:cNvPr>
          <p:cNvSpPr>
            <a:spLocks noGrp="1"/>
          </p:cNvSpPr>
          <p:nvPr>
            <p:ph type="sldNum" sz="quarter" idx="10"/>
          </p:nvPr>
        </p:nvSpPr>
        <p:spPr/>
        <p:txBody>
          <a:bodyPr/>
          <a:lstStyle/>
          <a:p>
            <a:fld id="{C48602F5-FA46-4288-92A4-423959D7C262}" type="slidenum">
              <a:rPr lang="en-US" smtClean="0"/>
              <a:pPr/>
              <a:t>11</a:t>
            </a:fld>
            <a:endParaRPr lang="en-US" dirty="0"/>
          </a:p>
        </p:txBody>
      </p:sp>
      <p:sp>
        <p:nvSpPr>
          <p:cNvPr id="2" name="Title 1">
            <a:extLst>
              <a:ext uri="{FF2B5EF4-FFF2-40B4-BE49-F238E27FC236}">
                <a16:creationId xmlns:a16="http://schemas.microsoft.com/office/drawing/2014/main" id="{38D53BA6-3ADC-4F7F-9B64-A0DE73E79264}"/>
              </a:ext>
            </a:extLst>
          </p:cNvPr>
          <p:cNvSpPr>
            <a:spLocks noGrp="1"/>
          </p:cNvSpPr>
          <p:nvPr>
            <p:ph type="title" idx="4294967295"/>
          </p:nvPr>
        </p:nvSpPr>
        <p:spPr>
          <a:xfrm>
            <a:off x="841449" y="180068"/>
            <a:ext cx="7886700" cy="1325563"/>
          </a:xfrm>
        </p:spPr>
        <p:txBody>
          <a:bodyPr anchor="b"/>
          <a:lstStyle/>
          <a:p>
            <a:pPr algn="ctr"/>
            <a:r>
              <a:rPr lang="en-US" sz="3200" b="1" dirty="0"/>
              <a:t>Clinical Interventions</a:t>
            </a:r>
            <a:br>
              <a:rPr lang="en-US" dirty="0"/>
            </a:br>
            <a:endParaRPr lang="en-US" dirty="0"/>
          </a:p>
        </p:txBody>
      </p:sp>
      <p:pic>
        <p:nvPicPr>
          <p:cNvPr id="6" name="Picture 5">
            <a:extLst>
              <a:ext uri="{FF2B5EF4-FFF2-40B4-BE49-F238E27FC236}">
                <a16:creationId xmlns:a16="http://schemas.microsoft.com/office/drawing/2014/main" id="{2DD6B1E9-0147-4FD2-95C1-30E5AA1AC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43" y="1230966"/>
            <a:ext cx="3772853" cy="1473397"/>
          </a:xfrm>
          <a:prstGeom prst="rect">
            <a:avLst/>
          </a:prstGeom>
          <a:solidFill>
            <a:srgbClr val="FFC000"/>
          </a:solidFill>
          <a:ln w="25400">
            <a:solidFill>
              <a:sysClr val="windowText" lastClr="000000"/>
            </a:solidFill>
          </a:ln>
        </p:spPr>
      </p:pic>
      <p:pic>
        <p:nvPicPr>
          <p:cNvPr id="7" name="Picture 6">
            <a:extLst>
              <a:ext uri="{FF2B5EF4-FFF2-40B4-BE49-F238E27FC236}">
                <a16:creationId xmlns:a16="http://schemas.microsoft.com/office/drawing/2014/main" id="{EDF6A364-6E64-4F94-951F-F6D70A32B137}"/>
              </a:ext>
            </a:extLst>
          </p:cNvPr>
          <p:cNvPicPr>
            <a:picLocks noChangeAspect="1"/>
          </p:cNvPicPr>
          <p:nvPr/>
        </p:nvPicPr>
        <p:blipFill>
          <a:blip r:embed="rId4"/>
          <a:stretch>
            <a:fillRect/>
          </a:stretch>
        </p:blipFill>
        <p:spPr>
          <a:xfrm>
            <a:off x="563131" y="2940336"/>
            <a:ext cx="3190875" cy="3209925"/>
          </a:xfrm>
          <a:prstGeom prst="rect">
            <a:avLst/>
          </a:prstGeom>
        </p:spPr>
      </p:pic>
      <p:pic>
        <p:nvPicPr>
          <p:cNvPr id="8" name="Picture 7">
            <a:extLst>
              <a:ext uri="{FF2B5EF4-FFF2-40B4-BE49-F238E27FC236}">
                <a16:creationId xmlns:a16="http://schemas.microsoft.com/office/drawing/2014/main" id="{446B4DEE-ADED-4EEB-857E-9CDDF011AC28}"/>
              </a:ext>
            </a:extLst>
          </p:cNvPr>
          <p:cNvPicPr>
            <a:picLocks noChangeAspect="1"/>
          </p:cNvPicPr>
          <p:nvPr/>
        </p:nvPicPr>
        <p:blipFill>
          <a:blip r:embed="rId5"/>
          <a:stretch>
            <a:fillRect/>
          </a:stretch>
        </p:blipFill>
        <p:spPr>
          <a:xfrm>
            <a:off x="4375964" y="1135516"/>
            <a:ext cx="4352185" cy="4907311"/>
          </a:xfrm>
          <a:prstGeom prst="rect">
            <a:avLst/>
          </a:prstGeom>
        </p:spPr>
      </p:pic>
    </p:spTree>
    <p:extLst>
      <p:ext uri="{BB962C8B-B14F-4D97-AF65-F5344CB8AC3E}">
        <p14:creationId xmlns:p14="http://schemas.microsoft.com/office/powerpoint/2010/main" val="173974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9567-EAC9-4949-9DAF-97C79E83E7F5}"/>
              </a:ext>
            </a:extLst>
          </p:cNvPr>
          <p:cNvSpPr>
            <a:spLocks noGrp="1"/>
          </p:cNvSpPr>
          <p:nvPr>
            <p:ph type="title"/>
          </p:nvPr>
        </p:nvSpPr>
        <p:spPr/>
        <p:txBody>
          <a:bodyPr>
            <a:normAutofit/>
          </a:bodyPr>
          <a:lstStyle/>
          <a:p>
            <a:pPr algn="ctr"/>
            <a:r>
              <a:rPr lang="en-US" sz="3600" b="1" dirty="0"/>
              <a:t>Community</a:t>
            </a:r>
            <a:r>
              <a:rPr lang="en-US" sz="3600" b="1" i="1" dirty="0"/>
              <a:t> </a:t>
            </a:r>
            <a:r>
              <a:rPr lang="en-US" sz="3600" b="1" dirty="0"/>
              <a:t>Interventions</a:t>
            </a:r>
            <a:br>
              <a:rPr lang="en-US" dirty="0"/>
            </a:br>
            <a:endParaRPr lang="en-US" dirty="0"/>
          </a:p>
        </p:txBody>
      </p:sp>
      <p:sp>
        <p:nvSpPr>
          <p:cNvPr id="3" name="Slide Number Placeholder 2">
            <a:extLst>
              <a:ext uri="{FF2B5EF4-FFF2-40B4-BE49-F238E27FC236}">
                <a16:creationId xmlns:a16="http://schemas.microsoft.com/office/drawing/2014/main" id="{5CFA0564-8AAD-4FBD-AD5B-80F7E244DF85}"/>
              </a:ext>
            </a:extLst>
          </p:cNvPr>
          <p:cNvSpPr>
            <a:spLocks noGrp="1"/>
          </p:cNvSpPr>
          <p:nvPr>
            <p:ph type="sldNum" sz="quarter" idx="10"/>
          </p:nvPr>
        </p:nvSpPr>
        <p:spPr/>
        <p:txBody>
          <a:bodyPr/>
          <a:lstStyle/>
          <a:p>
            <a:fld id="{C48602F5-FA46-4288-92A4-423959D7C262}" type="slidenum">
              <a:rPr lang="en-US" smtClean="0"/>
              <a:pPr/>
              <a:t>12</a:t>
            </a:fld>
            <a:endParaRPr lang="en-US" dirty="0"/>
          </a:p>
        </p:txBody>
      </p:sp>
      <p:pic>
        <p:nvPicPr>
          <p:cNvPr id="2052" name="Picture 4" descr="Image result for community health improvement planning &quot;cdc&quot;">
            <a:extLst>
              <a:ext uri="{FF2B5EF4-FFF2-40B4-BE49-F238E27FC236}">
                <a16:creationId xmlns:a16="http://schemas.microsoft.com/office/drawing/2014/main" id="{190E1D1F-E139-4CDE-93DC-53F79FE1A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91" y="1200149"/>
            <a:ext cx="6313618" cy="48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0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8334-356D-49A9-A78B-972DE3D235B3}"/>
              </a:ext>
            </a:extLst>
          </p:cNvPr>
          <p:cNvSpPr>
            <a:spLocks noGrp="1"/>
          </p:cNvSpPr>
          <p:nvPr>
            <p:ph type="title"/>
          </p:nvPr>
        </p:nvSpPr>
        <p:spPr/>
        <p:txBody>
          <a:bodyPr>
            <a:normAutofit/>
          </a:bodyPr>
          <a:lstStyle/>
          <a:p>
            <a:pPr algn="ctr"/>
            <a:r>
              <a:rPr lang="en-US" sz="3200" b="1" dirty="0"/>
              <a:t>Advocate Using the Health In All Policies Approach</a:t>
            </a:r>
          </a:p>
        </p:txBody>
      </p:sp>
      <p:sp>
        <p:nvSpPr>
          <p:cNvPr id="5" name="Slide Number Placeholder 4">
            <a:extLst>
              <a:ext uri="{FF2B5EF4-FFF2-40B4-BE49-F238E27FC236}">
                <a16:creationId xmlns:a16="http://schemas.microsoft.com/office/drawing/2014/main" id="{E140CE22-28C5-4B0B-9549-D1623205DFE9}"/>
              </a:ext>
            </a:extLst>
          </p:cNvPr>
          <p:cNvSpPr>
            <a:spLocks noGrp="1"/>
          </p:cNvSpPr>
          <p:nvPr>
            <p:ph type="sldNum" sz="quarter" idx="10"/>
          </p:nvPr>
        </p:nvSpPr>
        <p:spPr/>
        <p:txBody>
          <a:bodyPr/>
          <a:lstStyle/>
          <a:p>
            <a:fld id="{B8E53858-325E-4866-9FF4-D49D596ED495}" type="slidenum">
              <a:rPr lang="en-US" smtClean="0"/>
              <a:pPr/>
              <a:t>13</a:t>
            </a:fld>
            <a:endParaRPr lang="en-US" dirty="0"/>
          </a:p>
        </p:txBody>
      </p:sp>
      <p:pic>
        <p:nvPicPr>
          <p:cNvPr id="9" name="Picture 8">
            <a:extLst>
              <a:ext uri="{FF2B5EF4-FFF2-40B4-BE49-F238E27FC236}">
                <a16:creationId xmlns:a16="http://schemas.microsoft.com/office/drawing/2014/main" id="{6A513970-D0AD-4223-845D-C1D2F0F02495}"/>
              </a:ext>
            </a:extLst>
          </p:cNvPr>
          <p:cNvPicPr>
            <a:picLocks noChangeAspect="1"/>
          </p:cNvPicPr>
          <p:nvPr/>
        </p:nvPicPr>
        <p:blipFill rotWithShape="1">
          <a:blip r:embed="rId3">
            <a:extLst>
              <a:ext uri="{28A0092B-C50C-407E-A947-70E740481C1C}">
                <a14:useLocalDpi xmlns:a14="http://schemas.microsoft.com/office/drawing/2010/main" val="0"/>
              </a:ext>
            </a:extLst>
          </a:blip>
          <a:srcRect l="139" t="7016" r="8758" b="2655"/>
          <a:stretch/>
        </p:blipFill>
        <p:spPr>
          <a:xfrm>
            <a:off x="121000" y="1588168"/>
            <a:ext cx="8901999" cy="4620126"/>
          </a:xfrm>
          <a:prstGeom prst="rect">
            <a:avLst/>
          </a:prstGeom>
        </p:spPr>
      </p:pic>
    </p:spTree>
    <p:extLst>
      <p:ext uri="{BB962C8B-B14F-4D97-AF65-F5344CB8AC3E}">
        <p14:creationId xmlns:p14="http://schemas.microsoft.com/office/powerpoint/2010/main" val="12220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703F-09F1-4BC9-92B0-F2F37FE64AD8}"/>
              </a:ext>
            </a:extLst>
          </p:cNvPr>
          <p:cNvSpPr>
            <a:spLocks noGrp="1"/>
          </p:cNvSpPr>
          <p:nvPr>
            <p:ph type="title"/>
          </p:nvPr>
        </p:nvSpPr>
        <p:spPr/>
        <p:txBody>
          <a:bodyPr>
            <a:normAutofit/>
          </a:bodyPr>
          <a:lstStyle/>
          <a:p>
            <a:pPr algn="ctr"/>
            <a:r>
              <a:rPr lang="en-US" sz="3200" b="1" dirty="0"/>
              <a:t>Integrating Health In All Policies Into Practice</a:t>
            </a:r>
          </a:p>
        </p:txBody>
      </p:sp>
      <p:sp>
        <p:nvSpPr>
          <p:cNvPr id="5" name="Slide Number Placeholder 4">
            <a:extLst>
              <a:ext uri="{FF2B5EF4-FFF2-40B4-BE49-F238E27FC236}">
                <a16:creationId xmlns:a16="http://schemas.microsoft.com/office/drawing/2014/main" id="{30E6198F-9E34-4925-AE0E-AA6FAE8A6F0A}"/>
              </a:ext>
            </a:extLst>
          </p:cNvPr>
          <p:cNvSpPr>
            <a:spLocks noGrp="1"/>
          </p:cNvSpPr>
          <p:nvPr>
            <p:ph type="sldNum" sz="quarter" idx="12"/>
          </p:nvPr>
        </p:nvSpPr>
        <p:spPr/>
        <p:txBody>
          <a:bodyPr/>
          <a:lstStyle/>
          <a:p>
            <a:fld id="{B8E53858-325E-4866-9FF4-D49D596ED495}" type="slidenum">
              <a:rPr lang="en-US" smtClean="0"/>
              <a:pPr/>
              <a:t>14</a:t>
            </a:fld>
            <a:endParaRPr lang="en-US" dirty="0"/>
          </a:p>
        </p:txBody>
      </p:sp>
      <p:grpSp>
        <p:nvGrpSpPr>
          <p:cNvPr id="10" name="Group 9">
            <a:extLst>
              <a:ext uri="{FF2B5EF4-FFF2-40B4-BE49-F238E27FC236}">
                <a16:creationId xmlns:a16="http://schemas.microsoft.com/office/drawing/2014/main" id="{E1954305-5F55-488D-883E-F55BD38E948C}"/>
              </a:ext>
            </a:extLst>
          </p:cNvPr>
          <p:cNvGrpSpPr/>
          <p:nvPr/>
        </p:nvGrpSpPr>
        <p:grpSpPr>
          <a:xfrm>
            <a:off x="395432" y="2017356"/>
            <a:ext cx="8177068" cy="1084118"/>
            <a:chOff x="395432" y="1665432"/>
            <a:chExt cx="8177068" cy="1084118"/>
          </a:xfrm>
        </p:grpSpPr>
        <p:sp>
          <p:nvSpPr>
            <p:cNvPr id="6" name="Rectangle: Rounded Corners 5">
              <a:extLst>
                <a:ext uri="{FF2B5EF4-FFF2-40B4-BE49-F238E27FC236}">
                  <a16:creationId xmlns:a16="http://schemas.microsoft.com/office/drawing/2014/main" id="{5E8730FB-95A3-421B-953E-FF3E7D1CBBF5}"/>
                </a:ext>
              </a:extLst>
            </p:cNvPr>
            <p:cNvSpPr/>
            <p:nvPr/>
          </p:nvSpPr>
          <p:spPr>
            <a:xfrm>
              <a:off x="395432" y="1665432"/>
              <a:ext cx="1641764" cy="1039668"/>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What are the opportunities for Policy Change?</a:t>
              </a:r>
            </a:p>
          </p:txBody>
        </p:sp>
        <p:sp>
          <p:nvSpPr>
            <p:cNvPr id="7" name="Rectangle: Rounded Corners 6">
              <a:extLst>
                <a:ext uri="{FF2B5EF4-FFF2-40B4-BE49-F238E27FC236}">
                  <a16:creationId xmlns:a16="http://schemas.microsoft.com/office/drawing/2014/main" id="{09EA7BB9-5CA7-4597-BAD8-4B83B439954C}"/>
                </a:ext>
              </a:extLst>
            </p:cNvPr>
            <p:cNvSpPr/>
            <p:nvPr/>
          </p:nvSpPr>
          <p:spPr>
            <a:xfrm>
              <a:off x="4717760" y="1665432"/>
              <a:ext cx="1697760" cy="1084118"/>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Define mutually beneficial goals.</a:t>
              </a:r>
            </a:p>
          </p:txBody>
        </p:sp>
        <p:sp>
          <p:nvSpPr>
            <p:cNvPr id="8" name="Rectangle: Rounded Corners 7">
              <a:extLst>
                <a:ext uri="{FF2B5EF4-FFF2-40B4-BE49-F238E27FC236}">
                  <a16:creationId xmlns:a16="http://schemas.microsoft.com/office/drawing/2014/main" id="{BB271198-F8A8-419F-9C57-D976DB4C9538}"/>
                </a:ext>
              </a:extLst>
            </p:cNvPr>
            <p:cNvSpPr/>
            <p:nvPr/>
          </p:nvSpPr>
          <p:spPr>
            <a:xfrm>
              <a:off x="2419927" y="1665432"/>
              <a:ext cx="1862282" cy="1039668"/>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Identify agencies to promote cross-sector collaboration. </a:t>
              </a:r>
            </a:p>
          </p:txBody>
        </p:sp>
        <p:sp>
          <p:nvSpPr>
            <p:cNvPr id="9" name="Rectangle: Rounded Corners 8">
              <a:extLst>
                <a:ext uri="{FF2B5EF4-FFF2-40B4-BE49-F238E27FC236}">
                  <a16:creationId xmlns:a16="http://schemas.microsoft.com/office/drawing/2014/main" id="{9A17418A-BEA9-463D-86F5-2E7795564DF8}"/>
                </a:ext>
              </a:extLst>
            </p:cNvPr>
            <p:cNvSpPr/>
            <p:nvPr/>
          </p:nvSpPr>
          <p:spPr>
            <a:xfrm>
              <a:off x="6851072" y="1665432"/>
              <a:ext cx="1721428" cy="103966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Engage stakeholders. </a:t>
              </a:r>
            </a:p>
          </p:txBody>
        </p:sp>
      </p:grpSp>
      <p:sp>
        <p:nvSpPr>
          <p:cNvPr id="11" name="TextBox 10">
            <a:extLst>
              <a:ext uri="{FF2B5EF4-FFF2-40B4-BE49-F238E27FC236}">
                <a16:creationId xmlns:a16="http://schemas.microsoft.com/office/drawing/2014/main" id="{6B86E09A-7914-4DC2-899C-DA72A24C1535}"/>
              </a:ext>
            </a:extLst>
          </p:cNvPr>
          <p:cNvSpPr txBox="1"/>
          <p:nvPr/>
        </p:nvSpPr>
        <p:spPr>
          <a:xfrm>
            <a:off x="395432" y="3198509"/>
            <a:ext cx="1846696" cy="1661993"/>
          </a:xfrm>
          <a:prstGeom prst="rect">
            <a:avLst/>
          </a:prstGeom>
          <a:noFill/>
        </p:spPr>
        <p:txBody>
          <a:bodyPr wrap="square" rtlCol="0">
            <a:spAutoFit/>
          </a:bodyPr>
          <a:lstStyle/>
          <a:p>
            <a:r>
              <a:rPr lang="en-US" sz="1600" dirty="0"/>
              <a:t>Engagement Level</a:t>
            </a:r>
          </a:p>
          <a:p>
            <a:pPr marL="285750" indent="-285750">
              <a:buFont typeface="Arial" panose="020B0604020202020204" pitchFamily="34" charset="0"/>
              <a:buChar char="•"/>
            </a:pPr>
            <a:r>
              <a:rPr lang="en-US" sz="1400" dirty="0"/>
              <a:t>Patient panel</a:t>
            </a:r>
          </a:p>
          <a:p>
            <a:pPr marL="285750" indent="-285750">
              <a:buFont typeface="Arial" panose="020B0604020202020204" pitchFamily="34" charset="0"/>
              <a:buChar char="•"/>
            </a:pPr>
            <a:r>
              <a:rPr lang="en-US" sz="1400" dirty="0"/>
              <a:t>Clinic</a:t>
            </a:r>
          </a:p>
          <a:p>
            <a:pPr marL="285750" indent="-285750">
              <a:buFont typeface="Arial" panose="020B0604020202020204" pitchFamily="34" charset="0"/>
              <a:buChar char="•"/>
            </a:pPr>
            <a:r>
              <a:rPr lang="en-US" sz="1400" dirty="0"/>
              <a:t>Health System</a:t>
            </a:r>
          </a:p>
          <a:p>
            <a:pPr marL="285750" indent="-285750">
              <a:buFont typeface="Arial" panose="020B0604020202020204" pitchFamily="34" charset="0"/>
              <a:buChar char="•"/>
            </a:pPr>
            <a:r>
              <a:rPr lang="en-US" sz="1400" dirty="0"/>
              <a:t>State</a:t>
            </a:r>
          </a:p>
          <a:p>
            <a:pPr marL="285750" indent="-285750">
              <a:buFont typeface="Arial" panose="020B0604020202020204" pitchFamily="34" charset="0"/>
              <a:buChar char="•"/>
            </a:pPr>
            <a:r>
              <a:rPr lang="en-US" sz="1400" dirty="0"/>
              <a:t>National</a:t>
            </a:r>
            <a:endParaRPr lang="en-US" dirty="0"/>
          </a:p>
        </p:txBody>
      </p:sp>
      <p:sp>
        <p:nvSpPr>
          <p:cNvPr id="12" name="TextBox 11">
            <a:extLst>
              <a:ext uri="{FF2B5EF4-FFF2-40B4-BE49-F238E27FC236}">
                <a16:creationId xmlns:a16="http://schemas.microsoft.com/office/drawing/2014/main" id="{339AD0DB-82C5-4F35-8FC6-080732D49745}"/>
              </a:ext>
            </a:extLst>
          </p:cNvPr>
          <p:cNvSpPr txBox="1"/>
          <p:nvPr/>
        </p:nvSpPr>
        <p:spPr>
          <a:xfrm>
            <a:off x="2419927" y="3203808"/>
            <a:ext cx="1862282" cy="1631216"/>
          </a:xfrm>
          <a:prstGeom prst="rect">
            <a:avLst/>
          </a:prstGeom>
          <a:noFill/>
        </p:spPr>
        <p:txBody>
          <a:bodyPr wrap="square" rtlCol="0">
            <a:spAutoFit/>
          </a:bodyPr>
          <a:lstStyle/>
          <a:p>
            <a:r>
              <a:rPr lang="en-US" sz="1600" dirty="0"/>
              <a:t>Agencies</a:t>
            </a:r>
          </a:p>
          <a:p>
            <a:pPr marL="285750" indent="-285750">
              <a:buFont typeface="Arial" panose="020B0604020202020204" pitchFamily="34" charset="0"/>
              <a:buChar char="•"/>
            </a:pPr>
            <a:r>
              <a:rPr lang="en-US" sz="1400" dirty="0"/>
              <a:t>Social Services</a:t>
            </a:r>
          </a:p>
          <a:p>
            <a:pPr marL="285750" indent="-285750">
              <a:buFont typeface="Arial" panose="020B0604020202020204" pitchFamily="34" charset="0"/>
              <a:buChar char="•"/>
            </a:pPr>
            <a:r>
              <a:rPr lang="en-US" sz="1400" dirty="0"/>
              <a:t>Behavioral Health</a:t>
            </a:r>
          </a:p>
          <a:p>
            <a:pPr marL="285750" indent="-285750">
              <a:buFont typeface="Arial" panose="020B0604020202020204" pitchFamily="34" charset="0"/>
              <a:buChar char="•"/>
            </a:pPr>
            <a:r>
              <a:rPr lang="en-US" sz="1400" dirty="0"/>
              <a:t>Education</a:t>
            </a:r>
          </a:p>
          <a:p>
            <a:pPr marL="285750" indent="-285750">
              <a:buFont typeface="Arial" panose="020B0604020202020204" pitchFamily="34" charset="0"/>
              <a:buChar char="•"/>
            </a:pPr>
            <a:r>
              <a:rPr lang="en-US" sz="1400" dirty="0"/>
              <a:t>Justice</a:t>
            </a:r>
          </a:p>
          <a:p>
            <a:pPr marL="285750" indent="-285750">
              <a:buFont typeface="Arial" panose="020B0604020202020204" pitchFamily="34" charset="0"/>
              <a:buChar char="•"/>
            </a:pPr>
            <a:endParaRPr lang="en-US" sz="1400" dirty="0"/>
          </a:p>
        </p:txBody>
      </p:sp>
      <p:sp>
        <p:nvSpPr>
          <p:cNvPr id="13" name="TextBox 12">
            <a:extLst>
              <a:ext uri="{FF2B5EF4-FFF2-40B4-BE49-F238E27FC236}">
                <a16:creationId xmlns:a16="http://schemas.microsoft.com/office/drawing/2014/main" id="{BC6B669B-8DC6-4435-B67E-10E0D2833C2B}"/>
              </a:ext>
            </a:extLst>
          </p:cNvPr>
          <p:cNvSpPr txBox="1"/>
          <p:nvPr/>
        </p:nvSpPr>
        <p:spPr>
          <a:xfrm>
            <a:off x="4667105" y="3229285"/>
            <a:ext cx="1799070" cy="2062103"/>
          </a:xfrm>
          <a:prstGeom prst="rect">
            <a:avLst/>
          </a:prstGeom>
          <a:noFill/>
        </p:spPr>
        <p:txBody>
          <a:bodyPr wrap="square" rtlCol="0">
            <a:spAutoFit/>
          </a:bodyPr>
          <a:lstStyle/>
          <a:p>
            <a:r>
              <a:rPr lang="en-US" sz="1600" dirty="0"/>
              <a:t>Short and Long Term</a:t>
            </a:r>
          </a:p>
          <a:p>
            <a:pPr marL="285750" indent="-285750">
              <a:buFont typeface="Arial" panose="020B0604020202020204" pitchFamily="34" charset="0"/>
              <a:buChar char="•"/>
            </a:pPr>
            <a:r>
              <a:rPr lang="en-US" sz="1600" dirty="0"/>
              <a:t>Reduce health disparities</a:t>
            </a:r>
          </a:p>
          <a:p>
            <a:pPr marL="285750" indent="-285750">
              <a:buFont typeface="Arial" panose="020B0604020202020204" pitchFamily="34" charset="0"/>
              <a:buChar char="•"/>
            </a:pPr>
            <a:r>
              <a:rPr lang="en-US" sz="1600" dirty="0"/>
              <a:t>Close gaps</a:t>
            </a:r>
          </a:p>
          <a:p>
            <a:pPr marL="285750" indent="-285750">
              <a:buFont typeface="Arial" panose="020B0604020202020204" pitchFamily="34" charset="0"/>
              <a:buChar char="•"/>
            </a:pPr>
            <a:r>
              <a:rPr lang="en-US" sz="1600" dirty="0"/>
              <a:t>Care coordination</a:t>
            </a:r>
          </a:p>
          <a:p>
            <a:pPr marL="285750" indent="-285750">
              <a:buFont typeface="Arial" panose="020B0604020202020204" pitchFamily="34" charset="0"/>
              <a:buChar char="•"/>
            </a:pPr>
            <a:r>
              <a:rPr lang="en-US" sz="1600" dirty="0"/>
              <a:t>Equity</a:t>
            </a:r>
          </a:p>
        </p:txBody>
      </p:sp>
      <p:sp>
        <p:nvSpPr>
          <p:cNvPr id="14" name="TextBox 13">
            <a:extLst>
              <a:ext uri="{FF2B5EF4-FFF2-40B4-BE49-F238E27FC236}">
                <a16:creationId xmlns:a16="http://schemas.microsoft.com/office/drawing/2014/main" id="{F6994C09-1C90-47B0-875F-98E90646B6FF}"/>
              </a:ext>
            </a:extLst>
          </p:cNvPr>
          <p:cNvSpPr txBox="1"/>
          <p:nvPr/>
        </p:nvSpPr>
        <p:spPr>
          <a:xfrm>
            <a:off x="6927850" y="3192893"/>
            <a:ext cx="1644650" cy="1692771"/>
          </a:xfrm>
          <a:prstGeom prst="rect">
            <a:avLst/>
          </a:prstGeom>
          <a:noFill/>
        </p:spPr>
        <p:txBody>
          <a:bodyPr wrap="square" rtlCol="0">
            <a:spAutoFit/>
          </a:bodyPr>
          <a:lstStyle/>
          <a:p>
            <a:r>
              <a:rPr lang="en-US" sz="1600" dirty="0"/>
              <a:t>Partners</a:t>
            </a:r>
          </a:p>
          <a:p>
            <a:pPr marL="285750" indent="-285750">
              <a:buFont typeface="Arial" panose="020B0604020202020204" pitchFamily="34" charset="0"/>
              <a:buChar char="•"/>
            </a:pPr>
            <a:r>
              <a:rPr lang="en-US" sz="1400" dirty="0"/>
              <a:t>Businesses</a:t>
            </a:r>
          </a:p>
          <a:p>
            <a:pPr marL="285750" indent="-285750">
              <a:buFont typeface="Arial" panose="020B0604020202020204" pitchFamily="34" charset="0"/>
              <a:buChar char="•"/>
            </a:pPr>
            <a:r>
              <a:rPr lang="en-US" sz="1400" dirty="0"/>
              <a:t>Government</a:t>
            </a:r>
          </a:p>
          <a:p>
            <a:pPr marL="285750" indent="-285750">
              <a:buFont typeface="Arial" panose="020B0604020202020204" pitchFamily="34" charset="0"/>
              <a:buChar char="•"/>
            </a:pPr>
            <a:r>
              <a:rPr lang="en-US" sz="1400" dirty="0"/>
              <a:t>Faith-based</a:t>
            </a:r>
          </a:p>
          <a:p>
            <a:pPr marL="285750" indent="-285750">
              <a:buFont typeface="Arial" panose="020B0604020202020204" pitchFamily="34" charset="0"/>
              <a:buChar char="•"/>
            </a:pPr>
            <a:r>
              <a:rPr lang="en-US" sz="1400" dirty="0"/>
              <a:t>Civic &amp; Social organizations</a:t>
            </a:r>
          </a:p>
          <a:p>
            <a:endParaRPr lang="en-US" dirty="0"/>
          </a:p>
        </p:txBody>
      </p:sp>
    </p:spTree>
    <p:extLst>
      <p:ext uri="{BB962C8B-B14F-4D97-AF65-F5344CB8AC3E}">
        <p14:creationId xmlns:p14="http://schemas.microsoft.com/office/powerpoint/2010/main" val="41443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CEDF-1F7F-4A76-AF36-4022C1E8F11B}"/>
              </a:ext>
            </a:extLst>
          </p:cNvPr>
          <p:cNvSpPr>
            <a:spLocks noGrp="1"/>
          </p:cNvSpPr>
          <p:nvPr>
            <p:ph type="title"/>
          </p:nvPr>
        </p:nvSpPr>
        <p:spPr>
          <a:xfrm>
            <a:off x="628650" y="93931"/>
            <a:ext cx="7886700" cy="1325563"/>
          </a:xfrm>
        </p:spPr>
        <p:txBody>
          <a:bodyPr>
            <a:normAutofit/>
          </a:bodyPr>
          <a:lstStyle/>
          <a:p>
            <a:pPr algn="ctr"/>
            <a:r>
              <a:rPr lang="en-US" sz="3600" b="1" dirty="0"/>
              <a:t>AAFP Advocacy Resources</a:t>
            </a:r>
            <a:endParaRPr lang="en-US" sz="3600" dirty="0"/>
          </a:p>
        </p:txBody>
      </p:sp>
      <p:sp>
        <p:nvSpPr>
          <p:cNvPr id="3" name="Slide Number Placeholder 2">
            <a:extLst>
              <a:ext uri="{FF2B5EF4-FFF2-40B4-BE49-F238E27FC236}">
                <a16:creationId xmlns:a16="http://schemas.microsoft.com/office/drawing/2014/main" id="{F2439ADE-F484-4A5D-B5D9-57B23E77C72C}"/>
              </a:ext>
            </a:extLst>
          </p:cNvPr>
          <p:cNvSpPr>
            <a:spLocks noGrp="1"/>
          </p:cNvSpPr>
          <p:nvPr>
            <p:ph type="sldNum" sz="quarter" idx="10"/>
          </p:nvPr>
        </p:nvSpPr>
        <p:spPr/>
        <p:txBody>
          <a:bodyPr/>
          <a:lstStyle/>
          <a:p>
            <a:fld id="{C48602F5-FA46-4288-92A4-423959D7C262}" type="slidenum">
              <a:rPr lang="en-US" smtClean="0"/>
              <a:pPr/>
              <a:t>15</a:t>
            </a:fld>
            <a:endParaRPr lang="en-US" dirty="0"/>
          </a:p>
        </p:txBody>
      </p:sp>
      <p:pic>
        <p:nvPicPr>
          <p:cNvPr id="4" name="Picture 3">
            <a:extLst>
              <a:ext uri="{FF2B5EF4-FFF2-40B4-BE49-F238E27FC236}">
                <a16:creationId xmlns:a16="http://schemas.microsoft.com/office/drawing/2014/main" id="{F99852F1-B1E5-4F01-B762-C0154767F26C}"/>
              </a:ext>
            </a:extLst>
          </p:cNvPr>
          <p:cNvPicPr>
            <a:picLocks noChangeAspect="1"/>
          </p:cNvPicPr>
          <p:nvPr/>
        </p:nvPicPr>
        <p:blipFill>
          <a:blip r:embed="rId3"/>
          <a:stretch>
            <a:fillRect/>
          </a:stretch>
        </p:blipFill>
        <p:spPr>
          <a:xfrm>
            <a:off x="628650" y="1419494"/>
            <a:ext cx="7886700" cy="4729433"/>
          </a:xfrm>
          <a:prstGeom prst="rect">
            <a:avLst/>
          </a:prstGeom>
        </p:spPr>
      </p:pic>
    </p:spTree>
    <p:extLst>
      <p:ext uri="{BB962C8B-B14F-4D97-AF65-F5344CB8AC3E}">
        <p14:creationId xmlns:p14="http://schemas.microsoft.com/office/powerpoint/2010/main" val="76479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36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00D6-4FB7-4ECE-AE90-2D556328F982}"/>
              </a:ext>
            </a:extLst>
          </p:cNvPr>
          <p:cNvSpPr>
            <a:spLocks noGrp="1"/>
          </p:cNvSpPr>
          <p:nvPr>
            <p:ph type="title"/>
          </p:nvPr>
        </p:nvSpPr>
        <p:spPr/>
        <p:txBody>
          <a:bodyPr anchor="t">
            <a:normAutofit/>
          </a:bodyPr>
          <a:lstStyle/>
          <a:p>
            <a:pPr algn="ctr"/>
            <a:r>
              <a:rPr lang="en-US" sz="4000" b="1" dirty="0">
                <a:solidFill>
                  <a:schemeClr val="tx1"/>
                </a:solidFill>
                <a:latin typeface="Arial" panose="020B0604020202020204" pitchFamily="34" charset="0"/>
                <a:cs typeface="Arial" panose="020B0604020202020204" pitchFamily="34" charset="0"/>
              </a:rPr>
              <a:t>Learning Objectives</a:t>
            </a:r>
            <a:endParaRPr lang="en-US" sz="4000" b="1" dirty="0">
              <a:solidFill>
                <a:schemeClr val="tx1"/>
              </a:solidFill>
            </a:endParaRPr>
          </a:p>
        </p:txBody>
      </p:sp>
      <p:sp>
        <p:nvSpPr>
          <p:cNvPr id="3" name="Content Placeholder 2">
            <a:extLst>
              <a:ext uri="{FF2B5EF4-FFF2-40B4-BE49-F238E27FC236}">
                <a16:creationId xmlns:a16="http://schemas.microsoft.com/office/drawing/2014/main" id="{A9C8CF24-B8C0-4F3F-A326-14F26FF3CD5E}"/>
              </a:ext>
            </a:extLst>
          </p:cNvPr>
          <p:cNvSpPr>
            <a:spLocks noGrp="1"/>
          </p:cNvSpPr>
          <p:nvPr>
            <p:ph idx="1"/>
          </p:nvPr>
        </p:nvSpPr>
        <p:spPr>
          <a:xfrm>
            <a:off x="327171" y="983929"/>
            <a:ext cx="8489657" cy="4935901"/>
          </a:xfrm>
        </p:spPr>
        <p:txBody>
          <a:bodyPr/>
          <a:lstStyle/>
          <a:p>
            <a:pPr marL="185166" lvl="0" indent="-185166" defTabSz="740664"/>
            <a:endParaRPr lang="en-US" sz="2800" dirty="0">
              <a:solidFill>
                <a:prstClr val="black"/>
              </a:solidFill>
            </a:endParaRPr>
          </a:p>
          <a:p>
            <a:pPr marL="520700" lvl="0" indent="-520700" defTabSz="740664"/>
            <a:r>
              <a:rPr lang="en-US" sz="2800" dirty="0">
                <a:solidFill>
                  <a:prstClr val="black"/>
                </a:solidFill>
              </a:rPr>
              <a:t>Define and describe social determinants of health </a:t>
            </a:r>
          </a:p>
          <a:p>
            <a:pPr marL="520700" lvl="0" indent="-520700" defTabSz="740664">
              <a:buNone/>
            </a:pPr>
            <a:endParaRPr lang="en-US" sz="2800" dirty="0">
              <a:solidFill>
                <a:prstClr val="black"/>
              </a:solidFill>
            </a:endParaRPr>
          </a:p>
          <a:p>
            <a:pPr marL="520700" indent="-520700" defTabSz="740664"/>
            <a:r>
              <a:rPr lang="en-US" sz="2800" dirty="0">
                <a:solidFill>
                  <a:prstClr val="black"/>
                </a:solidFill>
              </a:rPr>
              <a:t>Communicate how social determinants influence health outcomes</a:t>
            </a:r>
          </a:p>
          <a:p>
            <a:pPr marL="520700" indent="-520700" defTabSz="740664">
              <a:buNone/>
            </a:pPr>
            <a:r>
              <a:rPr lang="en-US" sz="2800" dirty="0">
                <a:solidFill>
                  <a:prstClr val="black"/>
                </a:solidFill>
              </a:rPr>
              <a:t> </a:t>
            </a:r>
          </a:p>
          <a:p>
            <a:pPr marL="520700" lvl="0" indent="-520700" defTabSz="740664"/>
            <a:r>
              <a:rPr lang="en-US" sz="2800" dirty="0">
                <a:solidFill>
                  <a:prstClr val="black"/>
                </a:solidFill>
              </a:rPr>
              <a:t>Describe and demonstrate tools that can be implemented in practice</a:t>
            </a:r>
          </a:p>
          <a:p>
            <a:pPr marL="520700" lvl="0" indent="-520700" defTabSz="740664"/>
            <a:endParaRPr lang="en-US" sz="2800" dirty="0">
              <a:solidFill>
                <a:prstClr val="black"/>
              </a:solidFill>
            </a:endParaRPr>
          </a:p>
          <a:p>
            <a:pPr marL="520700" lvl="0" indent="-520700" defTabSz="740664"/>
            <a:r>
              <a:rPr lang="en-US" sz="2800" dirty="0">
                <a:solidFill>
                  <a:prstClr val="black"/>
                </a:solidFill>
              </a:rPr>
              <a:t>Describe and demonstrate non-clinical strategies that can be implemented in the community </a:t>
            </a:r>
          </a:p>
          <a:p>
            <a:pPr marL="185166" lvl="0" indent="-185166" defTabSz="740664"/>
            <a:endParaRPr lang="en-US" sz="2800" dirty="0">
              <a:solidFill>
                <a:prstClr val="black"/>
              </a:solidFill>
            </a:endParaRPr>
          </a:p>
          <a:p>
            <a:pPr marL="185166" lvl="0" indent="-185166" defTabSz="740664"/>
            <a:endParaRPr lang="en-US" sz="2800" dirty="0">
              <a:solidFill>
                <a:prstClr val="black"/>
              </a:solidFill>
            </a:endParaRPr>
          </a:p>
          <a:p>
            <a:pPr marL="185166" lvl="0" indent="-185166" defTabSz="740664"/>
            <a:endParaRPr lang="en-US" sz="2800" dirty="0">
              <a:solidFill>
                <a:prstClr val="black"/>
              </a:solidFill>
            </a:endParaRPr>
          </a:p>
          <a:p>
            <a:pPr marL="171450" lvl="0" indent="-171450" defTabSz="685800"/>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B1184AE-2C8A-49E2-ABB6-6F51C70640D2}"/>
              </a:ext>
            </a:extLst>
          </p:cNvPr>
          <p:cNvSpPr>
            <a:spLocks noGrp="1"/>
          </p:cNvSpPr>
          <p:nvPr>
            <p:ph type="sldNum" sz="quarter" idx="10"/>
          </p:nvPr>
        </p:nvSpPr>
        <p:spPr/>
        <p:txBody>
          <a:bodyPr/>
          <a:lstStyle/>
          <a:p>
            <a:fld id="{C48602F5-FA46-4288-92A4-423959D7C262}" type="slidenum">
              <a:rPr lang="en-US" smtClean="0"/>
              <a:pPr/>
              <a:t>2</a:t>
            </a:fld>
            <a:endParaRPr lang="en-US" dirty="0"/>
          </a:p>
        </p:txBody>
      </p:sp>
    </p:spTree>
    <p:extLst>
      <p:ext uri="{BB962C8B-B14F-4D97-AF65-F5344CB8AC3E}">
        <p14:creationId xmlns:p14="http://schemas.microsoft.com/office/powerpoint/2010/main" val="344355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eaLnBrk="1" hangingPunct="1"/>
            <a:r>
              <a:rPr lang="en-US" sz="3600" b="1" dirty="0"/>
              <a:t> Key Definitions</a:t>
            </a:r>
            <a:endParaRPr lang="en-US" sz="3600" dirty="0"/>
          </a:p>
        </p:txBody>
      </p:sp>
      <p:sp>
        <p:nvSpPr>
          <p:cNvPr id="378883" name="Text Box 3"/>
          <p:cNvSpPr txBox="1">
            <a:spLocks noChangeArrowheads="1"/>
          </p:cNvSpPr>
          <p:nvPr/>
        </p:nvSpPr>
        <p:spPr bwMode="auto">
          <a:xfrm>
            <a:off x="390525" y="4114801"/>
            <a:ext cx="4124325" cy="415498"/>
          </a:xfrm>
          <a:prstGeom prst="rect">
            <a:avLst/>
          </a:prstGeom>
          <a:solidFill>
            <a:srgbClr val="003300"/>
          </a:solidFill>
          <a:ln w="9525">
            <a:solidFill>
              <a:schemeClr val="tx1"/>
            </a:solidFill>
            <a:miter lim="800000"/>
            <a:headEnd/>
            <a:tailEnd/>
          </a:ln>
        </p:spPr>
        <p:txBody>
          <a:bodyPr wrap="square">
            <a:spAutoFit/>
          </a:bodyPr>
          <a:lstStyle/>
          <a:p>
            <a:pPr algn="ctr" eaLnBrk="0" fontAlgn="base" hangingPunct="0">
              <a:spcBef>
                <a:spcPct val="0"/>
              </a:spcBef>
              <a:spcAft>
                <a:spcPct val="0"/>
              </a:spcAft>
            </a:pPr>
            <a:r>
              <a:rPr lang="en-US" sz="2100" b="1" dirty="0">
                <a:solidFill>
                  <a:srgbClr val="FFFFFF"/>
                </a:solidFill>
                <a:latin typeface="Benguiat Bk BT" pitchFamily="18" charset="0"/>
              </a:rPr>
              <a:t>Social Determinants of Health</a:t>
            </a:r>
          </a:p>
        </p:txBody>
      </p:sp>
      <p:sp>
        <p:nvSpPr>
          <p:cNvPr id="378884" name="Text Box 4"/>
          <p:cNvSpPr txBox="1">
            <a:spLocks noChangeArrowheads="1"/>
          </p:cNvSpPr>
          <p:nvPr/>
        </p:nvSpPr>
        <p:spPr bwMode="auto">
          <a:xfrm>
            <a:off x="4686300" y="4114801"/>
            <a:ext cx="3933825" cy="415498"/>
          </a:xfrm>
          <a:prstGeom prst="rect">
            <a:avLst/>
          </a:prstGeom>
          <a:solidFill>
            <a:srgbClr val="990000"/>
          </a:solidFill>
          <a:ln w="9525">
            <a:solidFill>
              <a:schemeClr val="tx1"/>
            </a:solidFill>
            <a:miter lim="800000"/>
            <a:headEnd/>
            <a:tailEnd/>
          </a:ln>
        </p:spPr>
        <p:txBody>
          <a:bodyPr wrap="square">
            <a:spAutoFit/>
          </a:bodyPr>
          <a:lstStyle/>
          <a:p>
            <a:pPr algn="ctr" eaLnBrk="0" fontAlgn="base" hangingPunct="0">
              <a:spcBef>
                <a:spcPct val="0"/>
              </a:spcBef>
              <a:spcAft>
                <a:spcPct val="0"/>
              </a:spcAft>
            </a:pPr>
            <a:r>
              <a:rPr lang="en-US" sz="2100" b="1" dirty="0">
                <a:solidFill>
                  <a:srgbClr val="FFFFFF"/>
                </a:solidFill>
                <a:latin typeface="Benguiat Bk BT" pitchFamily="18" charset="0"/>
              </a:rPr>
              <a:t>Health Equity</a:t>
            </a:r>
          </a:p>
        </p:txBody>
      </p:sp>
      <p:sp>
        <p:nvSpPr>
          <p:cNvPr id="378885" name="Text Box 5"/>
          <p:cNvSpPr txBox="1">
            <a:spLocks noChangeArrowheads="1"/>
          </p:cNvSpPr>
          <p:nvPr/>
        </p:nvSpPr>
        <p:spPr bwMode="auto">
          <a:xfrm>
            <a:off x="390525" y="4629151"/>
            <a:ext cx="4124325" cy="1015663"/>
          </a:xfrm>
          <a:prstGeom prst="rect">
            <a:avLst/>
          </a:prstGeom>
          <a:noFill/>
          <a:ln w="9525" algn="ctr">
            <a:noFill/>
            <a:miter lim="800000"/>
            <a:headEnd/>
            <a:tailEnd/>
          </a:ln>
        </p:spPr>
        <p:txBody>
          <a:bodyPr wrap="square">
            <a:spAutoFit/>
          </a:bodyPr>
          <a:lstStyle/>
          <a:p>
            <a:r>
              <a:rPr lang="en-US" sz="2000" dirty="0"/>
              <a:t>The conditions under which people are born, grow, live, work, and age</a:t>
            </a:r>
            <a:r>
              <a:rPr lang="en-US" sz="2000" i="1" dirty="0"/>
              <a:t>. (2013 AAFP)</a:t>
            </a:r>
            <a:endParaRPr lang="en-US" sz="2000" dirty="0"/>
          </a:p>
        </p:txBody>
      </p:sp>
      <p:sp>
        <p:nvSpPr>
          <p:cNvPr id="378886" name="Text Box 6"/>
          <p:cNvSpPr txBox="1">
            <a:spLocks noChangeArrowheads="1"/>
          </p:cNvSpPr>
          <p:nvPr/>
        </p:nvSpPr>
        <p:spPr bwMode="auto">
          <a:xfrm>
            <a:off x="4686300" y="4629151"/>
            <a:ext cx="3933825" cy="1061829"/>
          </a:xfrm>
          <a:prstGeom prst="rect">
            <a:avLst/>
          </a:prstGeom>
          <a:noFill/>
          <a:ln w="9525" algn="ctr">
            <a:noFill/>
            <a:miter lim="800000"/>
            <a:headEnd/>
            <a:tailEnd/>
          </a:ln>
        </p:spPr>
        <p:txBody>
          <a:bodyPr wrap="square">
            <a:spAutoFit/>
          </a:bodyPr>
          <a:lstStyle/>
          <a:p>
            <a:pPr fontAlgn="base">
              <a:spcBef>
                <a:spcPct val="50000"/>
              </a:spcBef>
              <a:spcAft>
                <a:spcPct val="0"/>
              </a:spcAft>
            </a:pPr>
            <a:r>
              <a:rPr lang="en-US" sz="2100" dirty="0">
                <a:solidFill>
                  <a:srgbClr val="990000"/>
                </a:solidFill>
                <a:latin typeface="Benguiat Bk BT" pitchFamily="18" charset="0"/>
              </a:rPr>
              <a:t>A fair, just </a:t>
            </a:r>
            <a:r>
              <a:rPr lang="en-US" sz="2100" i="1" dirty="0">
                <a:solidFill>
                  <a:srgbClr val="990000"/>
                </a:solidFill>
                <a:latin typeface="Benguiat Bk BT" pitchFamily="18" charset="0"/>
              </a:rPr>
              <a:t>distribution</a:t>
            </a:r>
            <a:r>
              <a:rPr lang="en-US" sz="2100" dirty="0">
                <a:solidFill>
                  <a:srgbClr val="990000"/>
                </a:solidFill>
                <a:latin typeface="Benguiat Bk BT" pitchFamily="18" charset="0"/>
              </a:rPr>
              <a:t> of the social resources and social opportunities needed to achieve well-being.</a:t>
            </a:r>
          </a:p>
        </p:txBody>
      </p:sp>
      <p:sp>
        <p:nvSpPr>
          <p:cNvPr id="7176" name="Rectangle 10"/>
          <p:cNvSpPr>
            <a:spLocks noChangeArrowheads="1"/>
          </p:cNvSpPr>
          <p:nvPr/>
        </p:nvSpPr>
        <p:spPr bwMode="auto">
          <a:xfrm>
            <a:off x="390525" y="1885950"/>
            <a:ext cx="4124325" cy="400050"/>
          </a:xfrm>
          <a:prstGeom prst="rect">
            <a:avLst/>
          </a:prstGeom>
          <a:solidFill>
            <a:srgbClr val="660033"/>
          </a:solidFill>
          <a:ln w="9525" algn="ctr">
            <a:noFill/>
            <a:miter lim="800000"/>
            <a:headEnd/>
            <a:tailEnd/>
          </a:ln>
        </p:spPr>
        <p:txBody>
          <a:bodyPr wrap="none" anchor="ctr"/>
          <a:lstStyle/>
          <a:p>
            <a:pPr algn="ctr" fontAlgn="base">
              <a:spcBef>
                <a:spcPct val="0"/>
              </a:spcBef>
              <a:spcAft>
                <a:spcPct val="0"/>
              </a:spcAft>
            </a:pPr>
            <a:r>
              <a:rPr lang="en-US" sz="2100" dirty="0">
                <a:solidFill>
                  <a:srgbClr val="FFFFFF"/>
                </a:solidFill>
                <a:latin typeface="Benguiat Bk BT" pitchFamily="18" charset="0"/>
              </a:rPr>
              <a:t>Health Disparity</a:t>
            </a:r>
          </a:p>
        </p:txBody>
      </p:sp>
      <p:sp>
        <p:nvSpPr>
          <p:cNvPr id="7177" name="Text Box 11"/>
          <p:cNvSpPr txBox="1">
            <a:spLocks noChangeArrowheads="1"/>
          </p:cNvSpPr>
          <p:nvPr/>
        </p:nvSpPr>
        <p:spPr bwMode="auto">
          <a:xfrm>
            <a:off x="390525" y="2400301"/>
            <a:ext cx="4124325" cy="1442703"/>
          </a:xfrm>
          <a:prstGeom prst="rect">
            <a:avLst/>
          </a:prstGeom>
          <a:noFill/>
          <a:ln w="9525" algn="ctr">
            <a:noFill/>
            <a:miter lim="800000"/>
            <a:headEnd/>
            <a:tailEnd/>
          </a:ln>
        </p:spPr>
        <p:txBody>
          <a:bodyPr wrap="square">
            <a:spAutoFit/>
          </a:bodyPr>
          <a:lstStyle/>
          <a:p>
            <a:pPr fontAlgn="base">
              <a:spcBef>
                <a:spcPct val="50000"/>
              </a:spcBef>
              <a:spcAft>
                <a:spcPct val="0"/>
              </a:spcAft>
            </a:pPr>
            <a:r>
              <a:rPr lang="en-US" sz="1950" dirty="0">
                <a:solidFill>
                  <a:srgbClr val="663300"/>
                </a:solidFill>
              </a:rPr>
              <a:t>“A disproportionate difference in health between groups of people.”   </a:t>
            </a:r>
          </a:p>
          <a:p>
            <a:pPr fontAlgn="base">
              <a:spcBef>
                <a:spcPct val="50000"/>
              </a:spcBef>
              <a:spcAft>
                <a:spcPct val="0"/>
              </a:spcAft>
            </a:pPr>
            <a:r>
              <a:rPr lang="en-US" sz="1950" dirty="0">
                <a:solidFill>
                  <a:srgbClr val="000000"/>
                </a:solidFill>
              </a:rPr>
              <a:t>By itself</a:t>
            </a:r>
            <a:r>
              <a:rPr lang="en-US" sz="1950" i="1" dirty="0">
                <a:solidFill>
                  <a:srgbClr val="000000"/>
                </a:solidFill>
              </a:rPr>
              <a:t>, disparity </a:t>
            </a:r>
            <a:r>
              <a:rPr lang="en-US" sz="1950" dirty="0">
                <a:solidFill>
                  <a:srgbClr val="000000"/>
                </a:solidFill>
              </a:rPr>
              <a:t>does not address the chain of events that produces it</a:t>
            </a:r>
            <a:r>
              <a:rPr lang="en-US" dirty="0">
                <a:solidFill>
                  <a:srgbClr val="000000"/>
                </a:solidFill>
              </a:rPr>
              <a:t>.</a:t>
            </a:r>
            <a:endParaRPr lang="en-US" i="1" dirty="0">
              <a:solidFill>
                <a:srgbClr val="000000"/>
              </a:solidFill>
            </a:endParaRPr>
          </a:p>
        </p:txBody>
      </p:sp>
      <p:sp>
        <p:nvSpPr>
          <p:cNvPr id="7178" name="Rectangle 12"/>
          <p:cNvSpPr>
            <a:spLocks noChangeArrowheads="1"/>
          </p:cNvSpPr>
          <p:nvPr/>
        </p:nvSpPr>
        <p:spPr bwMode="auto">
          <a:xfrm>
            <a:off x="4629150" y="1885950"/>
            <a:ext cx="3990975" cy="400050"/>
          </a:xfrm>
          <a:prstGeom prst="rect">
            <a:avLst/>
          </a:prstGeom>
          <a:solidFill>
            <a:schemeClr val="accent2"/>
          </a:solidFill>
          <a:ln w="9525" algn="ctr">
            <a:noFill/>
            <a:miter lim="800000"/>
            <a:headEnd/>
            <a:tailEnd/>
          </a:ln>
        </p:spPr>
        <p:txBody>
          <a:bodyPr wrap="none" anchor="ctr"/>
          <a:lstStyle/>
          <a:p>
            <a:pPr algn="ctr" fontAlgn="base">
              <a:spcBef>
                <a:spcPct val="0"/>
              </a:spcBef>
              <a:spcAft>
                <a:spcPct val="0"/>
              </a:spcAft>
            </a:pPr>
            <a:r>
              <a:rPr lang="en-US" sz="2100" dirty="0">
                <a:solidFill>
                  <a:srgbClr val="FFFFFF"/>
                </a:solidFill>
                <a:latin typeface="Benguiat Bk BT" pitchFamily="18" charset="0"/>
              </a:rPr>
              <a:t>Health Inequity</a:t>
            </a:r>
          </a:p>
        </p:txBody>
      </p:sp>
      <p:sp>
        <p:nvSpPr>
          <p:cNvPr id="7179" name="Text Box 13"/>
          <p:cNvSpPr txBox="1">
            <a:spLocks noChangeArrowheads="1"/>
          </p:cNvSpPr>
          <p:nvPr/>
        </p:nvSpPr>
        <p:spPr bwMode="auto">
          <a:xfrm>
            <a:off x="4686300" y="2343151"/>
            <a:ext cx="3933825" cy="1800493"/>
          </a:xfrm>
          <a:prstGeom prst="rect">
            <a:avLst/>
          </a:prstGeom>
          <a:noFill/>
          <a:ln w="9525" algn="ctr">
            <a:noFill/>
            <a:miter lim="800000"/>
            <a:headEnd/>
            <a:tailEnd/>
          </a:ln>
        </p:spPr>
        <p:txBody>
          <a:bodyPr wrap="square">
            <a:spAutoFit/>
          </a:bodyPr>
          <a:lstStyle/>
          <a:p>
            <a:pPr fontAlgn="base">
              <a:spcBef>
                <a:spcPct val="50000"/>
              </a:spcBef>
              <a:spcAft>
                <a:spcPct val="0"/>
              </a:spcAft>
            </a:pPr>
            <a:r>
              <a:rPr lang="en-US" dirty="0">
                <a:solidFill>
                  <a:srgbClr val="000000"/>
                </a:solidFill>
              </a:rPr>
              <a:t>“Differences in population health status and mortality rates that are systemic, patterned, unfair, unjust, and actionable, as opposed to random or caused by those who become ill.”</a:t>
            </a:r>
            <a:r>
              <a:rPr lang="en-US" sz="2100" dirty="0">
                <a:solidFill>
                  <a:srgbClr val="000000"/>
                </a:solidFill>
              </a:rPr>
              <a:t>  - </a:t>
            </a:r>
            <a:r>
              <a:rPr lang="en-US" sz="1200" b="1" dirty="0">
                <a:solidFill>
                  <a:srgbClr val="000000"/>
                </a:solidFill>
              </a:rPr>
              <a:t>Margaret Whitehead</a:t>
            </a:r>
            <a:endParaRPr lang="en-US" sz="2100" b="1" dirty="0">
              <a:solidFill>
                <a:srgbClr val="000000"/>
              </a:solidFill>
            </a:endParaRPr>
          </a:p>
        </p:txBody>
      </p:sp>
    </p:spTree>
    <p:extLst>
      <p:ext uri="{BB962C8B-B14F-4D97-AF65-F5344CB8AC3E}">
        <p14:creationId xmlns:p14="http://schemas.microsoft.com/office/powerpoint/2010/main" val="321250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8883"/>
                                        </p:tgtEl>
                                        <p:attrNameLst>
                                          <p:attrName>style.visibility</p:attrName>
                                        </p:attrNameLst>
                                      </p:cBhvr>
                                      <p:to>
                                        <p:strVal val="visible"/>
                                      </p:to>
                                    </p:set>
                                    <p:animEffect transition="in" filter="fade">
                                      <p:cBhvr>
                                        <p:cTn id="7" dur="1000"/>
                                        <p:tgtEl>
                                          <p:spTgt spid="378883"/>
                                        </p:tgtEl>
                                      </p:cBhvr>
                                    </p:animEffect>
                                    <p:anim calcmode="lin" valueType="num">
                                      <p:cBhvr>
                                        <p:cTn id="8" dur="1000" fill="hold"/>
                                        <p:tgtEl>
                                          <p:spTgt spid="378883"/>
                                        </p:tgtEl>
                                        <p:attrNameLst>
                                          <p:attrName>ppt_x</p:attrName>
                                        </p:attrNameLst>
                                      </p:cBhvr>
                                      <p:tavLst>
                                        <p:tav tm="0">
                                          <p:val>
                                            <p:strVal val="#ppt_x"/>
                                          </p:val>
                                        </p:tav>
                                        <p:tav tm="100000">
                                          <p:val>
                                            <p:strVal val="#ppt_x"/>
                                          </p:val>
                                        </p:tav>
                                      </p:tavLst>
                                    </p:anim>
                                    <p:anim calcmode="lin" valueType="num">
                                      <p:cBhvr>
                                        <p:cTn id="9" dur="1000" fill="hold"/>
                                        <p:tgtEl>
                                          <p:spTgt spid="3788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884"/>
                                        </p:tgtEl>
                                        <p:attrNameLst>
                                          <p:attrName>style.visibility</p:attrName>
                                        </p:attrNameLst>
                                      </p:cBhvr>
                                      <p:to>
                                        <p:strVal val="visible"/>
                                      </p:to>
                                    </p:set>
                                    <p:animEffect transition="in" filter="fade">
                                      <p:cBhvr>
                                        <p:cTn id="13" dur="1000"/>
                                        <p:tgtEl>
                                          <p:spTgt spid="378884"/>
                                        </p:tgtEl>
                                      </p:cBhvr>
                                    </p:animEffect>
                                    <p:anim calcmode="lin" valueType="num">
                                      <p:cBhvr>
                                        <p:cTn id="14" dur="1000" fill="hold"/>
                                        <p:tgtEl>
                                          <p:spTgt spid="378884"/>
                                        </p:tgtEl>
                                        <p:attrNameLst>
                                          <p:attrName>ppt_x</p:attrName>
                                        </p:attrNameLst>
                                      </p:cBhvr>
                                      <p:tavLst>
                                        <p:tav tm="0">
                                          <p:val>
                                            <p:strVal val="#ppt_x"/>
                                          </p:val>
                                        </p:tav>
                                        <p:tav tm="100000">
                                          <p:val>
                                            <p:strVal val="#ppt_x"/>
                                          </p:val>
                                        </p:tav>
                                      </p:tavLst>
                                    </p:anim>
                                    <p:anim calcmode="lin" valueType="num">
                                      <p:cBhvr>
                                        <p:cTn id="15" dur="1000" fill="hold"/>
                                        <p:tgtEl>
                                          <p:spTgt spid="37888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78885"/>
                                        </p:tgtEl>
                                        <p:attrNameLst>
                                          <p:attrName>style.visibility</p:attrName>
                                        </p:attrNameLst>
                                      </p:cBhvr>
                                      <p:to>
                                        <p:strVal val="visible"/>
                                      </p:to>
                                    </p:set>
                                    <p:anim calcmode="discrete" valueType="clr">
                                      <p:cBhvr override="childStyle">
                                        <p:cTn id="20" dur="80"/>
                                        <p:tgtEl>
                                          <p:spTgt spid="37888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78885"/>
                                        </p:tgtEl>
                                        <p:attrNameLst>
                                          <p:attrName>fillcolor</p:attrName>
                                        </p:attrNameLst>
                                      </p:cBhvr>
                                      <p:tavLst>
                                        <p:tav tm="0">
                                          <p:val>
                                            <p:clrVal>
                                              <a:schemeClr val="accent2"/>
                                            </p:clrVal>
                                          </p:val>
                                        </p:tav>
                                        <p:tav tm="50000">
                                          <p:val>
                                            <p:clrVal>
                                              <a:schemeClr val="hlink"/>
                                            </p:clrVal>
                                          </p:val>
                                        </p:tav>
                                      </p:tavLst>
                                    </p:anim>
                                    <p:set>
                                      <p:cBhvr>
                                        <p:cTn id="22" dur="80"/>
                                        <p:tgtEl>
                                          <p:spTgt spid="378885"/>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78886"/>
                                        </p:tgtEl>
                                        <p:attrNameLst>
                                          <p:attrName>style.visibility</p:attrName>
                                        </p:attrNameLst>
                                      </p:cBhvr>
                                      <p:to>
                                        <p:strVal val="visible"/>
                                      </p:to>
                                    </p:set>
                                    <p:anim calcmode="discrete" valueType="clr">
                                      <p:cBhvr override="childStyle">
                                        <p:cTn id="27" dur="80"/>
                                        <p:tgtEl>
                                          <p:spTgt spid="37888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78886"/>
                                        </p:tgtEl>
                                        <p:attrNameLst>
                                          <p:attrName>fillcolor</p:attrName>
                                        </p:attrNameLst>
                                      </p:cBhvr>
                                      <p:tavLst>
                                        <p:tav tm="0">
                                          <p:val>
                                            <p:clrVal>
                                              <a:schemeClr val="accent2"/>
                                            </p:clrVal>
                                          </p:val>
                                        </p:tav>
                                        <p:tav tm="50000">
                                          <p:val>
                                            <p:clrVal>
                                              <a:schemeClr val="hlink"/>
                                            </p:clrVal>
                                          </p:val>
                                        </p:tav>
                                      </p:tavLst>
                                    </p:anim>
                                    <p:set>
                                      <p:cBhvr>
                                        <p:cTn id="29" dur="80"/>
                                        <p:tgtEl>
                                          <p:spTgt spid="3788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p:bldP spid="378884" grpId="0" animBg="1"/>
      <p:bldP spid="378885" grpId="0"/>
      <p:bldP spid="3788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6649-55E6-40C4-AB08-A81E2714CE9F}"/>
              </a:ext>
            </a:extLst>
          </p:cNvPr>
          <p:cNvSpPr>
            <a:spLocks noGrp="1"/>
          </p:cNvSpPr>
          <p:nvPr>
            <p:ph type="title"/>
          </p:nvPr>
        </p:nvSpPr>
        <p:spPr/>
        <p:txBody>
          <a:bodyPr anchor="ctr">
            <a:normAutofit/>
          </a:bodyPr>
          <a:lstStyle/>
          <a:p>
            <a:pPr algn="ctr"/>
            <a:r>
              <a:rPr lang="en-US" sz="3200" b="1" dirty="0"/>
              <a:t>Factors that strongly influence health outcomes include a person's</a:t>
            </a:r>
          </a:p>
        </p:txBody>
      </p:sp>
      <p:sp>
        <p:nvSpPr>
          <p:cNvPr id="5" name="Content Placeholder 4">
            <a:extLst>
              <a:ext uri="{FF2B5EF4-FFF2-40B4-BE49-F238E27FC236}">
                <a16:creationId xmlns:a16="http://schemas.microsoft.com/office/drawing/2014/main" id="{EFD4FAD2-49B9-4CEC-B0F5-1F2C57814D6E}"/>
              </a:ext>
            </a:extLst>
          </p:cNvPr>
          <p:cNvSpPr>
            <a:spLocks noGrp="1"/>
          </p:cNvSpPr>
          <p:nvPr>
            <p:ph sz="half" idx="2"/>
          </p:nvPr>
        </p:nvSpPr>
        <p:spPr>
          <a:xfrm>
            <a:off x="457200" y="1825625"/>
            <a:ext cx="8058150" cy="4351338"/>
          </a:xfrm>
        </p:spPr>
        <p:txBody>
          <a:bodyPr numCol="3">
            <a:normAutofit fontScale="62500" lnSpcReduction="20000"/>
          </a:bodyPr>
          <a:lstStyle/>
          <a:p>
            <a:r>
              <a:rPr lang="en-US" dirty="0"/>
              <a:t>Access to medical care</a:t>
            </a:r>
          </a:p>
          <a:p>
            <a:r>
              <a:rPr lang="en-US" dirty="0"/>
              <a:t>Access to nutritious foods</a:t>
            </a:r>
          </a:p>
          <a:p>
            <a:r>
              <a:rPr lang="en-US" dirty="0"/>
              <a:t>Access to clean water and functioning utilities (e.g., electricity, sanitation, heating, and cooling)</a:t>
            </a:r>
          </a:p>
          <a:p>
            <a:r>
              <a:rPr lang="en-US" dirty="0"/>
              <a:t>Early childhood social and physical environment, including childcare</a:t>
            </a:r>
          </a:p>
          <a:p>
            <a:r>
              <a:rPr lang="en-US" dirty="0"/>
              <a:t>Education and health literacy</a:t>
            </a:r>
          </a:p>
          <a:p>
            <a:r>
              <a:rPr lang="en-US" dirty="0"/>
              <a:t>Ethnicity and cultural orientation</a:t>
            </a:r>
          </a:p>
          <a:p>
            <a:r>
              <a:rPr lang="en-US" dirty="0"/>
              <a:t>Familial and other social support</a:t>
            </a:r>
          </a:p>
          <a:p>
            <a:r>
              <a:rPr lang="en-US" dirty="0"/>
              <a:t>Gender</a:t>
            </a:r>
          </a:p>
          <a:p>
            <a:r>
              <a:rPr lang="en-US" dirty="0"/>
              <a:t>Housing and transportation resources</a:t>
            </a:r>
          </a:p>
          <a:p>
            <a:r>
              <a:rPr lang="en-US" dirty="0"/>
              <a:t>Linguistic and other communication capabilities</a:t>
            </a:r>
          </a:p>
          <a:p>
            <a:r>
              <a:rPr lang="en-US" dirty="0"/>
              <a:t>Neighborhood safety and recreational facilities</a:t>
            </a:r>
          </a:p>
          <a:p>
            <a:r>
              <a:rPr lang="en-US" dirty="0"/>
              <a:t>Occupation and job security</a:t>
            </a:r>
          </a:p>
          <a:p>
            <a:endParaRPr lang="en-US" dirty="0"/>
          </a:p>
          <a:p>
            <a:r>
              <a:rPr lang="en-US" dirty="0"/>
              <a:t>Other social stressors, such as exposure to violence and other adverse factors in the home environment</a:t>
            </a:r>
          </a:p>
          <a:p>
            <a:r>
              <a:rPr lang="en-US" dirty="0"/>
              <a:t>Sexual identification</a:t>
            </a:r>
          </a:p>
          <a:p>
            <a:r>
              <a:rPr lang="en-US" dirty="0"/>
              <a:t>Social status (degree of integration vs isolation)</a:t>
            </a:r>
          </a:p>
          <a:p>
            <a:r>
              <a:rPr lang="en-US" dirty="0"/>
              <a:t>Socioeconomic status</a:t>
            </a:r>
          </a:p>
          <a:p>
            <a:r>
              <a:rPr lang="en-US" dirty="0"/>
              <a:t>Spiritual/religious values</a:t>
            </a:r>
          </a:p>
          <a:p>
            <a:endParaRPr lang="en-US" dirty="0"/>
          </a:p>
        </p:txBody>
      </p:sp>
      <p:sp>
        <p:nvSpPr>
          <p:cNvPr id="4" name="Slide Number Placeholder 3">
            <a:extLst>
              <a:ext uri="{FF2B5EF4-FFF2-40B4-BE49-F238E27FC236}">
                <a16:creationId xmlns:a16="http://schemas.microsoft.com/office/drawing/2014/main" id="{F369ECED-10D7-45A8-BB0E-B6EBA744137A}"/>
              </a:ext>
            </a:extLst>
          </p:cNvPr>
          <p:cNvSpPr>
            <a:spLocks noGrp="1"/>
          </p:cNvSpPr>
          <p:nvPr>
            <p:ph type="sldNum" sz="quarter" idx="10"/>
          </p:nvPr>
        </p:nvSpPr>
        <p:spPr/>
        <p:txBody>
          <a:bodyPr/>
          <a:lstStyle/>
          <a:p>
            <a:fld id="{C48602F5-FA46-4288-92A4-423959D7C262}" type="slidenum">
              <a:rPr lang="en-US" smtClean="0"/>
              <a:pPr/>
              <a:t>4</a:t>
            </a:fld>
            <a:endParaRPr lang="en-US" dirty="0"/>
          </a:p>
        </p:txBody>
      </p:sp>
    </p:spTree>
    <p:extLst>
      <p:ext uri="{BB962C8B-B14F-4D97-AF65-F5344CB8AC3E}">
        <p14:creationId xmlns:p14="http://schemas.microsoft.com/office/powerpoint/2010/main" val="36870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chor="ctr">
            <a:noAutofit/>
          </a:bodyPr>
          <a:lstStyle/>
          <a:p>
            <a:r>
              <a:rPr lang="en-US" sz="3200" b="1" dirty="0"/>
              <a:t>Health Disparities by Race and Ethnicity</a:t>
            </a:r>
          </a:p>
        </p:txBody>
      </p:sp>
      <p:sp>
        <p:nvSpPr>
          <p:cNvPr id="4" name="Slide Number Placeholder 3"/>
          <p:cNvSpPr>
            <a:spLocks noGrp="1"/>
          </p:cNvSpPr>
          <p:nvPr>
            <p:ph type="sldNum" sz="quarter" idx="12"/>
          </p:nvPr>
        </p:nvSpPr>
        <p:spPr/>
        <p:txBody>
          <a:bodyPr/>
          <a:lstStyle/>
          <a:p>
            <a:endParaRPr lang="en-US" dirty="0"/>
          </a:p>
        </p:txBody>
      </p:sp>
      <p:pic>
        <p:nvPicPr>
          <p:cNvPr id="6" name="Picture 2" descr="Figure 1 is a bar chart showing life expectancy at birth by Hispanic origin, race, and sex in the United States 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80621"/>
            <a:ext cx="4038600" cy="22558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057401"/>
            <a:ext cx="4038600" cy="523220"/>
          </a:xfrm>
          <a:prstGeom prst="rect">
            <a:avLst/>
          </a:prstGeom>
          <a:noFill/>
        </p:spPr>
        <p:txBody>
          <a:bodyPr wrap="square" rtlCol="0">
            <a:spAutoFit/>
          </a:bodyPr>
          <a:lstStyle/>
          <a:p>
            <a:pPr algn="ctr"/>
            <a:r>
              <a:rPr lang="en-US" sz="1400" dirty="0"/>
              <a:t>Life Expectancy at Birth, By Hispanic Origin, Race, and Sex: U.S., 2013</a:t>
            </a:r>
          </a:p>
        </p:txBody>
      </p:sp>
      <p:pic>
        <p:nvPicPr>
          <p:cNvPr id="8" name="Content Placeholder 9"/>
          <p:cNvPicPr>
            <a:picLocks noChangeAspect="1"/>
          </p:cNvPicPr>
          <p:nvPr/>
        </p:nvPicPr>
        <p:blipFill>
          <a:blip r:embed="rId4"/>
          <a:stretch>
            <a:fillRect/>
          </a:stretch>
        </p:blipFill>
        <p:spPr>
          <a:xfrm>
            <a:off x="4648200" y="2703733"/>
            <a:ext cx="4038600" cy="2132757"/>
          </a:xfrm>
          <a:prstGeom prst="rect">
            <a:avLst/>
          </a:prstGeom>
        </p:spPr>
      </p:pic>
      <p:sp>
        <p:nvSpPr>
          <p:cNvPr id="9" name="TextBox 8"/>
          <p:cNvSpPr txBox="1"/>
          <p:nvPr/>
        </p:nvSpPr>
        <p:spPr>
          <a:xfrm>
            <a:off x="4889500" y="2046373"/>
            <a:ext cx="4038600" cy="523220"/>
          </a:xfrm>
          <a:prstGeom prst="rect">
            <a:avLst/>
          </a:prstGeom>
          <a:noFill/>
        </p:spPr>
        <p:txBody>
          <a:bodyPr wrap="square" rtlCol="0">
            <a:spAutoFit/>
          </a:bodyPr>
          <a:lstStyle/>
          <a:p>
            <a:pPr algn="ctr"/>
            <a:r>
              <a:rPr lang="en-US" sz="1400" dirty="0"/>
              <a:t>Infant Mortality Rates, By Hispanic Origin and Race of Mother: U.S., 2005 - 2014</a:t>
            </a:r>
          </a:p>
        </p:txBody>
      </p:sp>
      <p:sp>
        <p:nvSpPr>
          <p:cNvPr id="11" name="Rectangle 10"/>
          <p:cNvSpPr/>
          <p:nvPr/>
        </p:nvSpPr>
        <p:spPr>
          <a:xfrm>
            <a:off x="4983480" y="4847518"/>
            <a:ext cx="3703320" cy="646331"/>
          </a:xfrm>
          <a:prstGeom prst="rect">
            <a:avLst/>
          </a:prstGeom>
        </p:spPr>
        <p:txBody>
          <a:bodyPr wrap="square">
            <a:spAutoFit/>
          </a:bodyPr>
          <a:lstStyle/>
          <a:p>
            <a:pPr algn="ctr"/>
            <a:r>
              <a:rPr lang="en-US" sz="900" dirty="0"/>
              <a:t>CDC. Trends in Infant Mortality in the United States, 2005 -2014. NCHS Data Brief No. 279. https://www.cdc.gov/nchs/products/databriefs/db279.htm. Published 2017. Accessed August 21, 2017.</a:t>
            </a:r>
          </a:p>
        </p:txBody>
      </p:sp>
      <p:sp>
        <p:nvSpPr>
          <p:cNvPr id="12" name="Rectangle 11"/>
          <p:cNvSpPr/>
          <p:nvPr/>
        </p:nvSpPr>
        <p:spPr>
          <a:xfrm>
            <a:off x="457200" y="4847518"/>
            <a:ext cx="4136571" cy="646331"/>
          </a:xfrm>
          <a:prstGeom prst="rect">
            <a:avLst/>
          </a:prstGeom>
        </p:spPr>
        <p:txBody>
          <a:bodyPr wrap="square">
            <a:spAutoFit/>
          </a:bodyPr>
          <a:lstStyle/>
          <a:p>
            <a:pPr algn="ctr"/>
            <a:r>
              <a:rPr lang="en-US" sz="900" dirty="0"/>
              <a:t>CDC. How Does Cause of Death Contribute to Hispanic Mortality Advantage in the United States? NCHS Data Brief No. 221. https://www.cdc.gov/nchs/products/databriefs/db221.htm. Published 2015. Accessed August 21, 2017.</a:t>
            </a:r>
          </a:p>
        </p:txBody>
      </p:sp>
    </p:spTree>
    <p:extLst>
      <p:ext uri="{BB962C8B-B14F-4D97-AF65-F5344CB8AC3E}">
        <p14:creationId xmlns:p14="http://schemas.microsoft.com/office/powerpoint/2010/main" val="412369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3200" b="1" dirty="0"/>
              <a:t>Health Disparities by Income</a:t>
            </a:r>
          </a:p>
        </p:txBody>
      </p:sp>
      <p:sp>
        <p:nvSpPr>
          <p:cNvPr id="4" name="Slide Number Placeholder 3"/>
          <p:cNvSpPr>
            <a:spLocks noGrp="1"/>
          </p:cNvSpPr>
          <p:nvPr>
            <p:ph type="sldNum" sz="quarter" idx="12"/>
          </p:nvPr>
        </p:nvSpPr>
        <p:spPr/>
        <p:txBody>
          <a:bodyPr/>
          <a:lstStyle/>
          <a:p>
            <a:endParaRPr lang="en-US" dirty="0"/>
          </a:p>
        </p:txBody>
      </p:sp>
      <p:sp>
        <p:nvSpPr>
          <p:cNvPr id="7" name="Rectangle 6"/>
          <p:cNvSpPr/>
          <p:nvPr/>
        </p:nvSpPr>
        <p:spPr>
          <a:xfrm>
            <a:off x="180974" y="5818188"/>
            <a:ext cx="8782051" cy="369332"/>
          </a:xfrm>
          <a:prstGeom prst="rect">
            <a:avLst/>
          </a:prstGeom>
        </p:spPr>
        <p:txBody>
          <a:bodyPr wrap="square">
            <a:spAutoFit/>
          </a:bodyPr>
          <a:lstStyle/>
          <a:p>
            <a:r>
              <a:rPr lang="en-US" sz="900" dirty="0">
                <a:latin typeface="Arial" panose="020B0604020202020204" pitchFamily="34" charset="0"/>
              </a:rPr>
              <a:t>J. S., Schiller, J. W. Lucas, and J. A. Peregoy, “Summary Health Statistics for U.S. Adults: National Health Interview Survey, 2011.” </a:t>
            </a:r>
          </a:p>
          <a:p>
            <a:r>
              <a:rPr lang="en-US" sz="900" dirty="0">
                <a:latin typeface="Arial" panose="020B0604020202020204" pitchFamily="34" charset="0"/>
              </a:rPr>
              <a:t>Vital and Health Statistics 10, no. 256 (2012): 1–207, tables 1, 4, 8, and 12. </a:t>
            </a:r>
          </a:p>
        </p:txBody>
      </p:sp>
      <p:graphicFrame>
        <p:nvGraphicFramePr>
          <p:cNvPr id="9" name="Content Placeholder 8">
            <a:extLst>
              <a:ext uri="{FF2B5EF4-FFF2-40B4-BE49-F238E27FC236}">
                <a16:creationId xmlns:a16="http://schemas.microsoft.com/office/drawing/2014/main" id="{0671DB5F-1763-4EA2-86E3-E8E023EAC5FF}"/>
              </a:ext>
            </a:extLst>
          </p:cNvPr>
          <p:cNvGraphicFramePr>
            <a:graphicFrameLocks noGrp="1"/>
          </p:cNvGraphicFramePr>
          <p:nvPr>
            <p:ph idx="1"/>
            <p:extLst>
              <p:ext uri="{D42A27DB-BD31-4B8C-83A1-F6EECF244321}">
                <p14:modId xmlns:p14="http://schemas.microsoft.com/office/powerpoint/2010/main" val="2493816654"/>
              </p:ext>
            </p:extLst>
          </p:nvPr>
        </p:nvGraphicFramePr>
        <p:xfrm>
          <a:off x="457199" y="1589314"/>
          <a:ext cx="8058151" cy="3973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43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r>
              <a:rPr lang="en-US" sz="3200" b="1" dirty="0"/>
              <a:t>Health Disparities by Geography</a:t>
            </a:r>
          </a:p>
        </p:txBody>
      </p:sp>
      <p:sp>
        <p:nvSpPr>
          <p:cNvPr id="6" name="Slide Number Placeholder 4"/>
          <p:cNvSpPr txBox="1">
            <a:spLocks/>
          </p:cNvSpPr>
          <p:nvPr/>
        </p:nvSpPr>
        <p:spPr>
          <a:xfrm>
            <a:off x="457200" y="5636041"/>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E53858-325E-4866-9FF4-D49D596ED495}" type="slidenum">
              <a:rPr lang="en-US"/>
              <a:pPr/>
              <a:t>7</a:t>
            </a:fld>
            <a:endParaRPr lang="en-US" dirty="0"/>
          </a:p>
        </p:txBody>
      </p:sp>
      <p:sp>
        <p:nvSpPr>
          <p:cNvPr id="8" name="Rectangle 7"/>
          <p:cNvSpPr/>
          <p:nvPr/>
        </p:nvSpPr>
        <p:spPr>
          <a:xfrm>
            <a:off x="387750" y="4856345"/>
            <a:ext cx="4191628" cy="861774"/>
          </a:xfrm>
          <a:prstGeom prst="rect">
            <a:avLst/>
          </a:prstGeom>
        </p:spPr>
        <p:txBody>
          <a:bodyPr wrap="square">
            <a:spAutoFit/>
          </a:bodyPr>
          <a:lstStyle/>
          <a:p>
            <a:pPr algn="ctr"/>
            <a:r>
              <a:rPr lang="en-US" sz="1000" b="1" dirty="0"/>
              <a:t>County Life Expectancy at Birth, Both Sexes, 2014</a:t>
            </a:r>
          </a:p>
          <a:p>
            <a:pPr algn="ctr"/>
            <a:endParaRPr lang="en-US" sz="1000" dirty="0"/>
          </a:p>
          <a:p>
            <a:pPr algn="ctr"/>
            <a:r>
              <a:rPr lang="en-US" sz="1000" dirty="0"/>
              <a:t>Institute for Health Metrics and Evaluation. US Health Map: IHME, University of Washington, 2016. Available from </a:t>
            </a:r>
            <a:r>
              <a:rPr lang="en-US" sz="1000" dirty="0">
                <a:hlinkClick r:id="rId3"/>
              </a:rPr>
              <a:t>https://vizhub.healthdata.org/subnational/usa</a:t>
            </a:r>
            <a:r>
              <a:rPr lang="en-US" sz="1000" dirty="0"/>
              <a:t>. Accessed 2018</a:t>
            </a:r>
          </a:p>
        </p:txBody>
      </p:sp>
      <p:sp>
        <p:nvSpPr>
          <p:cNvPr id="9" name="Rectangle 8"/>
          <p:cNvSpPr/>
          <p:nvPr/>
        </p:nvSpPr>
        <p:spPr>
          <a:xfrm>
            <a:off x="4779842" y="4856345"/>
            <a:ext cx="4228426" cy="1015663"/>
          </a:xfrm>
          <a:prstGeom prst="rect">
            <a:avLst/>
          </a:prstGeom>
        </p:spPr>
        <p:txBody>
          <a:bodyPr wrap="square">
            <a:spAutoFit/>
          </a:bodyPr>
          <a:lstStyle/>
          <a:p>
            <a:pPr algn="ctr"/>
            <a:r>
              <a:rPr lang="en-US" sz="1000" b="1" dirty="0"/>
              <a:t>Life Expectancy at Birth in Seattle-King County</a:t>
            </a:r>
          </a:p>
          <a:p>
            <a:pPr algn="ctr"/>
            <a:endParaRPr lang="en-US" sz="1000" dirty="0"/>
          </a:p>
          <a:p>
            <a:pPr algn="ctr"/>
            <a:r>
              <a:rPr lang="en-US" sz="1000" dirty="0"/>
              <a:t>Centers for Disease Control and Prevention: Sub-County Life Expectancy: A Tool to Improve Community Health and Advance Health Equity. </a:t>
            </a:r>
            <a:r>
              <a:rPr lang="en-US" sz="1000" dirty="0">
                <a:hlinkClick r:id="rId4"/>
              </a:rPr>
              <a:t>https://www.cdc.gov/pcd/issues/2018/17_0187.htm</a:t>
            </a:r>
            <a:r>
              <a:rPr lang="en-US" sz="1000" dirty="0"/>
              <a:t>. Published 2018</a:t>
            </a:r>
          </a:p>
        </p:txBody>
      </p:sp>
      <p:pic>
        <p:nvPicPr>
          <p:cNvPr id="1026" name="Picture 2" descr="Estimated life expectancy at birth by census tract in King County, Washington, based on 2008–2012 mortality data.">
            <a:extLst>
              <a:ext uri="{FF2B5EF4-FFF2-40B4-BE49-F238E27FC236}">
                <a16:creationId xmlns:a16="http://schemas.microsoft.com/office/drawing/2014/main" id="{60EDD4BA-F9FA-4D62-BC5F-9630DDD36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073" y="1566955"/>
            <a:ext cx="3655965" cy="2781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818280-A9F0-4E46-B188-50FD70DBC5D1}"/>
              </a:ext>
            </a:extLst>
          </p:cNvPr>
          <p:cNvPicPr>
            <a:picLocks noChangeAspect="1"/>
          </p:cNvPicPr>
          <p:nvPr/>
        </p:nvPicPr>
        <p:blipFill>
          <a:blip r:embed="rId6"/>
          <a:stretch>
            <a:fillRect/>
          </a:stretch>
        </p:blipFill>
        <p:spPr>
          <a:xfrm>
            <a:off x="107744" y="1566955"/>
            <a:ext cx="4751641" cy="2781712"/>
          </a:xfrm>
          <a:prstGeom prst="rect">
            <a:avLst/>
          </a:prstGeom>
        </p:spPr>
      </p:pic>
      <p:pic>
        <p:nvPicPr>
          <p:cNvPr id="11" name="Picture 10">
            <a:extLst>
              <a:ext uri="{FF2B5EF4-FFF2-40B4-BE49-F238E27FC236}">
                <a16:creationId xmlns:a16="http://schemas.microsoft.com/office/drawing/2014/main" id="{C06938EE-5DC4-48CF-A0FE-2B9AF08FE0A1}"/>
              </a:ext>
            </a:extLst>
          </p:cNvPr>
          <p:cNvPicPr>
            <a:picLocks noChangeAspect="1"/>
          </p:cNvPicPr>
          <p:nvPr/>
        </p:nvPicPr>
        <p:blipFill>
          <a:blip r:embed="rId7"/>
          <a:stretch>
            <a:fillRect/>
          </a:stretch>
        </p:blipFill>
        <p:spPr>
          <a:xfrm>
            <a:off x="107744" y="4411148"/>
            <a:ext cx="4751641" cy="307740"/>
          </a:xfrm>
          <a:prstGeom prst="rect">
            <a:avLst/>
          </a:prstGeom>
        </p:spPr>
      </p:pic>
    </p:spTree>
    <p:extLst>
      <p:ext uri="{BB962C8B-B14F-4D97-AF65-F5344CB8AC3E}">
        <p14:creationId xmlns:p14="http://schemas.microsoft.com/office/powerpoint/2010/main" val="394106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a:blip r:embed="rId3"/>
          <a:stretch>
            <a:fillRect/>
          </a:stretch>
        </p:blipFill>
        <p:spPr>
          <a:xfrm>
            <a:off x="909451" y="420831"/>
            <a:ext cx="7325098" cy="5493824"/>
          </a:xfrm>
          <a:prstGeom prst="rect">
            <a:avLst/>
          </a:prstGeom>
        </p:spPr>
      </p:pic>
    </p:spTree>
    <p:extLst>
      <p:ext uri="{BB962C8B-B14F-4D97-AF65-F5344CB8AC3E}">
        <p14:creationId xmlns:p14="http://schemas.microsoft.com/office/powerpoint/2010/main" val="248237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91BE-E48C-4E37-AE72-E983C7B8FB42}"/>
              </a:ext>
            </a:extLst>
          </p:cNvPr>
          <p:cNvSpPr>
            <a:spLocks noGrp="1"/>
          </p:cNvSpPr>
          <p:nvPr>
            <p:ph type="title"/>
          </p:nvPr>
        </p:nvSpPr>
        <p:spPr/>
        <p:txBody>
          <a:bodyPr>
            <a:normAutofit/>
          </a:bodyPr>
          <a:lstStyle/>
          <a:p>
            <a:pPr algn="ctr"/>
            <a:r>
              <a:rPr lang="en-US" sz="3200" b="1" dirty="0"/>
              <a:t>Social Drivers of Health and </a:t>
            </a:r>
            <a:br>
              <a:rPr lang="en-US" sz="3200" b="1" dirty="0"/>
            </a:br>
            <a:r>
              <a:rPr lang="en-US" sz="3200" b="1" dirty="0"/>
              <a:t>Health Equity</a:t>
            </a:r>
            <a:endParaRPr lang="en-US" sz="3200" dirty="0"/>
          </a:p>
        </p:txBody>
      </p:sp>
      <p:sp>
        <p:nvSpPr>
          <p:cNvPr id="3" name="Slide Number Placeholder 2">
            <a:extLst>
              <a:ext uri="{FF2B5EF4-FFF2-40B4-BE49-F238E27FC236}">
                <a16:creationId xmlns:a16="http://schemas.microsoft.com/office/drawing/2014/main" id="{BFBB96FD-EC3D-46AD-8A9B-2D5C51E3FFBD}"/>
              </a:ext>
            </a:extLst>
          </p:cNvPr>
          <p:cNvSpPr>
            <a:spLocks noGrp="1"/>
          </p:cNvSpPr>
          <p:nvPr>
            <p:ph type="sldNum" sz="quarter" idx="10"/>
          </p:nvPr>
        </p:nvSpPr>
        <p:spPr/>
        <p:txBody>
          <a:bodyPr/>
          <a:lstStyle/>
          <a:p>
            <a:fld id="{C48602F5-FA46-4288-92A4-423959D7C262}" type="slidenum">
              <a:rPr lang="en-US" smtClean="0"/>
              <a:pPr/>
              <a:t>9</a:t>
            </a:fld>
            <a:endParaRPr lang="en-US" dirty="0"/>
          </a:p>
        </p:txBody>
      </p:sp>
      <p:pic>
        <p:nvPicPr>
          <p:cNvPr id="4" name="Picture 3">
            <a:extLst>
              <a:ext uri="{FF2B5EF4-FFF2-40B4-BE49-F238E27FC236}">
                <a16:creationId xmlns:a16="http://schemas.microsoft.com/office/drawing/2014/main" id="{DD1BF987-6192-45A9-AF93-DEEE0468EE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249" y="1943099"/>
            <a:ext cx="7461101" cy="4044043"/>
          </a:xfrm>
          <a:prstGeom prst="rect">
            <a:avLst/>
          </a:prstGeom>
          <a:noFill/>
          <a:ln>
            <a:noFill/>
          </a:ln>
        </p:spPr>
      </p:pic>
    </p:spTree>
    <p:extLst>
      <p:ext uri="{BB962C8B-B14F-4D97-AF65-F5344CB8AC3E}">
        <p14:creationId xmlns:p14="http://schemas.microsoft.com/office/powerpoint/2010/main" val="1736313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42295F-9630-45A0-8296-A401AD2A7B29}" vid="{FB8F3278-EF42-4772-A167-0AC141BED2F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42295F-9630-45A0-8296-A401AD2A7B29}" vid="{31A5C7F0-E2BB-4321-B28B-EFF939302E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4x3 Template 2018 v8</Template>
  <TotalTime>593</TotalTime>
  <Words>1742</Words>
  <Application>Microsoft Office PowerPoint</Application>
  <PresentationFormat>On-screen Show (4:3)</PresentationFormat>
  <Paragraphs>151</Paragraphs>
  <Slides>16</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Benguiat Bk BT</vt:lpstr>
      <vt:lpstr>Calibri</vt:lpstr>
      <vt:lpstr>Wingdings</vt:lpstr>
      <vt:lpstr>Office Theme</vt:lpstr>
      <vt:lpstr>Custom Design</vt:lpstr>
      <vt:lpstr>How Social Determinants Influence Health: A Conceptual Framework for Family Medicine </vt:lpstr>
      <vt:lpstr>Learning Objectives</vt:lpstr>
      <vt:lpstr> Key Definitions</vt:lpstr>
      <vt:lpstr>Factors that strongly influence health outcomes include a person's</vt:lpstr>
      <vt:lpstr>Health Disparities by Race and Ethnicity</vt:lpstr>
      <vt:lpstr> Health Disparities by Income</vt:lpstr>
      <vt:lpstr> Health Disparities by Geography</vt:lpstr>
      <vt:lpstr>PowerPoint Presentation</vt:lpstr>
      <vt:lpstr>Social Drivers of Health and  Health Equity</vt:lpstr>
      <vt:lpstr>PowerPoint Presentation</vt:lpstr>
      <vt:lpstr>Clinical Interventions </vt:lpstr>
      <vt:lpstr>Community Interventions </vt:lpstr>
      <vt:lpstr>Advocate Using the Health In All Policies Approach</vt:lpstr>
      <vt:lpstr>Integrating Health In All Policies Into Practice</vt:lpstr>
      <vt:lpstr>AAFP Advocacy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Cultural Competence &amp; Proficiency</dc:title>
  <dc:creator>Nicole Williams</dc:creator>
  <cp:lastModifiedBy>Kevin Kovach</cp:lastModifiedBy>
  <cp:revision>46</cp:revision>
  <dcterms:created xsi:type="dcterms:W3CDTF">2018-08-07T14:35:07Z</dcterms:created>
  <dcterms:modified xsi:type="dcterms:W3CDTF">2018-10-03T18:49:38Z</dcterms:modified>
</cp:coreProperties>
</file>