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sldIdLst>
    <p:sldId id="267" r:id="rId5"/>
    <p:sldId id="277" r:id="rId6"/>
    <p:sldId id="278" r:id="rId7"/>
    <p:sldId id="1158" r:id="rId8"/>
    <p:sldId id="279" r:id="rId9"/>
    <p:sldId id="272" r:id="rId10"/>
    <p:sldId id="280" r:id="rId11"/>
    <p:sldId id="281" r:id="rId12"/>
    <p:sldId id="282" r:id="rId13"/>
    <p:sldId id="283" r:id="rId14"/>
    <p:sldId id="1157" r:id="rId15"/>
    <p:sldId id="284" r:id="rId16"/>
    <p:sldId id="291" r:id="rId17"/>
    <p:sldId id="292" r:id="rId18"/>
    <p:sldId id="285" r:id="rId19"/>
    <p:sldId id="300" r:id="rId20"/>
    <p:sldId id="1130" r:id="rId21"/>
    <p:sldId id="1132" r:id="rId22"/>
    <p:sldId id="293" r:id="rId23"/>
    <p:sldId id="1147" r:id="rId24"/>
    <p:sldId id="303" r:id="rId25"/>
    <p:sldId id="1159" r:id="rId26"/>
    <p:sldId id="1160" r:id="rId27"/>
    <p:sldId id="1153" r:id="rId28"/>
    <p:sldId id="1154" r:id="rId29"/>
    <p:sldId id="1131" r:id="rId30"/>
    <p:sldId id="1155" r:id="rId31"/>
    <p:sldId id="1128" r:id="rId32"/>
    <p:sldId id="1156" r:id="rId33"/>
    <p:sldId id="1151" r:id="rId34"/>
    <p:sldId id="1150" r:id="rId35"/>
    <p:sldId id="307" r:id="rId36"/>
    <p:sldId id="302" r:id="rId37"/>
    <p:sldId id="1142" r:id="rId38"/>
    <p:sldId id="298" r:id="rId39"/>
    <p:sldId id="299"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Bird" initials="MB" lastIdx="6" clrIdx="0">
    <p:extLst>
      <p:ext uri="{19B8F6BF-5375-455C-9EA6-DF929625EA0E}">
        <p15:presenceInfo xmlns:p15="http://schemas.microsoft.com/office/powerpoint/2012/main" userId="S::MBird@aafp.org::70303fc3-fba8-4a64-b891-4937040628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1E"/>
    <a:srgbClr val="F49588"/>
    <a:srgbClr val="96C6DB"/>
    <a:srgbClr val="C7E0EB"/>
    <a:srgbClr val="65B0CA"/>
    <a:srgbClr val="CCCED2"/>
    <a:srgbClr val="FAE6CD"/>
    <a:srgbClr val="F6CFA4"/>
    <a:srgbClr val="F5BA7F"/>
    <a:srgbClr val="A4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BCB07-1BF0-4EF4-A24D-730B2FAE309F}" v="2" dt="2021-10-04T15:58:10.34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357" autoAdjust="0"/>
  </p:normalViewPr>
  <p:slideViewPr>
    <p:cSldViewPr snapToGrid="0">
      <p:cViewPr varScale="1">
        <p:scale>
          <a:sx n="62" d="100"/>
          <a:sy n="62" d="100"/>
        </p:scale>
        <p:origin x="64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Bird" userId="70303fc3-fba8-4a64-b891-4937040628b6" providerId="ADAL" clId="{52CBCB07-1BF0-4EF4-A24D-730B2FAE309F}"/>
    <pc:docChg chg="custSel addSld modSld">
      <pc:chgData name="Melanie Bird" userId="70303fc3-fba8-4a64-b891-4937040628b6" providerId="ADAL" clId="{52CBCB07-1BF0-4EF4-A24D-730B2FAE309F}" dt="2021-10-04T19:48:00.713" v="591" actId="20577"/>
      <pc:docMkLst>
        <pc:docMk/>
      </pc:docMkLst>
      <pc:sldChg chg="modSp mod">
        <pc:chgData name="Melanie Bird" userId="70303fc3-fba8-4a64-b891-4937040628b6" providerId="ADAL" clId="{52CBCB07-1BF0-4EF4-A24D-730B2FAE309F}" dt="2021-10-04T19:48:00.713" v="591" actId="20577"/>
        <pc:sldMkLst>
          <pc:docMk/>
          <pc:sldMk cId="1533636813" sldId="267"/>
        </pc:sldMkLst>
        <pc:spChg chg="mod">
          <ac:chgData name="Melanie Bird" userId="70303fc3-fba8-4a64-b891-4937040628b6" providerId="ADAL" clId="{52CBCB07-1BF0-4EF4-A24D-730B2FAE309F}" dt="2021-10-04T19:48:00.713" v="591" actId="20577"/>
          <ac:spMkLst>
            <pc:docMk/>
            <pc:sldMk cId="1533636813" sldId="267"/>
            <ac:spMk id="4" creationId="{C87A734C-E453-4903-B912-7C1BC4A96E77}"/>
          </ac:spMkLst>
        </pc:spChg>
      </pc:sldChg>
      <pc:sldChg chg="modSp mod">
        <pc:chgData name="Melanie Bird" userId="70303fc3-fba8-4a64-b891-4937040628b6" providerId="ADAL" clId="{52CBCB07-1BF0-4EF4-A24D-730B2FAE309F}" dt="2021-10-04T15:52:38.203" v="2" actId="13926"/>
        <pc:sldMkLst>
          <pc:docMk/>
          <pc:sldMk cId="362929942" sldId="284"/>
        </pc:sldMkLst>
        <pc:spChg chg="mod">
          <ac:chgData name="Melanie Bird" userId="70303fc3-fba8-4a64-b891-4937040628b6" providerId="ADAL" clId="{52CBCB07-1BF0-4EF4-A24D-730B2FAE309F}" dt="2021-10-04T15:52:38.203" v="2" actId="13926"/>
          <ac:spMkLst>
            <pc:docMk/>
            <pc:sldMk cId="362929942" sldId="284"/>
            <ac:spMk id="7" creationId="{C74C6CD5-C39A-432D-BB59-65B44A411CB7}"/>
          </ac:spMkLst>
        </pc:spChg>
      </pc:sldChg>
      <pc:sldChg chg="addSp modSp mod">
        <pc:chgData name="Melanie Bird" userId="70303fc3-fba8-4a64-b891-4937040628b6" providerId="ADAL" clId="{52CBCB07-1BF0-4EF4-A24D-730B2FAE309F}" dt="2021-10-04T15:56:08.654" v="247" actId="20577"/>
        <pc:sldMkLst>
          <pc:docMk/>
          <pc:sldMk cId="2555439305" sldId="293"/>
        </pc:sldMkLst>
        <pc:spChg chg="mod">
          <ac:chgData name="Melanie Bird" userId="70303fc3-fba8-4a64-b891-4937040628b6" providerId="ADAL" clId="{52CBCB07-1BF0-4EF4-A24D-730B2FAE309F}" dt="2021-10-04T15:52:57.457" v="4" actId="13926"/>
          <ac:spMkLst>
            <pc:docMk/>
            <pc:sldMk cId="2555439305" sldId="293"/>
            <ac:spMk id="2" creationId="{84BBEF89-7B34-4F41-A09C-504A0BD96069}"/>
          </ac:spMkLst>
        </pc:spChg>
        <pc:spChg chg="mod">
          <ac:chgData name="Melanie Bird" userId="70303fc3-fba8-4a64-b891-4937040628b6" providerId="ADAL" clId="{52CBCB07-1BF0-4EF4-A24D-730B2FAE309F}" dt="2021-10-04T15:56:08.654" v="247" actId="20577"/>
          <ac:spMkLst>
            <pc:docMk/>
            <pc:sldMk cId="2555439305" sldId="293"/>
            <ac:spMk id="3" creationId="{B116F555-86D1-4253-B9F0-BDD9D0BCD092}"/>
          </ac:spMkLst>
        </pc:spChg>
        <pc:spChg chg="add mod">
          <ac:chgData name="Melanie Bird" userId="70303fc3-fba8-4a64-b891-4937040628b6" providerId="ADAL" clId="{52CBCB07-1BF0-4EF4-A24D-730B2FAE309F}" dt="2021-10-04T15:55:19.313" v="229" actId="1076"/>
          <ac:spMkLst>
            <pc:docMk/>
            <pc:sldMk cId="2555439305" sldId="293"/>
            <ac:spMk id="5" creationId="{625D1F76-2E9F-4753-AEA7-277630A8AC51}"/>
          </ac:spMkLst>
        </pc:spChg>
      </pc:sldChg>
      <pc:sldChg chg="modSp mod">
        <pc:chgData name="Melanie Bird" userId="70303fc3-fba8-4a64-b891-4937040628b6" providerId="ADAL" clId="{52CBCB07-1BF0-4EF4-A24D-730B2FAE309F}" dt="2021-10-04T19:47:26.176" v="579" actId="13926"/>
        <pc:sldMkLst>
          <pc:docMk/>
          <pc:sldMk cId="1004767166" sldId="298"/>
        </pc:sldMkLst>
        <pc:spChg chg="mod">
          <ac:chgData name="Melanie Bird" userId="70303fc3-fba8-4a64-b891-4937040628b6" providerId="ADAL" clId="{52CBCB07-1BF0-4EF4-A24D-730B2FAE309F}" dt="2021-10-04T19:47:26.176" v="579" actId="13926"/>
          <ac:spMkLst>
            <pc:docMk/>
            <pc:sldMk cId="1004767166" sldId="298"/>
            <ac:spMk id="3" creationId="{89C7086C-6FD3-4BB8-BDE0-A9716320156D}"/>
          </ac:spMkLst>
        </pc:spChg>
      </pc:sldChg>
      <pc:sldChg chg="modSp mod">
        <pc:chgData name="Melanie Bird" userId="70303fc3-fba8-4a64-b891-4937040628b6" providerId="ADAL" clId="{52CBCB07-1BF0-4EF4-A24D-730B2FAE309F}" dt="2021-10-04T19:47:39.253" v="580" actId="6549"/>
        <pc:sldMkLst>
          <pc:docMk/>
          <pc:sldMk cId="2523434666" sldId="299"/>
        </pc:sldMkLst>
        <pc:spChg chg="mod">
          <ac:chgData name="Melanie Bird" userId="70303fc3-fba8-4a64-b891-4937040628b6" providerId="ADAL" clId="{52CBCB07-1BF0-4EF4-A24D-730B2FAE309F}" dt="2021-10-04T19:47:39.253" v="580" actId="6549"/>
          <ac:spMkLst>
            <pc:docMk/>
            <pc:sldMk cId="2523434666" sldId="299"/>
            <ac:spMk id="3" creationId="{651CBDA8-EDE7-48F2-84CE-89D8089214D0}"/>
          </ac:spMkLst>
        </pc:spChg>
      </pc:sldChg>
      <pc:sldChg chg="modSp mod">
        <pc:chgData name="Melanie Bird" userId="70303fc3-fba8-4a64-b891-4937040628b6" providerId="ADAL" clId="{52CBCB07-1BF0-4EF4-A24D-730B2FAE309F}" dt="2021-10-04T15:57:12.718" v="355" actId="122"/>
        <pc:sldMkLst>
          <pc:docMk/>
          <pc:sldMk cId="2979079198" sldId="303"/>
        </pc:sldMkLst>
        <pc:graphicFrameChg chg="mod modGraphic">
          <ac:chgData name="Melanie Bird" userId="70303fc3-fba8-4a64-b891-4937040628b6" providerId="ADAL" clId="{52CBCB07-1BF0-4EF4-A24D-730B2FAE309F}" dt="2021-10-04T15:57:12.718" v="355" actId="122"/>
          <ac:graphicFrameMkLst>
            <pc:docMk/>
            <pc:sldMk cId="2979079198" sldId="303"/>
            <ac:graphicFrameMk id="6" creationId="{52F24EE2-9FA3-4590-AE60-ADA6784AAC70}"/>
          </ac:graphicFrameMkLst>
        </pc:graphicFrameChg>
      </pc:sldChg>
      <pc:sldChg chg="modSp mod">
        <pc:chgData name="Melanie Bird" userId="70303fc3-fba8-4a64-b891-4937040628b6" providerId="ADAL" clId="{52CBCB07-1BF0-4EF4-A24D-730B2FAE309F}" dt="2021-10-04T15:52:50.917" v="3" actId="13926"/>
        <pc:sldMkLst>
          <pc:docMk/>
          <pc:sldMk cId="1696750860" sldId="1132"/>
        </pc:sldMkLst>
        <pc:spChg chg="mod">
          <ac:chgData name="Melanie Bird" userId="70303fc3-fba8-4a64-b891-4937040628b6" providerId="ADAL" clId="{52CBCB07-1BF0-4EF4-A24D-730B2FAE309F}" dt="2021-10-04T15:52:50.917" v="3" actId="13926"/>
          <ac:spMkLst>
            <pc:docMk/>
            <pc:sldMk cId="1696750860" sldId="1132"/>
            <ac:spMk id="6" creationId="{5B7381BF-3520-4F80-AF2C-F9ABA51F07D5}"/>
          </ac:spMkLst>
        </pc:spChg>
      </pc:sldChg>
      <pc:sldChg chg="modSp mod">
        <pc:chgData name="Melanie Bird" userId="70303fc3-fba8-4a64-b891-4937040628b6" providerId="ADAL" clId="{52CBCB07-1BF0-4EF4-A24D-730B2FAE309F}" dt="2021-10-04T15:52:30.750" v="1" actId="13926"/>
        <pc:sldMkLst>
          <pc:docMk/>
          <pc:sldMk cId="2805249433" sldId="1157"/>
        </pc:sldMkLst>
        <pc:spChg chg="mod">
          <ac:chgData name="Melanie Bird" userId="70303fc3-fba8-4a64-b891-4937040628b6" providerId="ADAL" clId="{52CBCB07-1BF0-4EF4-A24D-730B2FAE309F}" dt="2021-10-04T15:52:30.750" v="1" actId="13926"/>
          <ac:spMkLst>
            <pc:docMk/>
            <pc:sldMk cId="2805249433" sldId="1157"/>
            <ac:spMk id="6" creationId="{603C36A0-BF00-4AB4-BE62-51453D963B08}"/>
          </ac:spMkLst>
        </pc:spChg>
      </pc:sldChg>
      <pc:sldChg chg="modSp mod">
        <pc:chgData name="Melanie Bird" userId="70303fc3-fba8-4a64-b891-4937040628b6" providerId="ADAL" clId="{52CBCB07-1BF0-4EF4-A24D-730B2FAE309F}" dt="2021-10-04T15:52:12.376" v="0" actId="13926"/>
        <pc:sldMkLst>
          <pc:docMk/>
          <pc:sldMk cId="2020956967" sldId="1158"/>
        </pc:sldMkLst>
        <pc:spChg chg="mod">
          <ac:chgData name="Melanie Bird" userId="70303fc3-fba8-4a64-b891-4937040628b6" providerId="ADAL" clId="{52CBCB07-1BF0-4EF4-A24D-730B2FAE309F}" dt="2021-10-04T15:52:12.376" v="0" actId="13926"/>
          <ac:spMkLst>
            <pc:docMk/>
            <pc:sldMk cId="2020956967" sldId="1158"/>
            <ac:spMk id="3" creationId="{A33EB672-735C-451C-88DC-11F7556419DA}"/>
          </ac:spMkLst>
        </pc:spChg>
      </pc:sldChg>
      <pc:sldChg chg="modSp mod">
        <pc:chgData name="Melanie Bird" userId="70303fc3-fba8-4a64-b891-4937040628b6" providerId="ADAL" clId="{52CBCB07-1BF0-4EF4-A24D-730B2FAE309F}" dt="2021-10-04T15:58:00.180" v="405" actId="20577"/>
        <pc:sldMkLst>
          <pc:docMk/>
          <pc:sldMk cId="2692130023" sldId="1159"/>
        </pc:sldMkLst>
        <pc:spChg chg="mod">
          <ac:chgData name="Melanie Bird" userId="70303fc3-fba8-4a64-b891-4937040628b6" providerId="ADAL" clId="{52CBCB07-1BF0-4EF4-A24D-730B2FAE309F}" dt="2021-10-04T15:57:29.652" v="356" actId="13926"/>
          <ac:spMkLst>
            <pc:docMk/>
            <pc:sldMk cId="2692130023" sldId="1159"/>
            <ac:spMk id="2" creationId="{009D9A12-E172-404D-B904-C9063C2D4CEF}"/>
          </ac:spMkLst>
        </pc:spChg>
        <pc:spChg chg="mod">
          <ac:chgData name="Melanie Bird" userId="70303fc3-fba8-4a64-b891-4937040628b6" providerId="ADAL" clId="{52CBCB07-1BF0-4EF4-A24D-730B2FAE309F}" dt="2021-10-04T15:58:00.180" v="405" actId="20577"/>
          <ac:spMkLst>
            <pc:docMk/>
            <pc:sldMk cId="2692130023" sldId="1159"/>
            <ac:spMk id="3" creationId="{8842DA11-A3C6-42D3-80DD-3B0E51B1093A}"/>
          </ac:spMkLst>
        </pc:spChg>
      </pc:sldChg>
      <pc:sldChg chg="modSp add mod">
        <pc:chgData name="Melanie Bird" userId="70303fc3-fba8-4a64-b891-4937040628b6" providerId="ADAL" clId="{52CBCB07-1BF0-4EF4-A24D-730B2FAE309F}" dt="2021-10-04T16:05:20.350" v="578" actId="20577"/>
        <pc:sldMkLst>
          <pc:docMk/>
          <pc:sldMk cId="2953323779" sldId="1160"/>
        </pc:sldMkLst>
        <pc:spChg chg="mod">
          <ac:chgData name="Melanie Bird" userId="70303fc3-fba8-4a64-b891-4937040628b6" providerId="ADAL" clId="{52CBCB07-1BF0-4EF4-A24D-730B2FAE309F}" dt="2021-10-04T16:05:20.350" v="578" actId="20577"/>
          <ac:spMkLst>
            <pc:docMk/>
            <pc:sldMk cId="2953323779" sldId="1160"/>
            <ac:spMk id="3" creationId="{8842DA11-A3C6-42D3-80DD-3B0E51B109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527B8-B745-45B0-8F39-B8C044CD2AF4}" type="doc">
      <dgm:prSet loTypeId="urn:microsoft.com/office/officeart/2005/8/layout/process1" loCatId="process" qsTypeId="urn:microsoft.com/office/officeart/2005/8/quickstyle/simple1" qsCatId="simple" csTypeId="urn:microsoft.com/office/officeart/2005/8/colors/accent1_2" csCatId="accent1" phldr="1"/>
      <dgm:spPr/>
    </dgm:pt>
    <dgm:pt modelId="{8B893571-9716-4829-8A69-9F6E21A6FBC8}">
      <dgm:prSet phldrT="[Text]"/>
      <dgm:spPr/>
      <dgm:t>
        <a:bodyPr/>
        <a:lstStyle/>
        <a:p>
          <a:r>
            <a:rPr lang="en-US" dirty="0"/>
            <a:t>DNA</a:t>
          </a:r>
        </a:p>
      </dgm:t>
    </dgm:pt>
    <dgm:pt modelId="{CA5F551C-AE85-45F6-86BC-5ECBF016F1C5}" type="parTrans" cxnId="{7FCC3F91-35D2-44A3-85BF-8E1955BDFFAE}">
      <dgm:prSet/>
      <dgm:spPr/>
      <dgm:t>
        <a:bodyPr/>
        <a:lstStyle/>
        <a:p>
          <a:endParaRPr lang="en-US"/>
        </a:p>
      </dgm:t>
    </dgm:pt>
    <dgm:pt modelId="{352FD12F-BF18-46EB-A5C0-515C8CB84F35}" type="sibTrans" cxnId="{7FCC3F91-35D2-44A3-85BF-8E1955BDFFAE}">
      <dgm:prSet/>
      <dgm:spPr/>
      <dgm:t>
        <a:bodyPr/>
        <a:lstStyle/>
        <a:p>
          <a:endParaRPr lang="en-US"/>
        </a:p>
      </dgm:t>
    </dgm:pt>
    <dgm:pt modelId="{53575073-C32C-4278-80DA-42F147AD1352}">
      <dgm:prSet phldrT="[Text]"/>
      <dgm:spPr/>
      <dgm:t>
        <a:bodyPr/>
        <a:lstStyle/>
        <a:p>
          <a:r>
            <a:rPr lang="en-US" dirty="0"/>
            <a:t>mRNA</a:t>
          </a:r>
        </a:p>
      </dgm:t>
    </dgm:pt>
    <dgm:pt modelId="{55434AB9-E3CD-451C-A983-7C06A8ED84E7}" type="parTrans" cxnId="{EC41E7A6-D1A5-4AD2-A0BD-9825EF118E1C}">
      <dgm:prSet/>
      <dgm:spPr/>
      <dgm:t>
        <a:bodyPr/>
        <a:lstStyle/>
        <a:p>
          <a:endParaRPr lang="en-US"/>
        </a:p>
      </dgm:t>
    </dgm:pt>
    <dgm:pt modelId="{25DD6514-E692-4D76-B060-71EC5498B352}" type="sibTrans" cxnId="{EC41E7A6-D1A5-4AD2-A0BD-9825EF118E1C}">
      <dgm:prSet/>
      <dgm:spPr/>
      <dgm:t>
        <a:bodyPr/>
        <a:lstStyle/>
        <a:p>
          <a:endParaRPr lang="en-US"/>
        </a:p>
      </dgm:t>
    </dgm:pt>
    <dgm:pt modelId="{18315FF6-6186-4DA9-8ED4-67FCC007595C}">
      <dgm:prSet phldrT="[Text]"/>
      <dgm:spPr/>
      <dgm:t>
        <a:bodyPr/>
        <a:lstStyle/>
        <a:p>
          <a:r>
            <a:rPr lang="en-US" dirty="0"/>
            <a:t>Protein</a:t>
          </a:r>
        </a:p>
      </dgm:t>
    </dgm:pt>
    <dgm:pt modelId="{29F53879-0A81-4A4C-BCBA-0AE5616C5B58}" type="parTrans" cxnId="{EA81BD32-62BC-4D1C-83EA-F764C6B059B8}">
      <dgm:prSet/>
      <dgm:spPr/>
      <dgm:t>
        <a:bodyPr/>
        <a:lstStyle/>
        <a:p>
          <a:endParaRPr lang="en-US"/>
        </a:p>
      </dgm:t>
    </dgm:pt>
    <dgm:pt modelId="{C5ADA636-5008-4123-B825-E6E7358F7D43}" type="sibTrans" cxnId="{EA81BD32-62BC-4D1C-83EA-F764C6B059B8}">
      <dgm:prSet/>
      <dgm:spPr/>
      <dgm:t>
        <a:bodyPr/>
        <a:lstStyle/>
        <a:p>
          <a:endParaRPr lang="en-US"/>
        </a:p>
      </dgm:t>
    </dgm:pt>
    <dgm:pt modelId="{478E7696-832F-4655-A04D-4F462D0FEA68}" type="pres">
      <dgm:prSet presAssocID="{A75527B8-B745-45B0-8F39-B8C044CD2AF4}" presName="Name0" presStyleCnt="0">
        <dgm:presLayoutVars>
          <dgm:dir/>
          <dgm:resizeHandles val="exact"/>
        </dgm:presLayoutVars>
      </dgm:prSet>
      <dgm:spPr/>
    </dgm:pt>
    <dgm:pt modelId="{B57CF083-AE0B-40DF-ADEE-F6E443D60AEE}" type="pres">
      <dgm:prSet presAssocID="{8B893571-9716-4829-8A69-9F6E21A6FBC8}" presName="node" presStyleLbl="node1" presStyleIdx="0" presStyleCnt="3">
        <dgm:presLayoutVars>
          <dgm:bulletEnabled val="1"/>
        </dgm:presLayoutVars>
      </dgm:prSet>
      <dgm:spPr/>
    </dgm:pt>
    <dgm:pt modelId="{933BB0E3-A047-46DB-9B85-7060954F3D8C}" type="pres">
      <dgm:prSet presAssocID="{352FD12F-BF18-46EB-A5C0-515C8CB84F35}" presName="sibTrans" presStyleLbl="sibTrans2D1" presStyleIdx="0" presStyleCnt="2"/>
      <dgm:spPr/>
    </dgm:pt>
    <dgm:pt modelId="{A2A23D72-49F0-4FE2-ABE7-DC7A15B7BEAC}" type="pres">
      <dgm:prSet presAssocID="{352FD12F-BF18-46EB-A5C0-515C8CB84F35}" presName="connectorText" presStyleLbl="sibTrans2D1" presStyleIdx="0" presStyleCnt="2"/>
      <dgm:spPr/>
    </dgm:pt>
    <dgm:pt modelId="{7ACA3BBA-7A4E-4C3F-A14C-B4E4CF5D11F3}" type="pres">
      <dgm:prSet presAssocID="{53575073-C32C-4278-80DA-42F147AD1352}" presName="node" presStyleLbl="node1" presStyleIdx="1" presStyleCnt="3">
        <dgm:presLayoutVars>
          <dgm:bulletEnabled val="1"/>
        </dgm:presLayoutVars>
      </dgm:prSet>
      <dgm:spPr/>
    </dgm:pt>
    <dgm:pt modelId="{E3AF0B0E-640A-4DAA-8B24-78BE35E243C6}" type="pres">
      <dgm:prSet presAssocID="{25DD6514-E692-4D76-B060-71EC5498B352}" presName="sibTrans" presStyleLbl="sibTrans2D1" presStyleIdx="1" presStyleCnt="2"/>
      <dgm:spPr/>
    </dgm:pt>
    <dgm:pt modelId="{B469AE62-00E8-4BF8-B866-E88250BABD45}" type="pres">
      <dgm:prSet presAssocID="{25DD6514-E692-4D76-B060-71EC5498B352}" presName="connectorText" presStyleLbl="sibTrans2D1" presStyleIdx="1" presStyleCnt="2"/>
      <dgm:spPr/>
    </dgm:pt>
    <dgm:pt modelId="{08C5234F-B4B0-4EA0-9F24-6827AFED24FC}" type="pres">
      <dgm:prSet presAssocID="{18315FF6-6186-4DA9-8ED4-67FCC007595C}" presName="node" presStyleLbl="node1" presStyleIdx="2" presStyleCnt="3">
        <dgm:presLayoutVars>
          <dgm:bulletEnabled val="1"/>
        </dgm:presLayoutVars>
      </dgm:prSet>
      <dgm:spPr/>
    </dgm:pt>
  </dgm:ptLst>
  <dgm:cxnLst>
    <dgm:cxn modelId="{0574040E-4587-4343-9DF2-FAB5949D2A8C}" type="presOf" srcId="{25DD6514-E692-4D76-B060-71EC5498B352}" destId="{B469AE62-00E8-4BF8-B866-E88250BABD45}" srcOrd="1" destOrd="0" presId="urn:microsoft.com/office/officeart/2005/8/layout/process1"/>
    <dgm:cxn modelId="{EA81BD32-62BC-4D1C-83EA-F764C6B059B8}" srcId="{A75527B8-B745-45B0-8F39-B8C044CD2AF4}" destId="{18315FF6-6186-4DA9-8ED4-67FCC007595C}" srcOrd="2" destOrd="0" parTransId="{29F53879-0A81-4A4C-BCBA-0AE5616C5B58}" sibTransId="{C5ADA636-5008-4123-B825-E6E7358F7D43}"/>
    <dgm:cxn modelId="{C481A85E-6620-460D-BA34-F67E7759E417}" type="presOf" srcId="{A75527B8-B745-45B0-8F39-B8C044CD2AF4}" destId="{478E7696-832F-4655-A04D-4F462D0FEA68}" srcOrd="0" destOrd="0" presId="urn:microsoft.com/office/officeart/2005/8/layout/process1"/>
    <dgm:cxn modelId="{49A1818C-C9CD-48A5-A3DA-ED67E7520A9D}" type="presOf" srcId="{8B893571-9716-4829-8A69-9F6E21A6FBC8}" destId="{B57CF083-AE0B-40DF-ADEE-F6E443D60AEE}" srcOrd="0" destOrd="0" presId="urn:microsoft.com/office/officeart/2005/8/layout/process1"/>
    <dgm:cxn modelId="{C374B290-38B3-4D8C-AFCE-498ABA311126}" type="presOf" srcId="{53575073-C32C-4278-80DA-42F147AD1352}" destId="{7ACA3BBA-7A4E-4C3F-A14C-B4E4CF5D11F3}" srcOrd="0" destOrd="0" presId="urn:microsoft.com/office/officeart/2005/8/layout/process1"/>
    <dgm:cxn modelId="{7FCC3F91-35D2-44A3-85BF-8E1955BDFFAE}" srcId="{A75527B8-B745-45B0-8F39-B8C044CD2AF4}" destId="{8B893571-9716-4829-8A69-9F6E21A6FBC8}" srcOrd="0" destOrd="0" parTransId="{CA5F551C-AE85-45F6-86BC-5ECBF016F1C5}" sibTransId="{352FD12F-BF18-46EB-A5C0-515C8CB84F35}"/>
    <dgm:cxn modelId="{DD16579F-8376-40CB-9153-50EF3B3E7400}" type="presOf" srcId="{18315FF6-6186-4DA9-8ED4-67FCC007595C}" destId="{08C5234F-B4B0-4EA0-9F24-6827AFED24FC}" srcOrd="0" destOrd="0" presId="urn:microsoft.com/office/officeart/2005/8/layout/process1"/>
    <dgm:cxn modelId="{80BCB0A6-CA6F-4DBC-950E-3D0B5F0DD0D9}" type="presOf" srcId="{352FD12F-BF18-46EB-A5C0-515C8CB84F35}" destId="{933BB0E3-A047-46DB-9B85-7060954F3D8C}" srcOrd="0" destOrd="0" presId="urn:microsoft.com/office/officeart/2005/8/layout/process1"/>
    <dgm:cxn modelId="{EC41E7A6-D1A5-4AD2-A0BD-9825EF118E1C}" srcId="{A75527B8-B745-45B0-8F39-B8C044CD2AF4}" destId="{53575073-C32C-4278-80DA-42F147AD1352}" srcOrd="1" destOrd="0" parTransId="{55434AB9-E3CD-451C-A983-7C06A8ED84E7}" sibTransId="{25DD6514-E692-4D76-B060-71EC5498B352}"/>
    <dgm:cxn modelId="{E4E180E4-EDAC-4249-ABCD-877CE40C11D9}" type="presOf" srcId="{352FD12F-BF18-46EB-A5C0-515C8CB84F35}" destId="{A2A23D72-49F0-4FE2-ABE7-DC7A15B7BEAC}" srcOrd="1" destOrd="0" presId="urn:microsoft.com/office/officeart/2005/8/layout/process1"/>
    <dgm:cxn modelId="{582DBAF0-6C69-4113-A88A-8EEDA7BB0450}" type="presOf" srcId="{25DD6514-E692-4D76-B060-71EC5498B352}" destId="{E3AF0B0E-640A-4DAA-8B24-78BE35E243C6}" srcOrd="0" destOrd="0" presId="urn:microsoft.com/office/officeart/2005/8/layout/process1"/>
    <dgm:cxn modelId="{7158CF19-F04C-465E-A386-B9E7C3A7B9C6}" type="presParOf" srcId="{478E7696-832F-4655-A04D-4F462D0FEA68}" destId="{B57CF083-AE0B-40DF-ADEE-F6E443D60AEE}" srcOrd="0" destOrd="0" presId="urn:microsoft.com/office/officeart/2005/8/layout/process1"/>
    <dgm:cxn modelId="{9F5ED76B-7143-4434-A1B3-57E42C4EA16E}" type="presParOf" srcId="{478E7696-832F-4655-A04D-4F462D0FEA68}" destId="{933BB0E3-A047-46DB-9B85-7060954F3D8C}" srcOrd="1" destOrd="0" presId="urn:microsoft.com/office/officeart/2005/8/layout/process1"/>
    <dgm:cxn modelId="{EC9E5DE9-9E81-4679-9CF8-525FB7CE6849}" type="presParOf" srcId="{933BB0E3-A047-46DB-9B85-7060954F3D8C}" destId="{A2A23D72-49F0-4FE2-ABE7-DC7A15B7BEAC}" srcOrd="0" destOrd="0" presId="urn:microsoft.com/office/officeart/2005/8/layout/process1"/>
    <dgm:cxn modelId="{251159CB-8505-49BB-A7D1-6A440D25F7C2}" type="presParOf" srcId="{478E7696-832F-4655-A04D-4F462D0FEA68}" destId="{7ACA3BBA-7A4E-4C3F-A14C-B4E4CF5D11F3}" srcOrd="2" destOrd="0" presId="urn:microsoft.com/office/officeart/2005/8/layout/process1"/>
    <dgm:cxn modelId="{E26B1C3C-9F84-428D-8B01-C2F1A0BE2870}" type="presParOf" srcId="{478E7696-832F-4655-A04D-4F462D0FEA68}" destId="{E3AF0B0E-640A-4DAA-8B24-78BE35E243C6}" srcOrd="3" destOrd="0" presId="urn:microsoft.com/office/officeart/2005/8/layout/process1"/>
    <dgm:cxn modelId="{BDED3B0D-EA43-405C-8DC3-B3B5A42944CF}" type="presParOf" srcId="{E3AF0B0E-640A-4DAA-8B24-78BE35E243C6}" destId="{B469AE62-00E8-4BF8-B866-E88250BABD45}" srcOrd="0" destOrd="0" presId="urn:microsoft.com/office/officeart/2005/8/layout/process1"/>
    <dgm:cxn modelId="{84470E84-3BBC-4839-981F-4DC50D12D9CC}" type="presParOf" srcId="{478E7696-832F-4655-A04D-4F462D0FEA68}" destId="{08C5234F-B4B0-4EA0-9F24-6827AFED24F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CF083-AE0B-40DF-ADEE-F6E443D60AEE}">
      <dsp:nvSpPr>
        <dsp:cNvPr id="0" name=""/>
        <dsp:cNvSpPr/>
      </dsp:nvSpPr>
      <dsp:spPr>
        <a:xfrm>
          <a:off x="4657" y="7489"/>
          <a:ext cx="1392086" cy="835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DNA</a:t>
          </a:r>
        </a:p>
      </dsp:txBody>
      <dsp:txXfrm>
        <a:off x="29121" y="31953"/>
        <a:ext cx="1343158" cy="786323"/>
      </dsp:txXfrm>
    </dsp:sp>
    <dsp:sp modelId="{933BB0E3-A047-46DB-9B85-7060954F3D8C}">
      <dsp:nvSpPr>
        <dsp:cNvPr id="0" name=""/>
        <dsp:cNvSpPr/>
      </dsp:nvSpPr>
      <dsp:spPr>
        <a:xfrm>
          <a:off x="1535952" y="252496"/>
          <a:ext cx="295122" cy="3452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35952" y="321543"/>
        <a:ext cx="206585" cy="207143"/>
      </dsp:txXfrm>
    </dsp:sp>
    <dsp:sp modelId="{7ACA3BBA-7A4E-4C3F-A14C-B4E4CF5D11F3}">
      <dsp:nvSpPr>
        <dsp:cNvPr id="0" name=""/>
        <dsp:cNvSpPr/>
      </dsp:nvSpPr>
      <dsp:spPr>
        <a:xfrm>
          <a:off x="1953577" y="7489"/>
          <a:ext cx="1392086" cy="835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mRNA</a:t>
          </a:r>
        </a:p>
      </dsp:txBody>
      <dsp:txXfrm>
        <a:off x="1978041" y="31953"/>
        <a:ext cx="1343158" cy="786323"/>
      </dsp:txXfrm>
    </dsp:sp>
    <dsp:sp modelId="{E3AF0B0E-640A-4DAA-8B24-78BE35E243C6}">
      <dsp:nvSpPr>
        <dsp:cNvPr id="0" name=""/>
        <dsp:cNvSpPr/>
      </dsp:nvSpPr>
      <dsp:spPr>
        <a:xfrm>
          <a:off x="3484872" y="252496"/>
          <a:ext cx="295122" cy="3452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84872" y="321543"/>
        <a:ext cx="206585" cy="207143"/>
      </dsp:txXfrm>
    </dsp:sp>
    <dsp:sp modelId="{08C5234F-B4B0-4EA0-9F24-6827AFED24FC}">
      <dsp:nvSpPr>
        <dsp:cNvPr id="0" name=""/>
        <dsp:cNvSpPr/>
      </dsp:nvSpPr>
      <dsp:spPr>
        <a:xfrm>
          <a:off x="3902498" y="7489"/>
          <a:ext cx="1392086" cy="835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Protein</a:t>
          </a:r>
        </a:p>
      </dsp:txBody>
      <dsp:txXfrm>
        <a:off x="3926962" y="31953"/>
        <a:ext cx="1343158" cy="7863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98A7-D375-4418-9D87-46311329AA5C}"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1</a:t>
            </a:fld>
            <a:endParaRPr lang="en-US"/>
          </a:p>
        </p:txBody>
      </p:sp>
    </p:spTree>
    <p:extLst>
      <p:ext uri="{BB962C8B-B14F-4D97-AF65-F5344CB8AC3E}">
        <p14:creationId xmlns:p14="http://schemas.microsoft.com/office/powerpoint/2010/main" val="108580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11</a:t>
            </a:fld>
            <a:endParaRPr lang="en-US"/>
          </a:p>
        </p:txBody>
      </p:sp>
    </p:spTree>
    <p:extLst>
      <p:ext uri="{BB962C8B-B14F-4D97-AF65-F5344CB8AC3E}">
        <p14:creationId xmlns:p14="http://schemas.microsoft.com/office/powerpoint/2010/main" val="411827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12</a:t>
            </a:fld>
            <a:endParaRPr lang="en-US"/>
          </a:p>
        </p:txBody>
      </p:sp>
    </p:spTree>
    <p:extLst>
      <p:ext uri="{BB962C8B-B14F-4D97-AF65-F5344CB8AC3E}">
        <p14:creationId xmlns:p14="http://schemas.microsoft.com/office/powerpoint/2010/main" val="151841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13</a:t>
            </a:fld>
            <a:endParaRPr lang="en-US"/>
          </a:p>
        </p:txBody>
      </p:sp>
    </p:spTree>
    <p:extLst>
      <p:ext uri="{BB962C8B-B14F-4D97-AF65-F5344CB8AC3E}">
        <p14:creationId xmlns:p14="http://schemas.microsoft.com/office/powerpoint/2010/main" val="253813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14</a:t>
            </a:fld>
            <a:endParaRPr lang="en-US"/>
          </a:p>
        </p:txBody>
      </p:sp>
    </p:spTree>
    <p:extLst>
      <p:ext uri="{BB962C8B-B14F-4D97-AF65-F5344CB8AC3E}">
        <p14:creationId xmlns:p14="http://schemas.microsoft.com/office/powerpoint/2010/main" val="54117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15</a:t>
            </a:fld>
            <a:endParaRPr lang="en-US"/>
          </a:p>
        </p:txBody>
      </p:sp>
    </p:spTree>
    <p:extLst>
      <p:ext uri="{BB962C8B-B14F-4D97-AF65-F5344CB8AC3E}">
        <p14:creationId xmlns:p14="http://schemas.microsoft.com/office/powerpoint/2010/main" val="4242868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16</a:t>
            </a:fld>
            <a:endParaRPr lang="en-US"/>
          </a:p>
        </p:txBody>
      </p:sp>
    </p:spTree>
    <p:extLst>
      <p:ext uri="{BB962C8B-B14F-4D97-AF65-F5344CB8AC3E}">
        <p14:creationId xmlns:p14="http://schemas.microsoft.com/office/powerpoint/2010/main" val="3881615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24</a:t>
            </a:fld>
            <a:endParaRPr lang="en-US"/>
          </a:p>
        </p:txBody>
      </p:sp>
    </p:spTree>
    <p:extLst>
      <p:ext uri="{BB962C8B-B14F-4D97-AF65-F5344CB8AC3E}">
        <p14:creationId xmlns:p14="http://schemas.microsoft.com/office/powerpoint/2010/main" val="145494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28</a:t>
            </a:fld>
            <a:endParaRPr lang="en-US" dirty="0"/>
          </a:p>
        </p:txBody>
      </p:sp>
    </p:spTree>
    <p:extLst>
      <p:ext uri="{BB962C8B-B14F-4D97-AF65-F5344CB8AC3E}">
        <p14:creationId xmlns:p14="http://schemas.microsoft.com/office/powerpoint/2010/main" val="358189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29</a:t>
            </a:fld>
            <a:endParaRPr lang="en-US" dirty="0"/>
          </a:p>
        </p:txBody>
      </p:sp>
    </p:spTree>
    <p:extLst>
      <p:ext uri="{BB962C8B-B14F-4D97-AF65-F5344CB8AC3E}">
        <p14:creationId xmlns:p14="http://schemas.microsoft.com/office/powerpoint/2010/main" val="355508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32</a:t>
            </a:fld>
            <a:endParaRPr lang="en-US" dirty="0"/>
          </a:p>
        </p:txBody>
      </p:sp>
    </p:spTree>
    <p:extLst>
      <p:ext uri="{BB962C8B-B14F-4D97-AF65-F5344CB8AC3E}">
        <p14:creationId xmlns:p14="http://schemas.microsoft.com/office/powerpoint/2010/main" val="198123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2</a:t>
            </a:fld>
            <a:endParaRPr lang="en-US"/>
          </a:p>
        </p:txBody>
      </p:sp>
    </p:spTree>
    <p:extLst>
      <p:ext uri="{BB962C8B-B14F-4D97-AF65-F5344CB8AC3E}">
        <p14:creationId xmlns:p14="http://schemas.microsoft.com/office/powerpoint/2010/main" val="2016755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34</a:t>
            </a:fld>
            <a:endParaRPr lang="en-US" dirty="0"/>
          </a:p>
        </p:txBody>
      </p:sp>
    </p:spTree>
    <p:extLst>
      <p:ext uri="{BB962C8B-B14F-4D97-AF65-F5344CB8AC3E}">
        <p14:creationId xmlns:p14="http://schemas.microsoft.com/office/powerpoint/2010/main" val="617329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36</a:t>
            </a:fld>
            <a:endParaRPr lang="en-US"/>
          </a:p>
        </p:txBody>
      </p:sp>
    </p:spTree>
    <p:extLst>
      <p:ext uri="{BB962C8B-B14F-4D97-AF65-F5344CB8AC3E}">
        <p14:creationId xmlns:p14="http://schemas.microsoft.com/office/powerpoint/2010/main" val="72457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79324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5</a:t>
            </a:fld>
            <a:endParaRPr lang="en-US"/>
          </a:p>
        </p:txBody>
      </p:sp>
    </p:spTree>
    <p:extLst>
      <p:ext uri="{BB962C8B-B14F-4D97-AF65-F5344CB8AC3E}">
        <p14:creationId xmlns:p14="http://schemas.microsoft.com/office/powerpoint/2010/main" val="136275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6</a:t>
            </a:fld>
            <a:endParaRPr lang="en-US"/>
          </a:p>
        </p:txBody>
      </p:sp>
    </p:spTree>
    <p:extLst>
      <p:ext uri="{BB962C8B-B14F-4D97-AF65-F5344CB8AC3E}">
        <p14:creationId xmlns:p14="http://schemas.microsoft.com/office/powerpoint/2010/main" val="272033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7</a:t>
            </a:fld>
            <a:endParaRPr lang="en-US"/>
          </a:p>
        </p:txBody>
      </p:sp>
    </p:spTree>
    <p:extLst>
      <p:ext uri="{BB962C8B-B14F-4D97-AF65-F5344CB8AC3E}">
        <p14:creationId xmlns:p14="http://schemas.microsoft.com/office/powerpoint/2010/main" val="281867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8</a:t>
            </a:fld>
            <a:endParaRPr lang="en-US"/>
          </a:p>
        </p:txBody>
      </p:sp>
    </p:spTree>
    <p:extLst>
      <p:ext uri="{BB962C8B-B14F-4D97-AF65-F5344CB8AC3E}">
        <p14:creationId xmlns:p14="http://schemas.microsoft.com/office/powerpoint/2010/main" val="324931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9</a:t>
            </a:fld>
            <a:endParaRPr lang="en-US"/>
          </a:p>
        </p:txBody>
      </p:sp>
    </p:spTree>
    <p:extLst>
      <p:ext uri="{BB962C8B-B14F-4D97-AF65-F5344CB8AC3E}">
        <p14:creationId xmlns:p14="http://schemas.microsoft.com/office/powerpoint/2010/main" val="299502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10</a:t>
            </a:fld>
            <a:endParaRPr lang="en-US"/>
          </a:p>
        </p:txBody>
      </p:sp>
    </p:spTree>
    <p:extLst>
      <p:ext uri="{BB962C8B-B14F-4D97-AF65-F5344CB8AC3E}">
        <p14:creationId xmlns:p14="http://schemas.microsoft.com/office/powerpoint/2010/main" val="2207611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117036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87887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9969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495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CC8-5CA2-4882-BD40-22F53D769298}"/>
              </a:ext>
            </a:extLst>
          </p:cNvPr>
          <p:cNvSpPr>
            <a:spLocks noGrp="1"/>
          </p:cNvSpPr>
          <p:nvPr>
            <p:ph type="title" hasCustomPrompt="1"/>
          </p:nvPr>
        </p:nvSpPr>
        <p:spPr/>
        <p:txBody>
          <a:bodyPr/>
          <a:lstStyle/>
          <a:p>
            <a:r>
              <a:rPr lang="en-US" dirty="0"/>
              <a:t>Headline: Arial Bold, 36-48 / black</a:t>
            </a:r>
          </a:p>
        </p:txBody>
      </p:sp>
      <p:sp>
        <p:nvSpPr>
          <p:cNvPr id="3" name="Vertical Text Placeholder 2">
            <a:extLst>
              <a:ext uri="{FF2B5EF4-FFF2-40B4-BE49-F238E27FC236}">
                <a16:creationId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6589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dirty="0"/>
              <a:t>Headline: Arial Bold, 36-48 / black</a:t>
            </a:r>
          </a:p>
        </p:txBody>
      </p:sp>
      <p:sp>
        <p:nvSpPr>
          <p:cNvPr id="3" name="Vertical Text Placeholder 2">
            <a:extLst>
              <a:ext uri="{FF2B5EF4-FFF2-40B4-BE49-F238E27FC236}">
                <a16:creationId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542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4325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3581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177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55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31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2355648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1379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vid19treatmentguidelines.nih.gov/anti-sars-cov-2-antibody-products/anti-sars-cov-2-monoclonal-antibod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afp.org/family-physician/patient-care/current-hot-topics/recent-outbreaks/covid-19/covid-19-clinical-resources/monoclonal-antibody-approved.html" TargetMode="External"/><Relationship Id="rId4" Type="http://schemas.openxmlformats.org/officeDocument/2006/relationships/hyperlink" Target="https://www.fda.gov/media/151719/downloa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video.aafp.org/watch/rGnTcsJKuD893der88WH1j"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ytimes.com/interactive/2020/health/johnson-johnson-covid-19-vaccine.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ih.gov/news-events/news-releases/us-clinical-trial-results-show-novavax-vaccine-safe-prevents-covid-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coronavirus/2019-ncov/vaccines/recommendations/immuno.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need-extra-precautions/people-with-medical-condition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vaccines/covid-19/clinical-considerations/myocarditis.html" TargetMode="External"/><Relationship Id="rId2" Type="http://schemas.openxmlformats.org/officeDocument/2006/relationships/hyperlink" Target="https://www.cdc.gov/vaccines/covid-19/clinical-considerations/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vaccines/covid-19/info-by-product/clinical-considerations.html" TargetMode="External"/><Relationship Id="rId2" Type="http://schemas.openxmlformats.org/officeDocument/2006/relationships/hyperlink" Target="https://www.hematology.org/covid-19/vaccine-induced-immune-thrombotic-thrombocytopeni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vaccines/covid-19/clinical-considerations/index.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vaccines/covid-19/clinical-considerations/index.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midstateradiology.com/blog/breast-imaging/covid-vaccination-mammogram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afp.org/family-physician/patient-care/current-hot-topics/recent-outbreaks/covid-19/covid-19-vaccine/distribution.html" TargetMode="External"/><Relationship Id="rId2" Type="http://schemas.openxmlformats.org/officeDocument/2006/relationships/hyperlink" Target="https://www.cdc.gov/vaccines/covid-19/provider-enrollment.html" TargetMode="External"/><Relationship Id="rId1" Type="http://schemas.openxmlformats.org/officeDocument/2006/relationships/slideLayout" Target="../slideLayouts/slideLayout2.xml"/><Relationship Id="rId4" Type="http://schemas.openxmlformats.org/officeDocument/2006/relationships/hyperlink" Target="https://covid.cdc.gov/covid-data-tracker/#datatracker-hom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830-B706-472F-82D9-70EFA1A05640}"/>
              </a:ext>
            </a:extLst>
          </p:cNvPr>
          <p:cNvSpPr>
            <a:spLocks noGrp="1"/>
          </p:cNvSpPr>
          <p:nvPr>
            <p:ph type="ctrTitle"/>
          </p:nvPr>
        </p:nvSpPr>
        <p:spPr/>
        <p:txBody>
          <a:bodyPr>
            <a:normAutofit/>
          </a:bodyPr>
          <a:lstStyle/>
          <a:p>
            <a:r>
              <a:rPr lang="en-US" dirty="0"/>
              <a:t>COVID-19 Vaccine Update</a:t>
            </a:r>
          </a:p>
        </p:txBody>
      </p:sp>
      <p:sp>
        <p:nvSpPr>
          <p:cNvPr id="3" name="Subtitle 2">
            <a:extLst>
              <a:ext uri="{FF2B5EF4-FFF2-40B4-BE49-F238E27FC236}">
                <a16:creationId xmlns:a16="http://schemas.microsoft.com/office/drawing/2014/main" id="{869F8489-0453-4CBE-8C79-BFF5DC2FB297}"/>
              </a:ext>
            </a:extLst>
          </p:cNvPr>
          <p:cNvSpPr>
            <a:spLocks noGrp="1"/>
          </p:cNvSpPr>
          <p:nvPr>
            <p:ph type="subTitle" idx="1"/>
          </p:nvPr>
        </p:nvSpPr>
        <p:spPr>
          <a:xfrm>
            <a:off x="520700" y="3396772"/>
            <a:ext cx="7518400" cy="1198562"/>
          </a:xfrm>
        </p:spPr>
        <p:txBody>
          <a:bodyPr>
            <a:normAutofit fontScale="92500"/>
          </a:bodyPr>
          <a:lstStyle/>
          <a:p>
            <a:endParaRPr lang="en-US" dirty="0"/>
          </a:p>
          <a:p>
            <a:r>
              <a:rPr lang="en-US" dirty="0"/>
              <a:t>Sample presentation for members</a:t>
            </a:r>
          </a:p>
        </p:txBody>
      </p:sp>
      <p:sp>
        <p:nvSpPr>
          <p:cNvPr id="4" name="Text Placeholder 3">
            <a:extLst>
              <a:ext uri="{FF2B5EF4-FFF2-40B4-BE49-F238E27FC236}">
                <a16:creationId xmlns:a16="http://schemas.microsoft.com/office/drawing/2014/main" id="{C87A734C-E453-4903-B912-7C1BC4A96E77}"/>
              </a:ext>
            </a:extLst>
          </p:cNvPr>
          <p:cNvSpPr>
            <a:spLocks noGrp="1"/>
          </p:cNvSpPr>
          <p:nvPr>
            <p:ph type="body" sz="quarter" idx="10"/>
          </p:nvPr>
        </p:nvSpPr>
        <p:spPr>
          <a:xfrm>
            <a:off x="520700" y="4678532"/>
            <a:ext cx="7518400" cy="674703"/>
          </a:xfrm>
        </p:spPr>
        <p:txBody>
          <a:bodyPr>
            <a:normAutofit/>
          </a:bodyPr>
          <a:lstStyle/>
          <a:p>
            <a:r>
              <a:rPr lang="en-US"/>
              <a:t>October </a:t>
            </a:r>
            <a:r>
              <a:rPr lang="en-US" dirty="0"/>
              <a:t>2021</a:t>
            </a:r>
          </a:p>
        </p:txBody>
      </p:sp>
    </p:spTree>
    <p:extLst>
      <p:ext uri="{BB962C8B-B14F-4D97-AF65-F5344CB8AC3E}">
        <p14:creationId xmlns:p14="http://schemas.microsoft.com/office/powerpoint/2010/main" val="15336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682E-30A1-4FAC-A15A-D180BB23D1D0}"/>
              </a:ext>
            </a:extLst>
          </p:cNvPr>
          <p:cNvSpPr>
            <a:spLocks noGrp="1"/>
          </p:cNvSpPr>
          <p:nvPr>
            <p:ph type="title"/>
          </p:nvPr>
        </p:nvSpPr>
        <p:spPr>
          <a:ln w="25400" cap="sq">
            <a:solidFill>
              <a:srgbClr val="FFFFFF"/>
            </a:solidFill>
            <a:miter lim="800000"/>
          </a:ln>
        </p:spPr>
        <p:txBody>
          <a:bodyPr wrap="square">
            <a:normAutofit/>
          </a:bodyPr>
          <a:lstStyle/>
          <a:p>
            <a:pPr algn="ctr"/>
            <a:r>
              <a:rPr lang="en-US" sz="3600" dirty="0"/>
              <a:t>Monoclonal Antibody Treatments</a:t>
            </a:r>
            <a:br>
              <a:rPr lang="en-US" sz="1500" dirty="0"/>
            </a:br>
            <a:r>
              <a:rPr lang="en-US" sz="1800" dirty="0">
                <a:solidFill>
                  <a:schemeClr val="accent6"/>
                </a:solidFill>
              </a:rPr>
              <a:t>IL-6 Receptor Inhibitor (tocilizumab</a:t>
            </a:r>
            <a:r>
              <a:rPr lang="en-US" sz="2000" dirty="0">
                <a:solidFill>
                  <a:schemeClr val="accent6"/>
                </a:solidFill>
              </a:rPr>
              <a:t>)</a:t>
            </a:r>
            <a:endParaRPr lang="en-US" sz="1500" dirty="0">
              <a:solidFill>
                <a:schemeClr val="accent6"/>
              </a:solidFill>
            </a:endParaRPr>
          </a:p>
        </p:txBody>
      </p:sp>
      <p:sp>
        <p:nvSpPr>
          <p:cNvPr id="3" name="Content Placeholder 2">
            <a:extLst>
              <a:ext uri="{FF2B5EF4-FFF2-40B4-BE49-F238E27FC236}">
                <a16:creationId xmlns:a16="http://schemas.microsoft.com/office/drawing/2014/main" id="{EF82A8C1-C9DA-4C67-9830-9CA715A71686}"/>
              </a:ext>
            </a:extLst>
          </p:cNvPr>
          <p:cNvSpPr>
            <a:spLocks noGrp="1"/>
          </p:cNvSpPr>
          <p:nvPr>
            <p:ph idx="1"/>
          </p:nvPr>
        </p:nvSpPr>
        <p:spPr>
          <a:xfrm>
            <a:off x="838200" y="1825625"/>
            <a:ext cx="10515600" cy="4351338"/>
          </a:xfrm>
        </p:spPr>
        <p:txBody>
          <a:bodyPr vert="horz" lIns="108852" tIns="54426" rIns="108852" bIns="54426" rtlCol="0">
            <a:normAutofit/>
          </a:bodyPr>
          <a:lstStyle/>
          <a:p>
            <a:pPr marL="0" indent="0">
              <a:buNone/>
            </a:pPr>
            <a:r>
              <a:rPr lang="en-US" sz="2000" u="sng" dirty="0"/>
              <a:t>Basic Information on Use</a:t>
            </a:r>
          </a:p>
          <a:p>
            <a:pPr marL="865171" lvl="1" indent="-407971"/>
            <a:r>
              <a:rPr lang="en-US" sz="2000" dirty="0"/>
              <a:t>FDA issued EUA for use in hospitalized patients over 2 years of age and older</a:t>
            </a:r>
          </a:p>
          <a:p>
            <a:pPr marL="865171" lvl="1" indent="-407971"/>
            <a:r>
              <a:rPr lang="en-US" sz="2000" dirty="0"/>
              <a:t>Binds the IL-6 receptor blocking IL-6 induced inflammation</a:t>
            </a:r>
          </a:p>
          <a:p>
            <a:pPr marL="865171" lvl="1" indent="-407971"/>
            <a:r>
              <a:rPr lang="en-US" sz="2000" dirty="0"/>
              <a:t>Already a prescription medication given by intravenous infusion that is FDA-approved for multiple inflammatory diseases, including rheumatoid arthritis</a:t>
            </a:r>
          </a:p>
          <a:p>
            <a:pPr marL="865171" lvl="1" indent="-407971"/>
            <a:r>
              <a:rPr lang="en-US" sz="2000" dirty="0"/>
              <a:t>Recommended in the NIH COVID-19 guidelines for use with </a:t>
            </a:r>
            <a:r>
              <a:rPr lang="en-US" sz="2000" dirty="0" err="1"/>
              <a:t>dexmathasone</a:t>
            </a:r>
            <a:r>
              <a:rPr lang="en-US" sz="2000" dirty="0"/>
              <a:t> in certain patients who are hospitalized with COVID-19</a:t>
            </a:r>
          </a:p>
          <a:p>
            <a:pPr marL="865171" lvl="1" indent="-407971"/>
            <a:r>
              <a:rPr lang="en-US" sz="2000" dirty="0">
                <a:solidFill>
                  <a:schemeClr val="accent1"/>
                </a:solidFill>
              </a:rPr>
              <a:t>https://www.covid19treatmentguidelines.nih.gov/therapies/immunomodulators/interleukin-6-inhibitors/</a:t>
            </a:r>
          </a:p>
        </p:txBody>
      </p:sp>
      <p:sp>
        <p:nvSpPr>
          <p:cNvPr id="4" name="Slide Number Placeholder 3">
            <a:extLst>
              <a:ext uri="{FF2B5EF4-FFF2-40B4-BE49-F238E27FC236}">
                <a16:creationId xmlns:a16="http://schemas.microsoft.com/office/drawing/2014/main" id="{FA514EFC-058A-4CD2-89F5-5E2389250670}"/>
              </a:ext>
            </a:extLst>
          </p:cNvPr>
          <p:cNvSpPr>
            <a:spLocks noGrp="1"/>
          </p:cNvSpPr>
          <p:nvPr>
            <p:ph type="sldNum" sz="quarter" idx="10"/>
          </p:nvPr>
        </p:nvSpPr>
        <p:spPr/>
        <p:txBody>
          <a:bodyPr vert="horz" lIns="130622" tIns="65311" rIns="130622" bIns="65311" rtlCol="0">
            <a:normAutofit fontScale="92500"/>
          </a:bodyP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spcAft>
                <a:spcPts val="600"/>
              </a:spcAft>
            </a:pPr>
            <a:fld id="{61A985FF-C048-4108-85B2-DDCBAF7BDF75}" type="slidenum">
              <a:rPr lang="en-US" sz="1050" smtClean="0">
                <a:solidFill>
                  <a:schemeClr val="tx1">
                    <a:lumMod val="65000"/>
                    <a:lumOff val="35000"/>
                  </a:schemeClr>
                </a:solidFill>
              </a:rPr>
              <a:pPr>
                <a:spcAft>
                  <a:spcPts val="600"/>
                </a:spcAft>
              </a:pPr>
              <a:t>10</a:t>
            </a:fld>
            <a:endParaRPr lang="en-US" sz="1050">
              <a:solidFill>
                <a:schemeClr val="tx1">
                  <a:lumMod val="65000"/>
                  <a:lumOff val="35000"/>
                </a:schemeClr>
              </a:solidFill>
            </a:endParaRPr>
          </a:p>
        </p:txBody>
      </p:sp>
    </p:spTree>
    <p:extLst>
      <p:ext uri="{BB962C8B-B14F-4D97-AF65-F5344CB8AC3E}">
        <p14:creationId xmlns:p14="http://schemas.microsoft.com/office/powerpoint/2010/main" val="419961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682E-30A1-4FAC-A15A-D180BB23D1D0}"/>
              </a:ext>
            </a:extLst>
          </p:cNvPr>
          <p:cNvSpPr>
            <a:spLocks noGrp="1"/>
          </p:cNvSpPr>
          <p:nvPr>
            <p:ph type="title"/>
          </p:nvPr>
        </p:nvSpPr>
        <p:spPr>
          <a:ln w="25400" cap="sq">
            <a:solidFill>
              <a:srgbClr val="FFFFFF"/>
            </a:solidFill>
            <a:miter lim="800000"/>
          </a:ln>
        </p:spPr>
        <p:txBody>
          <a:bodyPr wrap="square">
            <a:normAutofit/>
          </a:bodyPr>
          <a:lstStyle/>
          <a:p>
            <a:pPr algn="ctr"/>
            <a:r>
              <a:rPr lang="en-US" sz="3600" dirty="0"/>
              <a:t>Monoclonal Antibody Treatments</a:t>
            </a:r>
            <a:br>
              <a:rPr lang="en-US" sz="1500" dirty="0"/>
            </a:br>
            <a:r>
              <a:rPr lang="en-US" sz="1800" dirty="0" err="1">
                <a:solidFill>
                  <a:schemeClr val="accent6"/>
                </a:solidFill>
              </a:rPr>
              <a:t>Bamlanivimab</a:t>
            </a:r>
            <a:r>
              <a:rPr lang="en-US" sz="1800" dirty="0">
                <a:solidFill>
                  <a:schemeClr val="accent6"/>
                </a:solidFill>
              </a:rPr>
              <a:t>/</a:t>
            </a:r>
            <a:r>
              <a:rPr lang="en-US" sz="1800" dirty="0" err="1">
                <a:solidFill>
                  <a:schemeClr val="accent6"/>
                </a:solidFill>
              </a:rPr>
              <a:t>etesevimab</a:t>
            </a:r>
            <a:r>
              <a:rPr lang="en-US" sz="1800" dirty="0">
                <a:solidFill>
                  <a:schemeClr val="accent6"/>
                </a:solidFill>
              </a:rPr>
              <a:t>, </a:t>
            </a:r>
            <a:r>
              <a:rPr lang="en-US" sz="1800" dirty="0" err="1">
                <a:solidFill>
                  <a:schemeClr val="accent6"/>
                </a:solidFill>
              </a:rPr>
              <a:t>Casirivimab</a:t>
            </a:r>
            <a:r>
              <a:rPr lang="en-US" sz="1800" dirty="0">
                <a:solidFill>
                  <a:schemeClr val="accent6"/>
                </a:solidFill>
              </a:rPr>
              <a:t>/</a:t>
            </a:r>
            <a:r>
              <a:rPr lang="en-US" sz="1800" dirty="0" err="1">
                <a:solidFill>
                  <a:schemeClr val="accent6"/>
                </a:solidFill>
              </a:rPr>
              <a:t>imdevimab</a:t>
            </a:r>
            <a:r>
              <a:rPr lang="en-US" sz="1800" dirty="0">
                <a:solidFill>
                  <a:schemeClr val="accent6"/>
                </a:solidFill>
              </a:rPr>
              <a:t>, </a:t>
            </a:r>
            <a:r>
              <a:rPr lang="en-US" sz="1800" dirty="0" err="1">
                <a:solidFill>
                  <a:schemeClr val="accent6"/>
                </a:solidFill>
              </a:rPr>
              <a:t>Sotrovimab</a:t>
            </a:r>
            <a:endParaRPr lang="en-US" sz="1500" dirty="0">
              <a:solidFill>
                <a:schemeClr val="accent6"/>
              </a:solidFill>
            </a:endParaRPr>
          </a:p>
        </p:txBody>
      </p:sp>
      <p:sp>
        <p:nvSpPr>
          <p:cNvPr id="3" name="Content Placeholder 2">
            <a:extLst>
              <a:ext uri="{FF2B5EF4-FFF2-40B4-BE49-F238E27FC236}">
                <a16:creationId xmlns:a16="http://schemas.microsoft.com/office/drawing/2014/main" id="{EF82A8C1-C9DA-4C67-9830-9CA715A71686}"/>
              </a:ext>
            </a:extLst>
          </p:cNvPr>
          <p:cNvSpPr>
            <a:spLocks noGrp="1"/>
          </p:cNvSpPr>
          <p:nvPr>
            <p:ph idx="1"/>
          </p:nvPr>
        </p:nvSpPr>
        <p:spPr>
          <a:xfrm>
            <a:off x="838200" y="1825625"/>
            <a:ext cx="6014663" cy="4351338"/>
          </a:xfrm>
        </p:spPr>
        <p:txBody>
          <a:bodyPr vert="horz" lIns="108852" tIns="54426" rIns="108852" bIns="54426" rtlCol="0">
            <a:normAutofit fontScale="85000" lnSpcReduction="20000"/>
          </a:bodyPr>
          <a:lstStyle/>
          <a:p>
            <a:pPr marL="0" indent="0">
              <a:buNone/>
            </a:pPr>
            <a:r>
              <a:rPr lang="en-US" sz="2000" u="sng" dirty="0"/>
              <a:t>Basic Information on Use</a:t>
            </a:r>
          </a:p>
          <a:p>
            <a:pPr marL="865171" lvl="1" indent="-407971"/>
            <a:r>
              <a:rPr lang="en-US" sz="2000" dirty="0"/>
              <a:t>FDA emergency use authorization</a:t>
            </a:r>
          </a:p>
          <a:p>
            <a:pPr marL="865171" lvl="1" indent="-407971"/>
            <a:r>
              <a:rPr lang="en-US" sz="2000" dirty="0"/>
              <a:t>Used in the outpatient setting with infusion capabilities</a:t>
            </a:r>
          </a:p>
          <a:p>
            <a:pPr marL="865171" lvl="1" indent="-407971"/>
            <a:r>
              <a:rPr lang="en-US" sz="2000" dirty="0"/>
              <a:t>Binds SARS-CoV-2 at specific epitopes </a:t>
            </a:r>
          </a:p>
          <a:p>
            <a:pPr marL="865171" lvl="1" indent="-407971"/>
            <a:r>
              <a:rPr lang="en-US" sz="2000" dirty="0"/>
              <a:t>All 3 therapies are recommended in the NIH COVID-19 guidelines </a:t>
            </a:r>
            <a:r>
              <a:rPr lang="en-US" sz="2000" dirty="0">
                <a:solidFill>
                  <a:schemeClr val="accent1"/>
                </a:solidFill>
                <a:hlinkClick r:id="rId3">
                  <a:extLst>
                    <a:ext uri="{A12FA001-AC4F-418D-AE19-62706E023703}">
                      <ahyp:hlinkClr xmlns:ahyp="http://schemas.microsoft.com/office/drawing/2018/hyperlinkcolor" val="tx"/>
                    </a:ext>
                  </a:extLst>
                </a:hlinkClick>
              </a:rPr>
              <a:t>https://www.covid19treatmentguidelines.nih.gov/anti-sars-cov-2-antibody-products/anti-sars-cov-2-monoclonal-antibodies/</a:t>
            </a:r>
            <a:endParaRPr lang="en-US" sz="2000" dirty="0">
              <a:solidFill>
                <a:schemeClr val="accent1"/>
              </a:solidFill>
            </a:endParaRPr>
          </a:p>
          <a:p>
            <a:pPr marL="865171" lvl="1" indent="-407971"/>
            <a:r>
              <a:rPr lang="en-US" sz="2000" dirty="0"/>
              <a:t>Available for individuals with mild to moderate COVID-19 symptoms to prevent progression to severe disease. </a:t>
            </a:r>
          </a:p>
          <a:p>
            <a:pPr marL="865171" lvl="1" indent="-407971"/>
            <a:r>
              <a:rPr lang="en-US" sz="2000" dirty="0"/>
              <a:t>Also authorized for post-exposure prophylaxis for certain individuals.</a:t>
            </a:r>
            <a:endParaRPr lang="en-US" sz="2000" dirty="0">
              <a:cs typeface="Arial"/>
            </a:endParaRPr>
          </a:p>
          <a:p>
            <a:pPr marL="865171" lvl="1" indent="-407971"/>
            <a:r>
              <a:rPr lang="en-US" sz="2000" dirty="0"/>
              <a:t>Must have a positive test, at least 12 years of age and weigh at least 40kg, and be at high risk for progression to severe disease or hospitalization.</a:t>
            </a:r>
            <a:endParaRPr lang="en-US" sz="2000" dirty="0">
              <a:cs typeface="Arial"/>
            </a:endParaRPr>
          </a:p>
          <a:p>
            <a:pPr marL="865171" lvl="1" indent="-407971"/>
            <a:r>
              <a:rPr lang="en-US" sz="2000" dirty="0"/>
              <a:t>Must be prescribed within 10 days of symptom onset.</a:t>
            </a:r>
            <a:endParaRPr lang="en-US" sz="2000" dirty="0">
              <a:cs typeface="Arial"/>
            </a:endParaRPr>
          </a:p>
        </p:txBody>
      </p:sp>
      <p:sp>
        <p:nvSpPr>
          <p:cNvPr id="4" name="Slide Number Placeholder 3">
            <a:extLst>
              <a:ext uri="{FF2B5EF4-FFF2-40B4-BE49-F238E27FC236}">
                <a16:creationId xmlns:a16="http://schemas.microsoft.com/office/drawing/2014/main" id="{FA514EFC-058A-4CD2-89F5-5E2389250670}"/>
              </a:ext>
            </a:extLst>
          </p:cNvPr>
          <p:cNvSpPr>
            <a:spLocks noGrp="1"/>
          </p:cNvSpPr>
          <p:nvPr>
            <p:ph type="sldNum" sz="quarter" idx="10"/>
          </p:nvPr>
        </p:nvSpPr>
        <p:spPr/>
        <p:txBody>
          <a:bodyPr vert="horz" lIns="130622" tIns="65311" rIns="130622" bIns="65311" rtlCol="0">
            <a:normAutofit fontScale="92500"/>
          </a:bodyP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spcAft>
                <a:spcPts val="600"/>
              </a:spcAft>
            </a:pPr>
            <a:fld id="{61A985FF-C048-4108-85B2-DDCBAF7BDF75}" type="slidenum">
              <a:rPr lang="en-US" sz="1050" smtClean="0">
                <a:solidFill>
                  <a:schemeClr val="tx1">
                    <a:lumMod val="65000"/>
                    <a:lumOff val="35000"/>
                  </a:schemeClr>
                </a:solidFill>
              </a:rPr>
              <a:pPr>
                <a:spcAft>
                  <a:spcPts val="600"/>
                </a:spcAft>
              </a:pPr>
              <a:t>11</a:t>
            </a:fld>
            <a:endParaRPr lang="en-US" sz="105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603C36A0-BF00-4AB4-BE62-51453D963B08}"/>
              </a:ext>
            </a:extLst>
          </p:cNvPr>
          <p:cNvSpPr>
            <a:spLocks noGrp="1"/>
          </p:cNvSpPr>
          <p:nvPr>
            <p:ph sz="half" idx="4294967295"/>
          </p:nvPr>
        </p:nvSpPr>
        <p:spPr>
          <a:xfrm>
            <a:off x="6852863" y="1825625"/>
            <a:ext cx="5056187" cy="2546350"/>
          </a:xfrm>
        </p:spPr>
        <p:txBody>
          <a:bodyPr>
            <a:normAutofit lnSpcReduction="10000"/>
          </a:bodyPr>
          <a:lstStyle/>
          <a:p>
            <a:pPr marL="0" indent="0">
              <a:buNone/>
            </a:pPr>
            <a:r>
              <a:rPr lang="en-US" sz="1900" u="sng" dirty="0"/>
              <a:t>Important Updates</a:t>
            </a:r>
          </a:p>
          <a:p>
            <a:pPr marL="865171" lvl="1" indent="-407971"/>
            <a:r>
              <a:rPr lang="en-US" sz="1900" dirty="0" err="1"/>
              <a:t>Bamlanivimab</a:t>
            </a:r>
            <a:r>
              <a:rPr lang="en-US" sz="1900" dirty="0"/>
              <a:t> alone not effective against new viral variants and is no longer authorized by the FDA.</a:t>
            </a:r>
          </a:p>
          <a:p>
            <a:pPr marL="865171" lvl="1" indent="-407971"/>
            <a:r>
              <a:rPr lang="en-US" sz="1900" dirty="0" err="1"/>
              <a:t>Bamlanivimab</a:t>
            </a:r>
            <a:r>
              <a:rPr lang="en-US" sz="1900" dirty="0"/>
              <a:t>/</a:t>
            </a:r>
            <a:r>
              <a:rPr lang="en-US" sz="1900" dirty="0" err="1"/>
              <a:t>etesevimab</a:t>
            </a:r>
            <a:r>
              <a:rPr lang="en-US" sz="1900" dirty="0"/>
              <a:t> is only authorized in certain states given the limited efficacy against the beta and gamma variants. See list here: </a:t>
            </a:r>
            <a:r>
              <a:rPr lang="en-US" sz="1900" dirty="0">
                <a:solidFill>
                  <a:srgbClr val="00B0F0"/>
                </a:solidFill>
                <a:hlinkClick r:id="rId4">
                  <a:extLst>
                    <a:ext uri="{A12FA001-AC4F-418D-AE19-62706E023703}">
                      <ahyp:hlinkClr xmlns:ahyp="http://schemas.microsoft.com/office/drawing/2018/hyperlinkcolor" val="tx"/>
                    </a:ext>
                  </a:extLst>
                </a:hlinkClick>
              </a:rPr>
              <a:t>https://www.fda.gov/media/151719/download</a:t>
            </a:r>
            <a:r>
              <a:rPr lang="en-US" sz="1900" dirty="0">
                <a:solidFill>
                  <a:srgbClr val="00B0F0"/>
                </a:solidFill>
              </a:rPr>
              <a:t> </a:t>
            </a:r>
          </a:p>
          <a:p>
            <a:pPr marL="0" indent="0">
              <a:buNone/>
            </a:pPr>
            <a:endParaRPr lang="en-US" sz="1900" dirty="0"/>
          </a:p>
        </p:txBody>
      </p:sp>
      <p:sp>
        <p:nvSpPr>
          <p:cNvPr id="7" name="TextBox 6">
            <a:extLst>
              <a:ext uri="{FF2B5EF4-FFF2-40B4-BE49-F238E27FC236}">
                <a16:creationId xmlns:a16="http://schemas.microsoft.com/office/drawing/2014/main" id="{111D19F2-E179-448F-9169-8055BE21AEC9}"/>
              </a:ext>
            </a:extLst>
          </p:cNvPr>
          <p:cNvSpPr txBox="1"/>
          <p:nvPr/>
        </p:nvSpPr>
        <p:spPr>
          <a:xfrm>
            <a:off x="7661187" y="4530396"/>
            <a:ext cx="3904735" cy="1384995"/>
          </a:xfrm>
          <a:prstGeom prst="rect">
            <a:avLst/>
          </a:prstGeom>
          <a:noFill/>
        </p:spPr>
        <p:txBody>
          <a:bodyPr wrap="square">
            <a:spAutoFit/>
          </a:bodyPr>
          <a:lstStyle/>
          <a:p>
            <a:r>
              <a:rPr lang="en-US" sz="1400" dirty="0">
                <a:hlinkClick r:id="rId5">
                  <a:extLst>
                    <a:ext uri="{A12FA001-AC4F-418D-AE19-62706E023703}">
                      <ahyp:hlinkClr xmlns:ahyp="http://schemas.microsoft.com/office/drawing/2018/hyperlinkcolor" val="tx"/>
                    </a:ext>
                  </a:extLst>
                </a:hlinkClick>
              </a:rPr>
              <a:t>MORE INFO: </a:t>
            </a:r>
          </a:p>
          <a:p>
            <a:endParaRPr lang="en-US" sz="1400" dirty="0">
              <a:solidFill>
                <a:schemeClr val="accent1"/>
              </a:solidFill>
              <a:hlinkClick r:id="rId5">
                <a:extLst>
                  <a:ext uri="{A12FA001-AC4F-418D-AE19-62706E023703}">
                    <ahyp:hlinkClr xmlns:ahyp="http://schemas.microsoft.com/office/drawing/2018/hyperlinkcolor" val="tx"/>
                  </a:ext>
                </a:extLst>
              </a:hlinkClick>
            </a:endParaRPr>
          </a:p>
          <a:p>
            <a:r>
              <a:rPr lang="en-US" sz="1400" dirty="0">
                <a:solidFill>
                  <a:schemeClr val="accent1"/>
                </a:solidFill>
                <a:hlinkClick r:id="rId5">
                  <a:extLst>
                    <a:ext uri="{A12FA001-AC4F-418D-AE19-62706E023703}">
                      <ahyp:hlinkClr xmlns:ahyp="http://schemas.microsoft.com/office/drawing/2018/hyperlinkcolor" val="tx"/>
                    </a:ext>
                  </a:extLst>
                </a:hlinkClick>
              </a:rPr>
              <a:t>https://www.aafp.org/family-physician/patient-care/current-hot-topics/recent-outbreaks/covid-19/covid-19-clinical-resources/monoclonal-antibody-approved.html</a:t>
            </a:r>
            <a:r>
              <a:rPr lang="en-US" sz="1400" dirty="0">
                <a:solidFill>
                  <a:schemeClr val="accent1"/>
                </a:solidFill>
              </a:rPr>
              <a:t> </a:t>
            </a:r>
          </a:p>
        </p:txBody>
      </p:sp>
      <p:sp>
        <p:nvSpPr>
          <p:cNvPr id="8" name="Rectangle 7">
            <a:extLst>
              <a:ext uri="{FF2B5EF4-FFF2-40B4-BE49-F238E27FC236}">
                <a16:creationId xmlns:a16="http://schemas.microsoft.com/office/drawing/2014/main" id="{CB45332E-A6F4-4E40-BBE7-2765824437FC}"/>
              </a:ext>
            </a:extLst>
          </p:cNvPr>
          <p:cNvSpPr/>
          <p:nvPr/>
        </p:nvSpPr>
        <p:spPr>
          <a:xfrm>
            <a:off x="7548037" y="4521161"/>
            <a:ext cx="4124979" cy="1591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24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F19C-9684-4E1E-A177-AA4C8465A06A}"/>
              </a:ext>
            </a:extLst>
          </p:cNvPr>
          <p:cNvSpPr>
            <a:spLocks noGrp="1"/>
          </p:cNvSpPr>
          <p:nvPr>
            <p:ph type="title"/>
          </p:nvPr>
        </p:nvSpPr>
        <p:spPr/>
        <p:txBody>
          <a:bodyPr/>
          <a:lstStyle/>
          <a:p>
            <a:r>
              <a:rPr lang="en-US" dirty="0">
                <a:cs typeface="Arial"/>
              </a:rPr>
              <a:t>Mitigation Strategies</a:t>
            </a:r>
            <a:endParaRPr lang="en-US" dirty="0"/>
          </a:p>
        </p:txBody>
      </p:sp>
      <p:sp>
        <p:nvSpPr>
          <p:cNvPr id="4" name="Slide Number Placeholder 3">
            <a:extLst>
              <a:ext uri="{FF2B5EF4-FFF2-40B4-BE49-F238E27FC236}">
                <a16:creationId xmlns:a16="http://schemas.microsoft.com/office/drawing/2014/main" id="{EF4F1CB2-32BA-42C3-95F4-862011496F37}"/>
              </a:ext>
            </a:extLst>
          </p:cNvPr>
          <p:cNvSpPr>
            <a:spLocks noGrp="1"/>
          </p:cNvSpPr>
          <p:nvPr>
            <p:ph type="sldNum" sz="quarter" idx="12"/>
          </p:nvPr>
        </p:nvSpPr>
        <p:spPr>
          <a:xfrm>
            <a:off x="241663" y="62738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12</a:t>
            </a:fld>
            <a:endParaRPr lang="en-US">
              <a:solidFill>
                <a:prstClr val="white"/>
              </a:solidFill>
            </a:endParaRPr>
          </a:p>
        </p:txBody>
      </p:sp>
      <p:sp>
        <p:nvSpPr>
          <p:cNvPr id="7" name="TextBox 6">
            <a:extLst>
              <a:ext uri="{FF2B5EF4-FFF2-40B4-BE49-F238E27FC236}">
                <a16:creationId xmlns:a16="http://schemas.microsoft.com/office/drawing/2014/main" id="{C74C6CD5-C39A-432D-BB59-65B44A411CB7}"/>
              </a:ext>
            </a:extLst>
          </p:cNvPr>
          <p:cNvSpPr txBox="1"/>
          <p:nvPr/>
        </p:nvSpPr>
        <p:spPr>
          <a:xfrm flipH="1">
            <a:off x="1036530" y="1805526"/>
            <a:ext cx="4989286" cy="3375796"/>
          </a:xfrm>
          <a:prstGeom prst="rect">
            <a:avLst/>
          </a:prstGeom>
          <a:noFill/>
        </p:spPr>
        <p:txBody>
          <a:bodyPr wrap="square" rtlCol="0">
            <a:spAutoFit/>
          </a:bodyPr>
          <a:lstStyle/>
          <a:p>
            <a:pPr marL="380985" indent="-380985">
              <a:buFont typeface="Arial" panose="020B0604020202020204" pitchFamily="34" charset="0"/>
              <a:buChar char="•"/>
            </a:pPr>
            <a:r>
              <a:rPr lang="en-US" sz="2667" dirty="0"/>
              <a:t>Washing your hands</a:t>
            </a:r>
          </a:p>
          <a:p>
            <a:pPr marL="380985" indent="-380985">
              <a:buFont typeface="Arial" panose="020B0604020202020204" pitchFamily="34" charset="0"/>
              <a:buChar char="•"/>
            </a:pPr>
            <a:endParaRPr lang="en-US" sz="2667" dirty="0"/>
          </a:p>
          <a:p>
            <a:pPr marL="380985" indent="-380985">
              <a:buFont typeface="Arial" panose="020B0604020202020204" pitchFamily="34" charset="0"/>
              <a:buChar char="•"/>
            </a:pPr>
            <a:r>
              <a:rPr lang="en-US" sz="2667" dirty="0"/>
              <a:t>Physical distancing</a:t>
            </a:r>
          </a:p>
          <a:p>
            <a:pPr marL="380985" indent="-380985">
              <a:buFont typeface="Arial" panose="020B0604020202020204" pitchFamily="34" charset="0"/>
              <a:buChar char="•"/>
            </a:pPr>
            <a:endParaRPr lang="en-US" sz="2667" dirty="0"/>
          </a:p>
          <a:p>
            <a:pPr marL="380985" indent="-380985">
              <a:buFont typeface="Arial" panose="020B0604020202020204" pitchFamily="34" charset="0"/>
              <a:buChar char="•"/>
            </a:pPr>
            <a:r>
              <a:rPr lang="en-US" sz="2667" dirty="0"/>
              <a:t>Wearing a mask (even if vaccinated)</a:t>
            </a:r>
          </a:p>
          <a:p>
            <a:pPr marL="380985" indent="-380985">
              <a:buFont typeface="Arial" panose="020B0604020202020204" pitchFamily="34" charset="0"/>
              <a:buChar char="•"/>
            </a:pPr>
            <a:endParaRPr lang="en-US" sz="2667" dirty="0"/>
          </a:p>
          <a:p>
            <a:pPr marL="380985" indent="-380985">
              <a:buFont typeface="Arial" panose="020B0604020202020204" pitchFamily="34" charset="0"/>
              <a:buChar char="•"/>
            </a:pPr>
            <a:r>
              <a:rPr lang="en-US" sz="2667" dirty="0">
                <a:solidFill>
                  <a:schemeClr val="accent3"/>
                </a:solidFill>
              </a:rPr>
              <a:t>Getting vaccinated</a:t>
            </a:r>
          </a:p>
        </p:txBody>
      </p:sp>
      <p:sp>
        <p:nvSpPr>
          <p:cNvPr id="3" name="Rectangle 2">
            <a:extLst>
              <a:ext uri="{FF2B5EF4-FFF2-40B4-BE49-F238E27FC236}">
                <a16:creationId xmlns:a16="http://schemas.microsoft.com/office/drawing/2014/main" id="{C7C54845-5FD8-4354-A169-FA3809EE3890}"/>
              </a:ext>
            </a:extLst>
          </p:cNvPr>
          <p:cNvSpPr/>
          <p:nvPr/>
        </p:nvSpPr>
        <p:spPr>
          <a:xfrm>
            <a:off x="7290032" y="5295363"/>
            <a:ext cx="4681057" cy="369332"/>
          </a:xfrm>
          <a:prstGeom prst="rect">
            <a:avLst/>
          </a:prstGeom>
        </p:spPr>
        <p:txBody>
          <a:bodyPr wrap="square">
            <a:spAutoFit/>
          </a:bodyPr>
          <a:lstStyle/>
          <a:p>
            <a:r>
              <a:rPr lang="en-US" u="sng" dirty="0">
                <a:solidFill>
                  <a:srgbClr val="F7901E"/>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Watch Now: How to </a:t>
            </a:r>
            <a:r>
              <a:rPr lang="en-US" i="1" u="sng" dirty="0">
                <a:solidFill>
                  <a:srgbClr val="F7901E"/>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Not</a:t>
            </a:r>
            <a:r>
              <a:rPr lang="en-US" u="sng" dirty="0">
                <a:solidFill>
                  <a:srgbClr val="F7901E"/>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 Wear a Mask</a:t>
            </a:r>
          </a:p>
        </p:txBody>
      </p:sp>
      <p:pic>
        <p:nvPicPr>
          <p:cNvPr id="5" name="Picture 4">
            <a:extLst>
              <a:ext uri="{FF2B5EF4-FFF2-40B4-BE49-F238E27FC236}">
                <a16:creationId xmlns:a16="http://schemas.microsoft.com/office/drawing/2014/main" id="{EA6C7DA2-BD10-4738-AE83-D10020187DCD}"/>
              </a:ext>
            </a:extLst>
          </p:cNvPr>
          <p:cNvPicPr>
            <a:picLocks noChangeAspect="1"/>
          </p:cNvPicPr>
          <p:nvPr/>
        </p:nvPicPr>
        <p:blipFill rotWithShape="1">
          <a:blip r:embed="rId4"/>
          <a:srcRect l="18783"/>
          <a:stretch/>
        </p:blipFill>
        <p:spPr>
          <a:xfrm>
            <a:off x="7714638" y="1193305"/>
            <a:ext cx="2667000" cy="3900565"/>
          </a:xfrm>
          <a:prstGeom prst="rect">
            <a:avLst/>
          </a:prstGeom>
        </p:spPr>
      </p:pic>
    </p:spTree>
    <p:extLst>
      <p:ext uri="{BB962C8B-B14F-4D97-AF65-F5344CB8AC3E}">
        <p14:creationId xmlns:p14="http://schemas.microsoft.com/office/powerpoint/2010/main" val="36292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06CA-1F16-4BA4-A948-66322E9CAAD9}"/>
              </a:ext>
            </a:extLst>
          </p:cNvPr>
          <p:cNvSpPr>
            <a:spLocks noGrp="1"/>
          </p:cNvSpPr>
          <p:nvPr>
            <p:ph type="title"/>
          </p:nvPr>
        </p:nvSpPr>
        <p:spPr/>
        <p:txBody>
          <a:bodyPr anchor="ctr">
            <a:normAutofit/>
          </a:bodyPr>
          <a:lstStyle/>
          <a:p>
            <a:r>
              <a:rPr lang="en-US" dirty="0"/>
              <a:t>COVID-19 Vaccine Development</a:t>
            </a:r>
          </a:p>
        </p:txBody>
      </p:sp>
      <p:sp>
        <p:nvSpPr>
          <p:cNvPr id="3" name="Content Placeholder 2">
            <a:extLst>
              <a:ext uri="{FF2B5EF4-FFF2-40B4-BE49-F238E27FC236}">
                <a16:creationId xmlns:a16="http://schemas.microsoft.com/office/drawing/2014/main" id="{C6FC385A-F3A0-4943-99F3-30C239FE54C0}"/>
              </a:ext>
            </a:extLst>
          </p:cNvPr>
          <p:cNvSpPr>
            <a:spLocks noGrp="1"/>
          </p:cNvSpPr>
          <p:nvPr>
            <p:ph sz="half" idx="1"/>
          </p:nvPr>
        </p:nvSpPr>
        <p:spPr>
          <a:xfrm>
            <a:off x="914400" y="1690688"/>
            <a:ext cx="5181600" cy="4351338"/>
          </a:xfrm>
        </p:spPr>
        <p:txBody>
          <a:bodyPr/>
          <a:lstStyle/>
          <a:p>
            <a:r>
              <a:rPr lang="en-US" dirty="0"/>
              <a:t>3 types of vaccines  </a:t>
            </a:r>
          </a:p>
          <a:p>
            <a:pPr lvl="1">
              <a:buFont typeface="Arial" panose="020B0604020202020204" pitchFamily="34" charset="0"/>
              <a:buChar char="•"/>
            </a:pPr>
            <a:r>
              <a:rPr lang="en-US" dirty="0"/>
              <a:t>mRNA</a:t>
            </a:r>
          </a:p>
          <a:p>
            <a:pPr lvl="1">
              <a:buFont typeface="Arial" panose="020B0604020202020204" pitchFamily="34" charset="0"/>
              <a:buChar char="•"/>
            </a:pPr>
            <a:r>
              <a:rPr lang="en-US" dirty="0"/>
              <a:t>Non-replicating viral vector</a:t>
            </a:r>
          </a:p>
          <a:p>
            <a:pPr lvl="1">
              <a:buFont typeface="Arial" panose="020B0604020202020204" pitchFamily="34" charset="0"/>
              <a:buChar char="•"/>
            </a:pPr>
            <a:r>
              <a:rPr lang="en-US" dirty="0"/>
              <a:t>Purified viral protein</a:t>
            </a:r>
          </a:p>
          <a:p>
            <a:pPr lvl="1"/>
            <a:endParaRPr lang="en-US" dirty="0"/>
          </a:p>
          <a:p>
            <a:r>
              <a:rPr lang="en-US" dirty="0"/>
              <a:t>All three types involve the presentation of the spike protein to immune cells, resulting in neutralizing antibodies.</a:t>
            </a:r>
          </a:p>
        </p:txBody>
      </p:sp>
      <p:sp>
        <p:nvSpPr>
          <p:cNvPr id="4" name="Slide Number Placeholder 3">
            <a:extLst>
              <a:ext uri="{FF2B5EF4-FFF2-40B4-BE49-F238E27FC236}">
                <a16:creationId xmlns:a16="http://schemas.microsoft.com/office/drawing/2014/main" id="{FB1652E2-BF0E-41CC-8A52-32C3C2E3902D}"/>
              </a:ext>
            </a:extLst>
          </p:cNvPr>
          <p:cNvSpPr>
            <a:spLocks noGrp="1"/>
          </p:cNvSpPr>
          <p:nvPr>
            <p:ph type="sldNum" sz="quarter" idx="10"/>
          </p:nvPr>
        </p:nvSpPr>
        <p:spPr>
          <a:xfrm>
            <a:off x="294968" y="6278256"/>
            <a:ext cx="619432" cy="409575"/>
          </a:xfrm>
          <a:prstGeom prst="rect">
            <a:avLst/>
          </a:prstGeom>
        </p:spPr>
        <p:txBody>
          <a:bodyPr vert="horz" lIns="130622" tIns="65311" rIns="130622" bIns="65311" rtlCol="0" anchor="ctr">
            <a:normAutofit/>
          </a:bodyP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spcAft>
                <a:spcPts val="500"/>
              </a:spcAft>
            </a:pPr>
            <a:fld id="{61A985FF-C048-4108-85B2-DDCBAF7BDF75}" type="slidenum">
              <a:rPr lang="en-US" smtClean="0">
                <a:solidFill>
                  <a:prstClr val="white"/>
                </a:solidFill>
              </a:rPr>
              <a:pPr>
                <a:spcAft>
                  <a:spcPts val="500"/>
                </a:spcAft>
              </a:pPr>
              <a:t>13</a:t>
            </a:fld>
            <a:endParaRPr lang="en-US">
              <a:solidFill>
                <a:prstClr val="white"/>
              </a:solidFill>
            </a:endParaRPr>
          </a:p>
        </p:txBody>
      </p:sp>
      <p:pic>
        <p:nvPicPr>
          <p:cNvPr id="5" name="Content Placeholder 3">
            <a:extLst>
              <a:ext uri="{FF2B5EF4-FFF2-40B4-BE49-F238E27FC236}">
                <a16:creationId xmlns:a16="http://schemas.microsoft.com/office/drawing/2014/main" id="{5A085164-1835-4977-8A2C-85D16644A868}"/>
              </a:ext>
            </a:extLst>
          </p:cNvPr>
          <p:cNvPicPr>
            <a:picLocks noChangeAspect="1"/>
          </p:cNvPicPr>
          <p:nvPr/>
        </p:nvPicPr>
        <p:blipFill>
          <a:blip r:embed="rId3"/>
          <a:stretch>
            <a:fillRect/>
          </a:stretch>
        </p:blipFill>
        <p:spPr>
          <a:xfrm>
            <a:off x="6217843" y="1791236"/>
            <a:ext cx="5135957" cy="3723569"/>
          </a:xfrm>
          <a:prstGeom prst="rect">
            <a:avLst/>
          </a:prstGeom>
          <a:noFill/>
        </p:spPr>
      </p:pic>
    </p:spTree>
    <p:extLst>
      <p:ext uri="{BB962C8B-B14F-4D97-AF65-F5344CB8AC3E}">
        <p14:creationId xmlns:p14="http://schemas.microsoft.com/office/powerpoint/2010/main" val="108982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70C6-2B47-461F-9A65-EDB1CD35B601}"/>
              </a:ext>
            </a:extLst>
          </p:cNvPr>
          <p:cNvSpPr>
            <a:spLocks noGrp="1"/>
          </p:cNvSpPr>
          <p:nvPr>
            <p:ph type="title"/>
          </p:nvPr>
        </p:nvSpPr>
        <p:spPr/>
        <p:txBody>
          <a:bodyPr/>
          <a:lstStyle/>
          <a:p>
            <a:r>
              <a:rPr lang="en-US" dirty="0"/>
              <a:t>mRNA Vaccines</a:t>
            </a:r>
          </a:p>
        </p:txBody>
      </p:sp>
      <p:sp>
        <p:nvSpPr>
          <p:cNvPr id="3" name="Content Placeholder 2">
            <a:extLst>
              <a:ext uri="{FF2B5EF4-FFF2-40B4-BE49-F238E27FC236}">
                <a16:creationId xmlns:a16="http://schemas.microsoft.com/office/drawing/2014/main" id="{B4D2E7EF-F4C2-4145-9C09-E57B1D4BEDE7}"/>
              </a:ext>
            </a:extLst>
          </p:cNvPr>
          <p:cNvSpPr>
            <a:spLocks noGrp="1"/>
          </p:cNvSpPr>
          <p:nvPr>
            <p:ph idx="1"/>
          </p:nvPr>
        </p:nvSpPr>
        <p:spPr>
          <a:xfrm>
            <a:off x="838200" y="1556084"/>
            <a:ext cx="10515600" cy="4620879"/>
          </a:xfrm>
        </p:spPr>
        <p:txBody>
          <a:bodyPr vert="horz" lIns="108852" tIns="54426" rIns="108852" bIns="54426" rtlCol="0" anchor="t">
            <a:normAutofit fontScale="92500" lnSpcReduction="20000"/>
          </a:bodyPr>
          <a:lstStyle/>
          <a:p>
            <a:pPr marL="407971" indent="-407971"/>
            <a:r>
              <a:rPr lang="en-US" dirty="0"/>
              <a:t>Use small piece of messenger RNA as a blueprint for cells to make a viral protein.</a:t>
            </a:r>
          </a:p>
          <a:p>
            <a:pPr marL="887391" lvl="1" indent="-342900">
              <a:buFont typeface="Arial" panose="020B0604020202020204" pitchFamily="34" charset="0"/>
              <a:buChar char="•"/>
            </a:pPr>
            <a:r>
              <a:rPr lang="en-US" dirty="0">
                <a:cs typeface="Arial"/>
              </a:rPr>
              <a:t>SARS-CoV-2 spike protein, which allows the virus to enter host cells and cause disease.</a:t>
            </a:r>
          </a:p>
          <a:p>
            <a:pPr marL="407971" indent="-407971"/>
            <a:r>
              <a:rPr lang="en-US" dirty="0">
                <a:cs typeface="Arial"/>
              </a:rPr>
              <a:t>This process happens in the cytoplasm. The mRNA never enters the nucleus of the cell, where DNA lives.</a:t>
            </a:r>
            <a:endParaRPr lang="en-US" dirty="0"/>
          </a:p>
          <a:p>
            <a:pPr marL="887391" lvl="1" indent="-342900">
              <a:buFont typeface="Arial" panose="020B0604020202020204" pitchFamily="34" charset="0"/>
              <a:buChar char="•"/>
            </a:pPr>
            <a:r>
              <a:rPr lang="en-US" dirty="0">
                <a:cs typeface="Arial"/>
              </a:rPr>
              <a:t>No transcription is needed for the protein; it is already available to be translated into protein.</a:t>
            </a:r>
          </a:p>
          <a:p>
            <a:pPr marL="887391" lvl="1" indent="-342900">
              <a:buFont typeface="Arial" panose="020B0604020202020204" pitchFamily="34" charset="0"/>
              <a:buChar char="•"/>
            </a:pPr>
            <a:r>
              <a:rPr lang="en-US" dirty="0">
                <a:cs typeface="Arial"/>
              </a:rPr>
              <a:t>No viral DNA is present in the vaccine.</a:t>
            </a:r>
          </a:p>
          <a:p>
            <a:pPr marL="427002" indent="-339711"/>
            <a:r>
              <a:rPr lang="en-US" dirty="0"/>
              <a:t>The immune cells react to the viral protein, leading to production of neutralizing antibodies.</a:t>
            </a:r>
          </a:p>
          <a:p>
            <a:pPr marL="887391" lvl="1" indent="-342900">
              <a:buFont typeface="Arial" panose="020B0604020202020204" pitchFamily="34" charset="0"/>
              <a:buChar char="•"/>
            </a:pPr>
            <a:r>
              <a:rPr lang="en-US" dirty="0">
                <a:cs typeface="Arial"/>
              </a:rPr>
              <a:t>The antibodies bind to any invading virus and prevent it from entering host cells.</a:t>
            </a:r>
          </a:p>
          <a:p>
            <a:pPr marL="407971" indent="-407971"/>
            <a:r>
              <a:rPr lang="en-US" dirty="0"/>
              <a:t>These vaccines contain no live virus and cannot give the recipient COVID-19.</a:t>
            </a:r>
            <a:endParaRPr lang="en-US" dirty="0">
              <a:cs typeface="Arial"/>
            </a:endParaRPr>
          </a:p>
        </p:txBody>
      </p:sp>
      <p:sp>
        <p:nvSpPr>
          <p:cNvPr id="4" name="Slide Number Placeholder 3">
            <a:extLst>
              <a:ext uri="{FF2B5EF4-FFF2-40B4-BE49-F238E27FC236}">
                <a16:creationId xmlns:a16="http://schemas.microsoft.com/office/drawing/2014/main" id="{39CF5FBF-4113-4413-9880-D551F085CE8D}"/>
              </a:ext>
            </a:extLst>
          </p:cNvPr>
          <p:cNvSpPr>
            <a:spLocks noGrp="1"/>
          </p:cNvSpPr>
          <p:nvPr>
            <p:ph type="sldNum" sz="quarter" idx="12"/>
          </p:nvPr>
        </p:nvSpPr>
        <p:spPr>
          <a:xfrm>
            <a:off x="241663" y="62738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201669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6F1F-FAF9-462B-BDA4-9BD52AF41CFA}"/>
              </a:ext>
            </a:extLst>
          </p:cNvPr>
          <p:cNvSpPr>
            <a:spLocks noGrp="1"/>
          </p:cNvSpPr>
          <p:nvPr>
            <p:ph type="title"/>
          </p:nvPr>
        </p:nvSpPr>
        <p:spPr/>
        <p:txBody>
          <a:bodyPr/>
          <a:lstStyle/>
          <a:p>
            <a:r>
              <a:rPr lang="en-US" dirty="0"/>
              <a:t>Biochemistry Refresher</a:t>
            </a:r>
          </a:p>
        </p:txBody>
      </p:sp>
      <p:sp>
        <p:nvSpPr>
          <p:cNvPr id="3" name="Content Placeholder 2">
            <a:extLst>
              <a:ext uri="{FF2B5EF4-FFF2-40B4-BE49-F238E27FC236}">
                <a16:creationId xmlns:a16="http://schemas.microsoft.com/office/drawing/2014/main" id="{CBD83680-F500-49D7-8E3C-6148BB124312}"/>
              </a:ext>
            </a:extLst>
          </p:cNvPr>
          <p:cNvSpPr>
            <a:spLocks noGrp="1"/>
          </p:cNvSpPr>
          <p:nvPr>
            <p:ph idx="1"/>
          </p:nvPr>
        </p:nvSpPr>
        <p:spPr>
          <a:xfrm>
            <a:off x="731520" y="1520825"/>
            <a:ext cx="10515600" cy="4351338"/>
          </a:xfrm>
        </p:spPr>
        <p:txBody>
          <a:bodyPr>
            <a:normAutofit/>
          </a:bodyPr>
          <a:lstStyle/>
          <a:p>
            <a:r>
              <a:rPr lang="en-US" dirty="0"/>
              <a:t>Ribonucleic Acid (RNA) is similar to DNA, but</a:t>
            </a:r>
          </a:p>
          <a:p>
            <a:pPr lvl="1">
              <a:buFont typeface="Arial" panose="020B0604020202020204" pitchFamily="34" charset="0"/>
              <a:buChar char="•"/>
            </a:pPr>
            <a:r>
              <a:rPr lang="en-US" dirty="0"/>
              <a:t>RNA is shorter and single stranded.</a:t>
            </a:r>
          </a:p>
          <a:p>
            <a:r>
              <a:rPr lang="en-US" dirty="0"/>
              <a:t>Cells access information in DNA by creating RNA to direct synthesis of proteins through translation.</a:t>
            </a:r>
          </a:p>
          <a:p>
            <a:pPr lvl="1">
              <a:buFont typeface="Arial" panose="020B0604020202020204" pitchFamily="34" charset="0"/>
              <a:buChar char="•"/>
            </a:pPr>
            <a:r>
              <a:rPr lang="en-US" dirty="0"/>
              <a:t>DNA is transcribed into mRNA.</a:t>
            </a:r>
          </a:p>
          <a:p>
            <a:pPr lvl="1">
              <a:buFont typeface="Arial" panose="020B0604020202020204" pitchFamily="34" charset="0"/>
              <a:buChar char="•"/>
            </a:pPr>
            <a:r>
              <a:rPr lang="en-US" dirty="0"/>
              <a:t>The mRNA code is then translated into a protein.</a:t>
            </a:r>
          </a:p>
          <a:p>
            <a:pPr lvl="1">
              <a:buFont typeface="Arial" panose="020B0604020202020204" pitchFamily="34" charset="0"/>
              <a:buChar char="•"/>
            </a:pPr>
            <a:r>
              <a:rPr lang="en-US" dirty="0"/>
              <a:t>mRNA is relatively unstable and short-lived in the cell, ensuring proteins are made only when needed.</a:t>
            </a:r>
          </a:p>
        </p:txBody>
      </p:sp>
      <p:sp>
        <p:nvSpPr>
          <p:cNvPr id="4" name="Slide Number Placeholder 3">
            <a:extLst>
              <a:ext uri="{FF2B5EF4-FFF2-40B4-BE49-F238E27FC236}">
                <a16:creationId xmlns:a16="http://schemas.microsoft.com/office/drawing/2014/main" id="{14B1B7A1-D0EF-4795-BAAD-6E10A694E99E}"/>
              </a:ext>
            </a:extLst>
          </p:cNvPr>
          <p:cNvSpPr>
            <a:spLocks noGrp="1"/>
          </p:cNvSpPr>
          <p:nvPr>
            <p:ph type="sldNum" sz="quarter" idx="12"/>
          </p:nvPr>
        </p:nvSpPr>
        <p:spPr>
          <a:xfrm>
            <a:off x="241663" y="62738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15</a:t>
            </a:fld>
            <a:endParaRPr lang="en-US" dirty="0">
              <a:solidFill>
                <a:prstClr val="white"/>
              </a:solidFill>
            </a:endParaRPr>
          </a:p>
        </p:txBody>
      </p:sp>
      <p:graphicFrame>
        <p:nvGraphicFramePr>
          <p:cNvPr id="5" name="Diagram 4">
            <a:extLst>
              <a:ext uri="{FF2B5EF4-FFF2-40B4-BE49-F238E27FC236}">
                <a16:creationId xmlns:a16="http://schemas.microsoft.com/office/drawing/2014/main" id="{C0CB6812-B971-45C4-B98B-72CDC1814AB0}"/>
              </a:ext>
            </a:extLst>
          </p:cNvPr>
          <p:cNvGraphicFramePr/>
          <p:nvPr>
            <p:extLst>
              <p:ext uri="{D42A27DB-BD31-4B8C-83A1-F6EECF244321}">
                <p14:modId xmlns:p14="http://schemas.microsoft.com/office/powerpoint/2010/main" val="2498509315"/>
              </p:ext>
            </p:extLst>
          </p:nvPr>
        </p:nvGraphicFramePr>
        <p:xfrm>
          <a:off x="2933351" y="5021932"/>
          <a:ext cx="5299242" cy="850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65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70C6-2B47-461F-9A65-EDB1CD35B601}"/>
              </a:ext>
            </a:extLst>
          </p:cNvPr>
          <p:cNvSpPr>
            <a:spLocks noGrp="1"/>
          </p:cNvSpPr>
          <p:nvPr>
            <p:ph type="title"/>
          </p:nvPr>
        </p:nvSpPr>
        <p:spPr/>
        <p:txBody>
          <a:bodyPr/>
          <a:lstStyle/>
          <a:p>
            <a:r>
              <a:rPr lang="en-US" dirty="0"/>
              <a:t>mRNA Vaccines, cont. </a:t>
            </a:r>
          </a:p>
        </p:txBody>
      </p:sp>
      <p:sp>
        <p:nvSpPr>
          <p:cNvPr id="4" name="Slide Number Placeholder 3">
            <a:extLst>
              <a:ext uri="{FF2B5EF4-FFF2-40B4-BE49-F238E27FC236}">
                <a16:creationId xmlns:a16="http://schemas.microsoft.com/office/drawing/2014/main" id="{39CF5FBF-4113-4413-9880-D551F085CE8D}"/>
              </a:ext>
            </a:extLst>
          </p:cNvPr>
          <p:cNvSpPr>
            <a:spLocks noGrp="1"/>
          </p:cNvSpPr>
          <p:nvPr>
            <p:ph type="sldNum" sz="quarter" idx="12"/>
          </p:nvPr>
        </p:nvSpPr>
        <p:spPr>
          <a:xfrm>
            <a:off x="241663"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16</a:t>
            </a:fld>
            <a:endParaRPr lang="en-US" dirty="0">
              <a:solidFill>
                <a:prstClr val="white"/>
              </a:solidFill>
            </a:endParaRPr>
          </a:p>
        </p:txBody>
      </p:sp>
      <p:sp>
        <p:nvSpPr>
          <p:cNvPr id="6" name="Content Placeholder 5">
            <a:extLst>
              <a:ext uri="{FF2B5EF4-FFF2-40B4-BE49-F238E27FC236}">
                <a16:creationId xmlns:a16="http://schemas.microsoft.com/office/drawing/2014/main" id="{1352EFF2-49F8-44D1-AC10-AC145EAB9168}"/>
              </a:ext>
            </a:extLst>
          </p:cNvPr>
          <p:cNvSpPr>
            <a:spLocks noGrp="1"/>
          </p:cNvSpPr>
          <p:nvPr>
            <p:ph idx="1"/>
          </p:nvPr>
        </p:nvSpPr>
        <p:spPr/>
        <p:txBody>
          <a:bodyPr>
            <a:normAutofit/>
          </a:bodyPr>
          <a:lstStyle/>
          <a:p>
            <a:r>
              <a:rPr lang="en-US" dirty="0"/>
              <a:t>mRNA vaccines are not really “new”— they have been studied for many years and used as novel therapies for certain cancers.</a:t>
            </a:r>
          </a:p>
          <a:p>
            <a:pPr lvl="1">
              <a:buFont typeface="Arial" panose="020B0604020202020204" pitchFamily="34" charset="0"/>
              <a:buChar char="•"/>
            </a:pPr>
            <a:r>
              <a:rPr lang="en-US" dirty="0"/>
              <a:t>Katalin </a:t>
            </a:r>
            <a:r>
              <a:rPr lang="en-US" dirty="0" err="1"/>
              <a:t>Kariko</a:t>
            </a:r>
            <a:r>
              <a:rPr lang="en-US" dirty="0"/>
              <a:t>, a Hungarian-born scientist, worked unsuccessfully on mRNA vaccine technology from 1990 to 2004.</a:t>
            </a:r>
          </a:p>
          <a:p>
            <a:pPr lvl="1">
              <a:buFont typeface="Arial" panose="020B0604020202020204" pitchFamily="34" charset="0"/>
              <a:buChar char="•"/>
            </a:pPr>
            <a:r>
              <a:rPr lang="en-US" dirty="0"/>
              <a:t>In 2005, she and an immunologist collaborator, Drew Weissman, M.D., had a breakthrough and modified one of the four nucleoside proteins on the mRNA so it could “sneak” into cells without alerting the body’s defense.</a:t>
            </a:r>
          </a:p>
          <a:p>
            <a:r>
              <a:rPr lang="en-US" dirty="0"/>
              <a:t>mRNA is not DNA and does not interact with DNA in any way.</a:t>
            </a:r>
          </a:p>
          <a:p>
            <a:pPr lvl="1">
              <a:buFont typeface="Arial" panose="020B0604020202020204" pitchFamily="34" charset="0"/>
              <a:buChar char="‒"/>
            </a:pPr>
            <a:r>
              <a:rPr lang="en-US" dirty="0"/>
              <a:t>It does not cause mutations or infertility.</a:t>
            </a:r>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2005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5BD8-0E7A-4F0C-A350-9A9F10D8712E}"/>
              </a:ext>
            </a:extLst>
          </p:cNvPr>
          <p:cNvSpPr>
            <a:spLocks noGrp="1"/>
          </p:cNvSpPr>
          <p:nvPr>
            <p:ph type="title"/>
          </p:nvPr>
        </p:nvSpPr>
        <p:spPr>
          <a:xfrm>
            <a:off x="770562" y="70003"/>
            <a:ext cx="8935056" cy="1454051"/>
          </a:xfrm>
        </p:spPr>
        <p:txBody>
          <a:bodyPr>
            <a:normAutofit/>
          </a:bodyPr>
          <a:lstStyle/>
          <a:p>
            <a:r>
              <a:rPr lang="en-US" dirty="0">
                <a:solidFill>
                  <a:srgbClr val="000000"/>
                </a:solidFill>
              </a:rPr>
              <a:t>Other Vaccine Platforms</a:t>
            </a:r>
            <a:r>
              <a:rPr lang="en-US" dirty="0"/>
              <a:t> – </a:t>
            </a:r>
            <a:r>
              <a:rPr lang="en-US" dirty="0">
                <a:solidFill>
                  <a:srgbClr val="000000"/>
                </a:solidFill>
              </a:rPr>
              <a:t>Adenovirus vectors</a:t>
            </a:r>
          </a:p>
        </p:txBody>
      </p:sp>
      <p:pic>
        <p:nvPicPr>
          <p:cNvPr id="1026" name="Picture 2">
            <a:extLst>
              <a:ext uri="{FF2B5EF4-FFF2-40B4-BE49-F238E27FC236}">
                <a16:creationId xmlns:a16="http://schemas.microsoft.com/office/drawing/2014/main" id="{1AE8B23A-F1BB-40D9-9C30-E22DCB96AF4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2501" r="22324"/>
          <a:stretch/>
        </p:blipFill>
        <p:spPr bwMode="auto">
          <a:xfrm>
            <a:off x="9507570" y="3241747"/>
            <a:ext cx="2342488" cy="2451776"/>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B7381BF-3520-4F80-AF2C-F9ABA51F07D5}"/>
              </a:ext>
            </a:extLst>
          </p:cNvPr>
          <p:cNvSpPr>
            <a:spLocks noGrp="1"/>
          </p:cNvSpPr>
          <p:nvPr>
            <p:ph idx="1"/>
          </p:nvPr>
        </p:nvSpPr>
        <p:spPr>
          <a:xfrm>
            <a:off x="1118422" y="1838121"/>
            <a:ext cx="8587196" cy="3639289"/>
          </a:xfrm>
        </p:spPr>
        <p:txBody>
          <a:bodyPr anchor="ctr">
            <a:normAutofit fontScale="92500" lnSpcReduction="10000"/>
          </a:bodyPr>
          <a:lstStyle/>
          <a:p>
            <a:r>
              <a:rPr lang="en-US" sz="2400" dirty="0">
                <a:solidFill>
                  <a:srgbClr val="000000"/>
                </a:solidFill>
              </a:rPr>
              <a:t>Used in Janssen (Johnson &amp; Johnson) and the Astra Zeneca COVID-19 vaccines</a:t>
            </a:r>
          </a:p>
          <a:p>
            <a:r>
              <a:rPr lang="en-US" sz="2400" dirty="0">
                <a:solidFill>
                  <a:srgbClr val="000000"/>
                </a:solidFill>
              </a:rPr>
              <a:t>Adenoviruses= source of common cold; effective at entering human cells. </a:t>
            </a:r>
          </a:p>
          <a:p>
            <a:pPr lvl="1">
              <a:buFont typeface="Arial" panose="020B0604020202020204" pitchFamily="34" charset="0"/>
              <a:buChar char="•"/>
            </a:pPr>
            <a:r>
              <a:rPr lang="en-US" dirty="0">
                <a:solidFill>
                  <a:srgbClr val="000000"/>
                </a:solidFill>
              </a:rPr>
              <a:t>Double-stranded DNA virus</a:t>
            </a:r>
          </a:p>
          <a:p>
            <a:pPr lvl="1">
              <a:buFont typeface="Arial" panose="020B0604020202020204" pitchFamily="34" charset="0"/>
              <a:buChar char="•"/>
            </a:pPr>
            <a:r>
              <a:rPr lang="en-US" dirty="0">
                <a:solidFill>
                  <a:srgbClr val="000000"/>
                </a:solidFill>
              </a:rPr>
              <a:t>Modified to be replication incompetent (e.g. does not cause disease)</a:t>
            </a:r>
          </a:p>
          <a:p>
            <a:pPr lvl="1">
              <a:buFont typeface="Arial" panose="020B0604020202020204" pitchFamily="34" charset="0"/>
              <a:buChar char="•"/>
            </a:pPr>
            <a:r>
              <a:rPr lang="en-US" dirty="0">
                <a:solidFill>
                  <a:srgbClr val="000000"/>
                </a:solidFill>
              </a:rPr>
              <a:t>Modified to encode section of the SARS-CoV-2 spike protein</a:t>
            </a:r>
          </a:p>
          <a:p>
            <a:r>
              <a:rPr lang="en-US" sz="2400" dirty="0">
                <a:solidFill>
                  <a:srgbClr val="000000"/>
                </a:solidFill>
              </a:rPr>
              <a:t>Does not interact/alter host DNA</a:t>
            </a:r>
          </a:p>
          <a:p>
            <a:r>
              <a:rPr lang="en-US" sz="2400" dirty="0">
                <a:solidFill>
                  <a:srgbClr val="000000"/>
                </a:solidFill>
              </a:rPr>
              <a:t>Been used for decades and most recently used in other vaccines</a:t>
            </a:r>
          </a:p>
          <a:p>
            <a:pPr lvl="1"/>
            <a:endParaRPr lang="en-US" sz="2000" dirty="0">
              <a:solidFill>
                <a:srgbClr val="000000"/>
              </a:solidFill>
            </a:endParaRPr>
          </a:p>
        </p:txBody>
      </p:sp>
      <p:sp>
        <p:nvSpPr>
          <p:cNvPr id="5" name="Slide Number Placeholder 4">
            <a:extLst>
              <a:ext uri="{FF2B5EF4-FFF2-40B4-BE49-F238E27FC236}">
                <a16:creationId xmlns:a16="http://schemas.microsoft.com/office/drawing/2014/main" id="{A4C987A5-023B-4A2C-A2BD-5061009023FA}"/>
              </a:ext>
            </a:extLst>
          </p:cNvPr>
          <p:cNvSpPr>
            <a:spLocks noGrp="1"/>
          </p:cNvSpPr>
          <p:nvPr>
            <p:ph type="sldNum" sz="quarter" idx="10"/>
          </p:nvPr>
        </p:nvSpPr>
        <p:spPr>
          <a:xfrm>
            <a:off x="10825930" y="6223702"/>
            <a:ext cx="570728" cy="314067"/>
          </a:xfrm>
        </p:spPr>
        <p:txBody>
          <a:bodyPr>
            <a:normAutofit/>
          </a:bodyPr>
          <a:lstStyle/>
          <a:p>
            <a:pPr>
              <a:spcAft>
                <a:spcPts val="600"/>
              </a:spcAft>
            </a:pPr>
            <a:fld id="{AC38F574-C4C0-48B1-B81D-85833E98F04F}" type="slidenum">
              <a:rPr lang="en-US" sz="1100">
                <a:solidFill>
                  <a:srgbClr val="898989"/>
                </a:solidFill>
              </a:rPr>
              <a:pPr>
                <a:spcAft>
                  <a:spcPts val="600"/>
                </a:spcAft>
              </a:pPr>
              <a:t>17</a:t>
            </a:fld>
            <a:endParaRPr lang="en-US" sz="1100">
              <a:solidFill>
                <a:srgbClr val="898989"/>
              </a:solidFill>
            </a:endParaRPr>
          </a:p>
        </p:txBody>
      </p:sp>
      <p:sp>
        <p:nvSpPr>
          <p:cNvPr id="7" name="TextBox 6">
            <a:extLst>
              <a:ext uri="{FF2B5EF4-FFF2-40B4-BE49-F238E27FC236}">
                <a16:creationId xmlns:a16="http://schemas.microsoft.com/office/drawing/2014/main" id="{7DE92C44-99DC-47D0-9D22-29DEF071F2CD}"/>
              </a:ext>
            </a:extLst>
          </p:cNvPr>
          <p:cNvSpPr txBox="1"/>
          <p:nvPr/>
        </p:nvSpPr>
        <p:spPr>
          <a:xfrm>
            <a:off x="2666999" y="6537769"/>
            <a:ext cx="9405257" cy="369332"/>
          </a:xfrm>
          <a:prstGeom prst="rect">
            <a:avLst/>
          </a:prstGeom>
          <a:noFill/>
        </p:spPr>
        <p:txBody>
          <a:bodyPr wrap="square" rtlCol="0">
            <a:spAutoFit/>
          </a:bodyPr>
          <a:lstStyle/>
          <a:p>
            <a:r>
              <a:rPr lang="en-US" dirty="0">
                <a:hlinkClick r:id="rId3"/>
              </a:rPr>
              <a:t>https://www.nytimes.com/interactive/2020/health/johnson-johnson-covid-19-vaccine.html</a:t>
            </a:r>
            <a:r>
              <a:rPr lang="en-US" dirty="0"/>
              <a:t> </a:t>
            </a:r>
          </a:p>
        </p:txBody>
      </p:sp>
      <p:sp>
        <p:nvSpPr>
          <p:cNvPr id="8" name="Slide Number Placeholder 3">
            <a:extLst>
              <a:ext uri="{FF2B5EF4-FFF2-40B4-BE49-F238E27FC236}">
                <a16:creationId xmlns:a16="http://schemas.microsoft.com/office/drawing/2014/main" id="{13DE7B76-D159-4444-A9A1-5891C47AD05D}"/>
              </a:ext>
            </a:extLst>
          </p:cNvPr>
          <p:cNvSpPr txBox="1">
            <a:spLocks/>
          </p:cNvSpPr>
          <p:nvPr/>
        </p:nvSpPr>
        <p:spPr>
          <a:xfrm>
            <a:off x="241663"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393578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5BD8-0E7A-4F0C-A350-9A9F10D8712E}"/>
              </a:ext>
            </a:extLst>
          </p:cNvPr>
          <p:cNvSpPr>
            <a:spLocks noGrp="1"/>
          </p:cNvSpPr>
          <p:nvPr>
            <p:ph type="title"/>
          </p:nvPr>
        </p:nvSpPr>
        <p:spPr>
          <a:xfrm>
            <a:off x="770562" y="70003"/>
            <a:ext cx="8935056" cy="1454051"/>
          </a:xfrm>
        </p:spPr>
        <p:txBody>
          <a:bodyPr>
            <a:normAutofit/>
          </a:bodyPr>
          <a:lstStyle/>
          <a:p>
            <a:r>
              <a:rPr lang="en-US" dirty="0">
                <a:solidFill>
                  <a:srgbClr val="000000"/>
                </a:solidFill>
              </a:rPr>
              <a:t>Other Vaccine Platforms</a:t>
            </a:r>
            <a:r>
              <a:rPr lang="en-US" dirty="0"/>
              <a:t> – </a:t>
            </a:r>
            <a:r>
              <a:rPr lang="en-US" dirty="0">
                <a:solidFill>
                  <a:srgbClr val="000000"/>
                </a:solidFill>
              </a:rPr>
              <a:t>Protein + Adjuvant</a:t>
            </a:r>
          </a:p>
        </p:txBody>
      </p:sp>
      <p:sp>
        <p:nvSpPr>
          <p:cNvPr id="6" name="Content Placeholder 5">
            <a:extLst>
              <a:ext uri="{FF2B5EF4-FFF2-40B4-BE49-F238E27FC236}">
                <a16:creationId xmlns:a16="http://schemas.microsoft.com/office/drawing/2014/main" id="{5B7381BF-3520-4F80-AF2C-F9ABA51F07D5}"/>
              </a:ext>
            </a:extLst>
          </p:cNvPr>
          <p:cNvSpPr>
            <a:spLocks noGrp="1"/>
          </p:cNvSpPr>
          <p:nvPr>
            <p:ph idx="1"/>
          </p:nvPr>
        </p:nvSpPr>
        <p:spPr>
          <a:xfrm>
            <a:off x="944492" y="1324413"/>
            <a:ext cx="8587196" cy="3639289"/>
          </a:xfrm>
        </p:spPr>
        <p:txBody>
          <a:bodyPr anchor="ctr">
            <a:normAutofit/>
          </a:bodyPr>
          <a:lstStyle/>
          <a:p>
            <a:r>
              <a:rPr lang="en-US" sz="2400" dirty="0">
                <a:solidFill>
                  <a:srgbClr val="000000"/>
                </a:solidFill>
              </a:rPr>
              <a:t>Purified recombinant SARS-CoV-2 spike protein</a:t>
            </a:r>
          </a:p>
          <a:p>
            <a:r>
              <a:rPr lang="en-US" sz="2400" dirty="0"/>
              <a:t>Combined with a saponin-based adjuvant (plant glycoside) to stimulate the immune response</a:t>
            </a:r>
            <a:endParaRPr lang="en-US" sz="2000" dirty="0">
              <a:solidFill>
                <a:srgbClr val="000000"/>
              </a:solidFill>
            </a:endParaRPr>
          </a:p>
          <a:p>
            <a:r>
              <a:rPr lang="en-US" sz="2400" dirty="0">
                <a:solidFill>
                  <a:srgbClr val="000000"/>
                </a:solidFill>
              </a:rPr>
              <a:t>Used in </a:t>
            </a:r>
            <a:r>
              <a:rPr lang="en-US" sz="2400" dirty="0" err="1">
                <a:solidFill>
                  <a:srgbClr val="000000"/>
                </a:solidFill>
              </a:rPr>
              <a:t>Novovax</a:t>
            </a:r>
            <a:r>
              <a:rPr lang="en-US" sz="2400" dirty="0">
                <a:solidFill>
                  <a:srgbClr val="000000"/>
                </a:solidFill>
              </a:rPr>
              <a:t> COVID-19 vaccine </a:t>
            </a:r>
          </a:p>
          <a:p>
            <a:pPr lvl="1"/>
            <a:r>
              <a:rPr lang="en-US" sz="2000" dirty="0">
                <a:solidFill>
                  <a:srgbClr val="000000"/>
                </a:solidFill>
              </a:rPr>
              <a:t>Phase 3 trial data from 29,960 adult participants: </a:t>
            </a:r>
          </a:p>
          <a:p>
            <a:pPr lvl="2"/>
            <a:r>
              <a:rPr lang="en-US" sz="1600" dirty="0">
                <a:solidFill>
                  <a:srgbClr val="000000"/>
                </a:solidFill>
              </a:rPr>
              <a:t>90.4% efficacy against symptomatic COVID-19 disease</a:t>
            </a:r>
          </a:p>
          <a:p>
            <a:pPr lvl="3"/>
            <a:r>
              <a:rPr lang="en-US" sz="1400" dirty="0">
                <a:solidFill>
                  <a:srgbClr val="000000"/>
                </a:solidFill>
              </a:rPr>
              <a:t>91% in adults over 65 with comorbidities</a:t>
            </a:r>
          </a:p>
          <a:p>
            <a:pPr lvl="2"/>
            <a:r>
              <a:rPr lang="en-US" sz="1600" dirty="0">
                <a:solidFill>
                  <a:srgbClr val="000000"/>
                </a:solidFill>
              </a:rPr>
              <a:t>100% efficacy against moderate and severe disease</a:t>
            </a:r>
          </a:p>
          <a:p>
            <a:pPr lvl="2"/>
            <a:r>
              <a:rPr lang="en-US" sz="1600" dirty="0">
                <a:solidFill>
                  <a:srgbClr val="000000"/>
                </a:solidFill>
              </a:rPr>
              <a:t>No major safety concerns were observed</a:t>
            </a:r>
          </a:p>
          <a:p>
            <a:pPr lvl="1"/>
            <a:r>
              <a:rPr lang="en-US" sz="2000" dirty="0">
                <a:solidFill>
                  <a:srgbClr val="000000"/>
                </a:solidFill>
              </a:rPr>
              <a:t>Still waiting for review by FDA to potential EUA</a:t>
            </a:r>
          </a:p>
        </p:txBody>
      </p:sp>
      <p:sp>
        <p:nvSpPr>
          <p:cNvPr id="5" name="Slide Number Placeholder 4">
            <a:extLst>
              <a:ext uri="{FF2B5EF4-FFF2-40B4-BE49-F238E27FC236}">
                <a16:creationId xmlns:a16="http://schemas.microsoft.com/office/drawing/2014/main" id="{A4C987A5-023B-4A2C-A2BD-5061009023FA}"/>
              </a:ext>
            </a:extLst>
          </p:cNvPr>
          <p:cNvSpPr>
            <a:spLocks noGrp="1"/>
          </p:cNvSpPr>
          <p:nvPr>
            <p:ph type="sldNum" sz="quarter" idx="10"/>
          </p:nvPr>
        </p:nvSpPr>
        <p:spPr>
          <a:xfrm>
            <a:off x="10825930" y="6223702"/>
            <a:ext cx="570728" cy="314067"/>
          </a:xfrm>
        </p:spPr>
        <p:txBody>
          <a:bodyPr>
            <a:normAutofit/>
          </a:bodyPr>
          <a:lstStyle/>
          <a:p>
            <a:pPr>
              <a:spcAft>
                <a:spcPts val="600"/>
              </a:spcAft>
            </a:pPr>
            <a:fld id="{AC38F574-C4C0-48B1-B81D-85833E98F04F}" type="slidenum">
              <a:rPr lang="en-US" sz="1100">
                <a:solidFill>
                  <a:srgbClr val="898989"/>
                </a:solidFill>
              </a:rPr>
              <a:pPr>
                <a:spcAft>
                  <a:spcPts val="600"/>
                </a:spcAft>
              </a:pPr>
              <a:t>18</a:t>
            </a:fld>
            <a:endParaRPr lang="en-US" sz="1100">
              <a:solidFill>
                <a:srgbClr val="898989"/>
              </a:solidFill>
            </a:endParaRPr>
          </a:p>
        </p:txBody>
      </p:sp>
      <p:sp>
        <p:nvSpPr>
          <p:cNvPr id="7" name="Slide Number Placeholder 3">
            <a:extLst>
              <a:ext uri="{FF2B5EF4-FFF2-40B4-BE49-F238E27FC236}">
                <a16:creationId xmlns:a16="http://schemas.microsoft.com/office/drawing/2014/main" id="{0B0C69F5-566B-484E-BA2B-B907D0FCDDC4}"/>
              </a:ext>
            </a:extLst>
          </p:cNvPr>
          <p:cNvSpPr txBox="1">
            <a:spLocks/>
          </p:cNvSpPr>
          <p:nvPr/>
        </p:nvSpPr>
        <p:spPr>
          <a:xfrm>
            <a:off x="241663"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18</a:t>
            </a:fld>
            <a:endParaRPr lang="en-US" dirty="0">
              <a:solidFill>
                <a:prstClr val="white"/>
              </a:solidFill>
            </a:endParaRPr>
          </a:p>
        </p:txBody>
      </p:sp>
      <p:sp>
        <p:nvSpPr>
          <p:cNvPr id="8" name="TextBox 7">
            <a:extLst>
              <a:ext uri="{FF2B5EF4-FFF2-40B4-BE49-F238E27FC236}">
                <a16:creationId xmlns:a16="http://schemas.microsoft.com/office/drawing/2014/main" id="{A36C8149-DA13-4CCE-AD2D-F0B4C63832CB}"/>
              </a:ext>
            </a:extLst>
          </p:cNvPr>
          <p:cNvSpPr txBox="1"/>
          <p:nvPr/>
        </p:nvSpPr>
        <p:spPr>
          <a:xfrm>
            <a:off x="967945" y="5584542"/>
            <a:ext cx="10256109" cy="307777"/>
          </a:xfrm>
          <a:prstGeom prst="rect">
            <a:avLst/>
          </a:prstGeom>
          <a:noFill/>
        </p:spPr>
        <p:txBody>
          <a:bodyPr wrap="square">
            <a:spAutoFit/>
          </a:bodyPr>
          <a:lstStyle/>
          <a:p>
            <a:r>
              <a:rPr lang="en-US" sz="1400" dirty="0">
                <a:solidFill>
                  <a:srgbClr val="F6CFA4"/>
                </a:solidFill>
                <a:hlinkClick r:id="rId2">
                  <a:extLst>
                    <a:ext uri="{A12FA001-AC4F-418D-AE19-62706E023703}">
                      <ahyp:hlinkClr xmlns:ahyp="http://schemas.microsoft.com/office/drawing/2018/hyperlinkcolor" val="tx"/>
                    </a:ext>
                  </a:extLst>
                </a:hlinkClick>
              </a:rPr>
              <a:t>https://www.nih.gov/news-events/news-releases/</a:t>
            </a:r>
            <a:r>
              <a:rPr lang="en-US" sz="1400" dirty="0">
                <a:solidFill>
                  <a:schemeClr val="accent1"/>
                </a:solidFill>
                <a:hlinkClick r:id="rId2">
                  <a:extLst>
                    <a:ext uri="{A12FA001-AC4F-418D-AE19-62706E023703}">
                      <ahyp:hlinkClr xmlns:ahyp="http://schemas.microsoft.com/office/drawing/2018/hyperlinkcolor" val="tx"/>
                    </a:ext>
                  </a:extLst>
                </a:hlinkClick>
              </a:rPr>
              <a:t>us-clinical-trial-results-show-novavax-vaccine-safe-prevents-covid-19</a:t>
            </a:r>
            <a:r>
              <a:rPr lang="en-US" sz="1400" dirty="0">
                <a:solidFill>
                  <a:schemeClr val="accent1"/>
                </a:solidFill>
              </a:rPr>
              <a:t> </a:t>
            </a:r>
          </a:p>
        </p:txBody>
      </p:sp>
    </p:spTree>
    <p:extLst>
      <p:ext uri="{BB962C8B-B14F-4D97-AF65-F5344CB8AC3E}">
        <p14:creationId xmlns:p14="http://schemas.microsoft.com/office/powerpoint/2010/main" val="169675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EF89-7B34-4F41-A09C-504A0BD96069}"/>
              </a:ext>
            </a:extLst>
          </p:cNvPr>
          <p:cNvSpPr>
            <a:spLocks noGrp="1"/>
          </p:cNvSpPr>
          <p:nvPr>
            <p:ph type="title"/>
          </p:nvPr>
        </p:nvSpPr>
        <p:spPr/>
        <p:txBody>
          <a:bodyPr/>
          <a:lstStyle/>
          <a:p>
            <a:r>
              <a:rPr lang="en-US" dirty="0"/>
              <a:t>COVID-19 Vaccine Approval/EUA</a:t>
            </a:r>
          </a:p>
        </p:txBody>
      </p:sp>
      <p:sp>
        <p:nvSpPr>
          <p:cNvPr id="3" name="Content Placeholder 2">
            <a:extLst>
              <a:ext uri="{FF2B5EF4-FFF2-40B4-BE49-F238E27FC236}">
                <a16:creationId xmlns:a16="http://schemas.microsoft.com/office/drawing/2014/main" id="{B116F555-86D1-4253-B9F0-BDD9D0BCD092}"/>
              </a:ext>
            </a:extLst>
          </p:cNvPr>
          <p:cNvSpPr>
            <a:spLocks noGrp="1"/>
          </p:cNvSpPr>
          <p:nvPr>
            <p:ph idx="1"/>
          </p:nvPr>
        </p:nvSpPr>
        <p:spPr>
          <a:xfrm>
            <a:off x="313582" y="1556446"/>
            <a:ext cx="11717456" cy="4851597"/>
          </a:xfrm>
        </p:spPr>
        <p:txBody>
          <a:bodyPr>
            <a:normAutofit/>
          </a:bodyPr>
          <a:lstStyle/>
          <a:p>
            <a:r>
              <a:rPr lang="en-US" sz="2000" dirty="0"/>
              <a:t>Currently, there are 3 COVID-19 Vaccines available in the US and recommended by the CDC’s Advisory Committee on Immunization Practices (ACIP)</a:t>
            </a:r>
          </a:p>
          <a:p>
            <a:r>
              <a:rPr lang="en-US" sz="2000" dirty="0"/>
              <a:t>Only the Pfizer/BioNTech mRNA vaccine(</a:t>
            </a:r>
            <a:r>
              <a:rPr lang="en-US" sz="2000" dirty="0" err="1"/>
              <a:t>Cominarty</a:t>
            </a:r>
            <a:r>
              <a:rPr lang="en-US" sz="2000" dirty="0"/>
              <a:t>) has received full approval for use in ages 16 and older.</a:t>
            </a:r>
          </a:p>
          <a:p>
            <a:pPr lvl="1"/>
            <a:r>
              <a:rPr lang="en-US" sz="1600" dirty="0"/>
              <a:t>It is still under Emergency Use Authorization (EUA) for use in ages 12-15, for an additional dose for individuals with moderate to severe immunosuppression, and for a booster dose at 6 months following completion of a primary series in certain groups of individuals at increased risk of severe COVID-19. </a:t>
            </a:r>
          </a:p>
          <a:p>
            <a:r>
              <a:rPr lang="en-US" sz="2000" dirty="0"/>
              <a:t>Moderna mRNA vaccine has received EUA for use in ages 18 and older and for an additional dose in immunocompromised individuals.</a:t>
            </a:r>
          </a:p>
          <a:p>
            <a:r>
              <a:rPr lang="en-US" sz="2000" dirty="0"/>
              <a:t>Janssen (Johnson &amp; Johnson) vaccine has also received EUA for use in ages 18 and older. </a:t>
            </a:r>
          </a:p>
          <a:p>
            <a:endParaRPr lang="en-US" sz="2000" dirty="0"/>
          </a:p>
          <a:p>
            <a:pPr marL="0" indent="0">
              <a:buNone/>
            </a:pPr>
            <a:endParaRPr lang="en-US" sz="1600" dirty="0"/>
          </a:p>
        </p:txBody>
      </p:sp>
      <p:sp>
        <p:nvSpPr>
          <p:cNvPr id="4" name="Slide Number Placeholder 3">
            <a:extLst>
              <a:ext uri="{FF2B5EF4-FFF2-40B4-BE49-F238E27FC236}">
                <a16:creationId xmlns:a16="http://schemas.microsoft.com/office/drawing/2014/main" id="{8DA609B8-0BBA-4595-877F-189987678B7F}"/>
              </a:ext>
            </a:extLst>
          </p:cNvPr>
          <p:cNvSpPr>
            <a:spLocks noGrp="1"/>
          </p:cNvSpPr>
          <p:nvPr>
            <p:ph type="sldNum" sz="quarter" idx="12"/>
          </p:nvPr>
        </p:nvSpPr>
        <p:spPr>
          <a:xfrm>
            <a:off x="241663" y="62738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19</a:t>
            </a:fld>
            <a:endParaRPr lang="en-US" dirty="0">
              <a:solidFill>
                <a:prstClr val="white"/>
              </a:solidFill>
            </a:endParaRPr>
          </a:p>
        </p:txBody>
      </p:sp>
      <p:sp>
        <p:nvSpPr>
          <p:cNvPr id="5" name="TextBox 4">
            <a:extLst>
              <a:ext uri="{FF2B5EF4-FFF2-40B4-BE49-F238E27FC236}">
                <a16:creationId xmlns:a16="http://schemas.microsoft.com/office/drawing/2014/main" id="{625D1F76-2E9F-4753-AEA7-277630A8AC51}"/>
              </a:ext>
            </a:extLst>
          </p:cNvPr>
          <p:cNvSpPr txBox="1"/>
          <p:nvPr/>
        </p:nvSpPr>
        <p:spPr>
          <a:xfrm>
            <a:off x="1162472" y="4732167"/>
            <a:ext cx="10191328" cy="1138773"/>
          </a:xfrm>
          <a:prstGeom prst="rect">
            <a:avLst/>
          </a:prstGeom>
          <a:noFill/>
        </p:spPr>
        <p:txBody>
          <a:bodyPr wrap="square" rtlCol="0">
            <a:spAutoFit/>
          </a:bodyPr>
          <a:lstStyle/>
          <a:p>
            <a:pPr marL="0" indent="0">
              <a:buNone/>
            </a:pPr>
            <a:r>
              <a:rPr lang="en-US" sz="2000" dirty="0">
                <a:solidFill>
                  <a:srgbClr val="F7901E"/>
                </a:solidFill>
              </a:rPr>
              <a:t>NOTE: </a:t>
            </a:r>
          </a:p>
          <a:p>
            <a:pPr lvl="1">
              <a:buFont typeface="Arial" panose="020B0604020202020204" pitchFamily="34" charset="0"/>
              <a:buChar char="‒"/>
            </a:pPr>
            <a:r>
              <a:rPr lang="en-US" sz="1600" dirty="0"/>
              <a:t>EUA is not full approval or licensure. Full licensure is determined after a thorough review of additional safety/efficacy data by the FDA.</a:t>
            </a:r>
          </a:p>
          <a:p>
            <a:pPr lvl="1">
              <a:buFont typeface="Arial" panose="020B0604020202020204" pitchFamily="34" charset="0"/>
              <a:buChar char="‒"/>
            </a:pPr>
            <a:r>
              <a:rPr lang="en-US" sz="1600" dirty="0"/>
              <a:t>EUA can be revoked at any point if the benefits no longer outweigh the risks.</a:t>
            </a:r>
            <a:endParaRPr lang="en-US" dirty="0"/>
          </a:p>
        </p:txBody>
      </p:sp>
    </p:spTree>
    <p:extLst>
      <p:ext uri="{BB962C8B-B14F-4D97-AF65-F5344CB8AC3E}">
        <p14:creationId xmlns:p14="http://schemas.microsoft.com/office/powerpoint/2010/main" val="255543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Coronaviruses in General</a:t>
            </a:r>
            <a:endParaRPr lang="en-US" dirty="0"/>
          </a:p>
        </p:txBody>
      </p:sp>
      <p:sp>
        <p:nvSpPr>
          <p:cNvPr id="3" name="Content Placeholder 2"/>
          <p:cNvSpPr>
            <a:spLocks noGrp="1"/>
          </p:cNvSpPr>
          <p:nvPr>
            <p:ph idx="1"/>
          </p:nvPr>
        </p:nvSpPr>
        <p:spPr/>
        <p:txBody>
          <a:bodyPr vert="horz" lIns="108852" tIns="54426" rIns="108852" bIns="54426" rtlCol="0" anchor="t">
            <a:normAutofit/>
          </a:bodyPr>
          <a:lstStyle/>
          <a:p>
            <a:pPr marL="0" indent="0">
              <a:buNone/>
            </a:pPr>
            <a:endParaRPr lang="en-US" dirty="0"/>
          </a:p>
          <a:p>
            <a:pPr marL="0" indent="0">
              <a:buNone/>
            </a:pPr>
            <a:endParaRPr lang="en-US" dirty="0"/>
          </a:p>
        </p:txBody>
      </p:sp>
      <p:pic>
        <p:nvPicPr>
          <p:cNvPr id="4" name="Picture 4" descr=".jpg">
            <a:extLst>
              <a:ext uri="{FF2B5EF4-FFF2-40B4-BE49-F238E27FC236}">
                <a16:creationId xmlns:a16="http://schemas.microsoft.com/office/drawing/2014/main" id="{A68E578D-3DD6-4FE7-82D7-187AF2DD2F4C}"/>
              </a:ext>
            </a:extLst>
          </p:cNvPr>
          <p:cNvPicPr>
            <a:picLocks noChangeAspect="1"/>
          </p:cNvPicPr>
          <p:nvPr/>
        </p:nvPicPr>
        <p:blipFill>
          <a:blip r:embed="rId3"/>
          <a:stretch>
            <a:fillRect/>
          </a:stretch>
        </p:blipFill>
        <p:spPr>
          <a:xfrm>
            <a:off x="7582437" y="2602606"/>
            <a:ext cx="4121239" cy="2747493"/>
          </a:xfrm>
          <a:prstGeom prst="rect">
            <a:avLst/>
          </a:prstGeom>
        </p:spPr>
      </p:pic>
      <p:sp>
        <p:nvSpPr>
          <p:cNvPr id="5" name="TextBox 4">
            <a:extLst>
              <a:ext uri="{FF2B5EF4-FFF2-40B4-BE49-F238E27FC236}">
                <a16:creationId xmlns:a16="http://schemas.microsoft.com/office/drawing/2014/main" id="{C2D4ED9A-C089-4A86-8A42-DBDAA5793A46}"/>
              </a:ext>
            </a:extLst>
          </p:cNvPr>
          <p:cNvSpPr txBox="1"/>
          <p:nvPr/>
        </p:nvSpPr>
        <p:spPr>
          <a:xfrm>
            <a:off x="630365" y="1690688"/>
            <a:ext cx="6224788" cy="4078039"/>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p>
            <a:pPr marL="380985" indent="-380985">
              <a:buFont typeface="Wingdings" panose="05000000000000000000" pitchFamily="2" charset="2"/>
              <a:buChar char="§"/>
            </a:pPr>
            <a:r>
              <a:rPr lang="en-US" sz="2000" dirty="0"/>
              <a:t>Coronavirus is a name derived from the Latin "corona," meaning crown.</a:t>
            </a:r>
          </a:p>
          <a:p>
            <a:pPr marL="380985" indent="-380985">
              <a:buFont typeface="Wingdings" panose="05000000000000000000" pitchFamily="2" charset="2"/>
              <a:buChar char="§"/>
            </a:pPr>
            <a:endParaRPr lang="en-US" sz="2000" dirty="0">
              <a:cs typeface="Arial"/>
            </a:endParaRPr>
          </a:p>
          <a:p>
            <a:pPr marL="380985" indent="-380985">
              <a:buFont typeface="Wingdings" panose="05000000000000000000" pitchFamily="2" charset="2"/>
              <a:buChar char="§"/>
            </a:pPr>
            <a:r>
              <a:rPr lang="en-US" sz="2000" dirty="0">
                <a:cs typeface="Arial"/>
              </a:rPr>
              <a:t>The viral envelope under the electron microscope looks "crownlike" due to the small bulbar projections formed by the viral spike proteins.</a:t>
            </a:r>
          </a:p>
          <a:p>
            <a:pPr marL="380985" indent="-380985">
              <a:buFont typeface="Wingdings" panose="05000000000000000000" pitchFamily="2" charset="2"/>
              <a:buChar char="§"/>
            </a:pPr>
            <a:endParaRPr lang="en-US" sz="2000" dirty="0">
              <a:cs typeface="Arial"/>
            </a:endParaRPr>
          </a:p>
          <a:p>
            <a:pPr marL="380985" indent="-380985">
              <a:buFont typeface="Wingdings" panose="05000000000000000000" pitchFamily="2" charset="2"/>
              <a:buChar char="§"/>
            </a:pPr>
            <a:r>
              <a:rPr lang="en-US" sz="2000" dirty="0">
                <a:cs typeface="Arial"/>
              </a:rPr>
              <a:t>Seasonal coronaviruses can cause the </a:t>
            </a:r>
            <a:br>
              <a:rPr lang="en-US" sz="2000" dirty="0">
                <a:cs typeface="Arial"/>
              </a:rPr>
            </a:br>
            <a:r>
              <a:rPr lang="en-US" sz="2000" dirty="0">
                <a:cs typeface="Arial"/>
              </a:rPr>
              <a:t>common cold. </a:t>
            </a:r>
          </a:p>
          <a:p>
            <a:pPr marL="380985" indent="-380985">
              <a:buFont typeface="Wingdings" panose="05000000000000000000" pitchFamily="2" charset="2"/>
              <a:buChar char="§"/>
            </a:pPr>
            <a:endParaRPr lang="en-US" sz="2000" dirty="0">
              <a:cs typeface="Arial"/>
            </a:endParaRPr>
          </a:p>
          <a:p>
            <a:pPr marL="380985" indent="-380985">
              <a:buFont typeface="Wingdings" panose="05000000000000000000" pitchFamily="2" charset="2"/>
              <a:buChar char="§"/>
            </a:pPr>
            <a:r>
              <a:rPr lang="en-US" sz="2000" dirty="0">
                <a:cs typeface="Arial"/>
              </a:rPr>
              <a:t>They also can cause Severe Acute Respiratory Syndrome (SARS 2002-2003) and Middle East Respiratory Syndrome (MERS 2012).</a:t>
            </a:r>
          </a:p>
        </p:txBody>
      </p:sp>
      <p:sp>
        <p:nvSpPr>
          <p:cNvPr id="7" name="TextBox 6">
            <a:extLst>
              <a:ext uri="{FF2B5EF4-FFF2-40B4-BE49-F238E27FC236}">
                <a16:creationId xmlns:a16="http://schemas.microsoft.com/office/drawing/2014/main" id="{F6AF5B0F-FA7E-43B7-BA8A-7A3287A089E4}"/>
              </a:ext>
            </a:extLst>
          </p:cNvPr>
          <p:cNvSpPr txBox="1"/>
          <p:nvPr/>
        </p:nvSpPr>
        <p:spPr>
          <a:xfrm>
            <a:off x="7582915" y="5343760"/>
            <a:ext cx="4120761" cy="246221"/>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p>
            <a:pPr algn="r"/>
            <a:r>
              <a:rPr lang="en-US" sz="1100" i="1" dirty="0">
                <a:cs typeface="Arial"/>
              </a:rPr>
              <a:t>pixabay.com</a:t>
            </a:r>
          </a:p>
        </p:txBody>
      </p:sp>
      <p:sp>
        <p:nvSpPr>
          <p:cNvPr id="8" name="Slide Number Placeholder 3">
            <a:extLst>
              <a:ext uri="{FF2B5EF4-FFF2-40B4-BE49-F238E27FC236}">
                <a16:creationId xmlns:a16="http://schemas.microsoft.com/office/drawing/2014/main" id="{CFAC46AC-93CE-4241-80CD-7F6345C69C5D}"/>
              </a:ext>
            </a:extLst>
          </p:cNvPr>
          <p:cNvSpPr txBox="1">
            <a:spLocks/>
          </p:cNvSpPr>
          <p:nvPr/>
        </p:nvSpPr>
        <p:spPr>
          <a:xfrm>
            <a:off x="321945"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301304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94E8-E5BC-42A5-B103-9B726EECCE43}"/>
              </a:ext>
            </a:extLst>
          </p:cNvPr>
          <p:cNvSpPr>
            <a:spLocks noGrp="1"/>
          </p:cNvSpPr>
          <p:nvPr>
            <p:ph type="title"/>
          </p:nvPr>
        </p:nvSpPr>
        <p:spPr/>
        <p:txBody>
          <a:bodyPr/>
          <a:lstStyle/>
          <a:p>
            <a:r>
              <a:rPr lang="en-US" dirty="0"/>
              <a:t>COVID-19 Vaccines—Key Points </a:t>
            </a:r>
          </a:p>
        </p:txBody>
      </p:sp>
      <p:sp>
        <p:nvSpPr>
          <p:cNvPr id="3" name="Content Placeholder 2">
            <a:extLst>
              <a:ext uri="{FF2B5EF4-FFF2-40B4-BE49-F238E27FC236}">
                <a16:creationId xmlns:a16="http://schemas.microsoft.com/office/drawing/2014/main" id="{FDDF517C-BAAC-4BA3-AE39-93AF53F84BB9}"/>
              </a:ext>
            </a:extLst>
          </p:cNvPr>
          <p:cNvSpPr>
            <a:spLocks noGrp="1"/>
          </p:cNvSpPr>
          <p:nvPr>
            <p:ph idx="1"/>
          </p:nvPr>
        </p:nvSpPr>
        <p:spPr/>
        <p:txBody>
          <a:bodyPr>
            <a:normAutofit lnSpcReduction="10000"/>
          </a:bodyPr>
          <a:lstStyle/>
          <a:p>
            <a:r>
              <a:rPr lang="en-US" dirty="0"/>
              <a:t>All 3 vaccines have demonstrated efficacy against disease, hospitalization, and death due to COVID-19</a:t>
            </a:r>
          </a:p>
          <a:p>
            <a:pPr lvl="1"/>
            <a:r>
              <a:rPr lang="en-US" dirty="0"/>
              <a:t>No preferential recommendation from CDC’s ACIP</a:t>
            </a:r>
          </a:p>
          <a:p>
            <a:r>
              <a:rPr lang="en-US" dirty="0"/>
              <a:t>There are no trials evaluating the vaccines head-to-head</a:t>
            </a:r>
          </a:p>
          <a:p>
            <a:pPr lvl="1"/>
            <a:r>
              <a:rPr lang="en-US" dirty="0"/>
              <a:t>Caution in making comparisons-- trials took place at different time points in the pandemic and in different locations</a:t>
            </a:r>
          </a:p>
          <a:p>
            <a:r>
              <a:rPr lang="en-US" dirty="0"/>
              <a:t>To date, none of the vaccines have been demonstrated to effectively prevent infection. </a:t>
            </a:r>
          </a:p>
          <a:p>
            <a:pPr lvl="1"/>
            <a:r>
              <a:rPr lang="en-US" dirty="0"/>
              <a:t>Public health measures will still be important to </a:t>
            </a:r>
            <a:br>
              <a:rPr lang="en-US" dirty="0"/>
            </a:br>
            <a:r>
              <a:rPr lang="en-US" dirty="0"/>
              <a:t>prevent potential transmission until the majority of the population are vaccinated. e.g. masks, hand hygiene, ventilation, physical distancing</a:t>
            </a:r>
          </a:p>
          <a:p>
            <a:endParaRPr lang="en-US" dirty="0"/>
          </a:p>
        </p:txBody>
      </p:sp>
      <p:sp>
        <p:nvSpPr>
          <p:cNvPr id="4" name="Slide Number Placeholder 3">
            <a:extLst>
              <a:ext uri="{FF2B5EF4-FFF2-40B4-BE49-F238E27FC236}">
                <a16:creationId xmlns:a16="http://schemas.microsoft.com/office/drawing/2014/main" id="{1EC2EBB7-ADAE-4E54-A6BC-9EC3B873226C}"/>
              </a:ext>
            </a:extLst>
          </p:cNvPr>
          <p:cNvSpPr>
            <a:spLocks noGrp="1"/>
          </p:cNvSpPr>
          <p:nvPr>
            <p:ph type="sldNum" sz="quarter" idx="12"/>
          </p:nvPr>
        </p:nvSpPr>
        <p:spPr>
          <a:xfrm>
            <a:off x="241663" y="6271896"/>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20</a:t>
            </a:fld>
            <a:endParaRPr lang="en-US" dirty="0">
              <a:solidFill>
                <a:prstClr val="white"/>
              </a:solidFill>
            </a:endParaRPr>
          </a:p>
        </p:txBody>
      </p:sp>
      <p:pic>
        <p:nvPicPr>
          <p:cNvPr id="7" name="Picture 6">
            <a:extLst>
              <a:ext uri="{FF2B5EF4-FFF2-40B4-BE49-F238E27FC236}">
                <a16:creationId xmlns:a16="http://schemas.microsoft.com/office/drawing/2014/main" id="{36E61253-B7E1-4662-90FA-5046E83BE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224" y="5808752"/>
            <a:ext cx="2211476" cy="368211"/>
          </a:xfrm>
          <a:prstGeom prst="rect">
            <a:avLst/>
          </a:prstGeom>
        </p:spPr>
      </p:pic>
    </p:spTree>
    <p:extLst>
      <p:ext uri="{BB962C8B-B14F-4D97-AF65-F5344CB8AC3E}">
        <p14:creationId xmlns:p14="http://schemas.microsoft.com/office/powerpoint/2010/main" val="63619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9B35-6206-4B05-9950-F550CF200166}"/>
              </a:ext>
            </a:extLst>
          </p:cNvPr>
          <p:cNvSpPr>
            <a:spLocks noGrp="1"/>
          </p:cNvSpPr>
          <p:nvPr>
            <p:ph type="title"/>
          </p:nvPr>
        </p:nvSpPr>
        <p:spPr>
          <a:xfrm>
            <a:off x="838200" y="233997"/>
            <a:ext cx="6723579" cy="1111843"/>
          </a:xfrm>
        </p:spPr>
        <p:txBody>
          <a:bodyPr vert="horz" lIns="91440" tIns="45720" rIns="91440" bIns="45720" rtlCol="0" anchor="ctr">
            <a:normAutofit fontScale="90000"/>
          </a:bodyPr>
          <a:lstStyle/>
          <a:p>
            <a:pPr algn="ctr"/>
            <a:r>
              <a:rPr lang="en-US" sz="4900" kern="1200" dirty="0">
                <a:solidFill>
                  <a:schemeClr val="tx1"/>
                </a:solidFill>
                <a:latin typeface="+mj-lt"/>
                <a:ea typeface="+mj-ea"/>
                <a:cs typeface="+mj-cs"/>
              </a:rPr>
              <a:t>Considerations</a:t>
            </a:r>
            <a:r>
              <a:rPr lang="en-US" sz="4000" kern="1200" dirty="0">
                <a:solidFill>
                  <a:schemeClr val="tx1"/>
                </a:solidFill>
                <a:latin typeface="+mj-lt"/>
                <a:ea typeface="+mj-ea"/>
                <a:cs typeface="+mj-cs"/>
              </a:rPr>
              <a:t> </a:t>
            </a:r>
            <a:r>
              <a:rPr lang="en-US" sz="4900" kern="1200" dirty="0">
                <a:solidFill>
                  <a:schemeClr val="tx1"/>
                </a:solidFill>
                <a:latin typeface="+mj-lt"/>
                <a:ea typeface="+mj-ea"/>
                <a:cs typeface="+mj-cs"/>
              </a:rPr>
              <a:t>for Use</a:t>
            </a:r>
            <a:endParaRPr lang="en-US" sz="40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014A36E6-AE7C-4F17-A7BB-521E4E553B59}"/>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AC38F574-C4C0-48B1-B81D-85833E98F04F}" type="slidenum">
              <a:rPr lang="en-US" sz="1200" smtClean="0">
                <a:solidFill>
                  <a:schemeClr val="tx1">
                    <a:tint val="75000"/>
                  </a:schemeClr>
                </a:solidFill>
              </a:rPr>
              <a:pPr algn="r">
                <a:spcAft>
                  <a:spcPts val="600"/>
                </a:spcAft>
              </a:pPr>
              <a:t>21</a:t>
            </a:fld>
            <a:endParaRPr lang="en-US" sz="1200">
              <a:solidFill>
                <a:schemeClr val="tx1">
                  <a:tint val="75000"/>
                </a:schemeClr>
              </a:solidFill>
            </a:endParaRPr>
          </a:p>
        </p:txBody>
      </p:sp>
      <p:sp>
        <p:nvSpPr>
          <p:cNvPr id="5" name="Rectangle 4">
            <a:extLst>
              <a:ext uri="{FF2B5EF4-FFF2-40B4-BE49-F238E27FC236}">
                <a16:creationId xmlns:a16="http://schemas.microsoft.com/office/drawing/2014/main" id="{2FC58742-5F90-4539-9AC6-4CE8A1FF305D}"/>
              </a:ext>
            </a:extLst>
          </p:cNvPr>
          <p:cNvSpPr/>
          <p:nvPr/>
        </p:nvSpPr>
        <p:spPr>
          <a:xfrm>
            <a:off x="1008184" y="5421993"/>
            <a:ext cx="10144874" cy="954107"/>
          </a:xfrm>
          <a:prstGeom prst="rect">
            <a:avLst/>
          </a:prstGeom>
        </p:spPr>
        <p:txBody>
          <a:bodyPr wrap="square">
            <a:spAutoFit/>
          </a:bodyPr>
          <a:lstStyle/>
          <a:p>
            <a:pPr algn="ctr"/>
            <a:r>
              <a:rPr lang="en-US" sz="2800" dirty="0">
                <a:solidFill>
                  <a:srgbClr val="F7901E"/>
                </a:solidFill>
              </a:rPr>
              <a:t>UPDATE:</a:t>
            </a:r>
            <a:r>
              <a:rPr lang="en-US" sz="2800" dirty="0"/>
              <a:t> CDC says okay to puncture vial for a single dose to avoid missed opportunities for vaccination</a:t>
            </a:r>
            <a:endParaRPr lang="en-US" dirty="0"/>
          </a:p>
        </p:txBody>
      </p:sp>
      <p:graphicFrame>
        <p:nvGraphicFramePr>
          <p:cNvPr id="6" name="Table 5">
            <a:extLst>
              <a:ext uri="{FF2B5EF4-FFF2-40B4-BE49-F238E27FC236}">
                <a16:creationId xmlns:a16="http://schemas.microsoft.com/office/drawing/2014/main" id="{52F24EE2-9FA3-4590-AE60-ADA6784AAC70}"/>
              </a:ext>
            </a:extLst>
          </p:cNvPr>
          <p:cNvGraphicFramePr>
            <a:graphicFrameLocks noGrp="1"/>
          </p:cNvGraphicFramePr>
          <p:nvPr>
            <p:extLst>
              <p:ext uri="{D42A27DB-BD31-4B8C-83A1-F6EECF244321}">
                <p14:modId xmlns:p14="http://schemas.microsoft.com/office/powerpoint/2010/main" val="221337964"/>
              </p:ext>
            </p:extLst>
          </p:nvPr>
        </p:nvGraphicFramePr>
        <p:xfrm>
          <a:off x="583660" y="1181458"/>
          <a:ext cx="10600154" cy="4289977"/>
        </p:xfrm>
        <a:graphic>
          <a:graphicData uri="http://schemas.openxmlformats.org/drawingml/2006/table">
            <a:tbl>
              <a:tblPr firstRow="1" firstCol="1" lastRow="1" lastCol="1" bandRow="1" bandCol="1">
                <a:tableStyleId>{5940675A-B579-460E-94D1-54222C63F5DA}</a:tableStyleId>
              </a:tblPr>
              <a:tblGrid>
                <a:gridCol w="2554956">
                  <a:extLst>
                    <a:ext uri="{9D8B030D-6E8A-4147-A177-3AD203B41FA5}">
                      <a16:colId xmlns:a16="http://schemas.microsoft.com/office/drawing/2014/main" val="3330282166"/>
                    </a:ext>
                  </a:extLst>
                </a:gridCol>
                <a:gridCol w="3191256">
                  <a:extLst>
                    <a:ext uri="{9D8B030D-6E8A-4147-A177-3AD203B41FA5}">
                      <a16:colId xmlns:a16="http://schemas.microsoft.com/office/drawing/2014/main" val="652521683"/>
                    </a:ext>
                  </a:extLst>
                </a:gridCol>
                <a:gridCol w="2426971">
                  <a:extLst>
                    <a:ext uri="{9D8B030D-6E8A-4147-A177-3AD203B41FA5}">
                      <a16:colId xmlns:a16="http://schemas.microsoft.com/office/drawing/2014/main" val="1903061558"/>
                    </a:ext>
                  </a:extLst>
                </a:gridCol>
                <a:gridCol w="2426971">
                  <a:extLst>
                    <a:ext uri="{9D8B030D-6E8A-4147-A177-3AD203B41FA5}">
                      <a16:colId xmlns:a16="http://schemas.microsoft.com/office/drawing/2014/main" val="954359126"/>
                    </a:ext>
                  </a:extLst>
                </a:gridCol>
              </a:tblGrid>
              <a:tr h="349297">
                <a:tc>
                  <a:txBody>
                    <a:bodyPr/>
                    <a:lstStyle/>
                    <a:p>
                      <a:pPr marL="0" marR="0">
                        <a:lnSpc>
                          <a:spcPct val="107000"/>
                        </a:lnSpc>
                        <a:spcBef>
                          <a:spcPts val="0"/>
                        </a:spcBef>
                        <a:spcAft>
                          <a:spcPts val="0"/>
                        </a:spcAft>
                      </a:pPr>
                      <a:r>
                        <a:rPr lang="en-US" sz="1400" dirty="0">
                          <a:effectLst/>
                        </a:rPr>
                        <a:t> </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6"/>
                    </a:solidFill>
                  </a:tcPr>
                </a:tc>
                <a:tc>
                  <a:txBody>
                    <a:bodyPr/>
                    <a:lstStyle/>
                    <a:p>
                      <a:pPr marL="172085" marR="160020" algn="ctr">
                        <a:lnSpc>
                          <a:spcPct val="107000"/>
                        </a:lnSpc>
                        <a:spcBef>
                          <a:spcPts val="585"/>
                        </a:spcBef>
                        <a:spcAft>
                          <a:spcPts val="0"/>
                        </a:spcAft>
                      </a:pPr>
                      <a:r>
                        <a:rPr lang="en-US" sz="1400" dirty="0">
                          <a:effectLst/>
                        </a:rPr>
                        <a:t>Pfizer-BioNTech</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5">
                        <a:lumMod val="40000"/>
                        <a:lumOff val="60000"/>
                      </a:schemeClr>
                    </a:solidFill>
                  </a:tcPr>
                </a:tc>
                <a:tc>
                  <a:txBody>
                    <a:bodyPr/>
                    <a:lstStyle/>
                    <a:p>
                      <a:pPr marL="215900" marR="203200" algn="ctr">
                        <a:lnSpc>
                          <a:spcPct val="107000"/>
                        </a:lnSpc>
                        <a:spcBef>
                          <a:spcPts val="585"/>
                        </a:spcBef>
                        <a:spcAft>
                          <a:spcPts val="0"/>
                        </a:spcAft>
                      </a:pPr>
                      <a:r>
                        <a:rPr lang="en-US" sz="1400" dirty="0">
                          <a:effectLst/>
                        </a:rPr>
                        <a:t>Moderna</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5">
                        <a:lumMod val="40000"/>
                        <a:lumOff val="60000"/>
                      </a:schemeClr>
                    </a:solidFill>
                  </a:tcPr>
                </a:tc>
                <a:tc>
                  <a:txBody>
                    <a:bodyPr/>
                    <a:lstStyle/>
                    <a:p>
                      <a:pPr marL="215900" marR="203200" algn="ctr">
                        <a:lnSpc>
                          <a:spcPct val="107000"/>
                        </a:lnSpc>
                        <a:spcBef>
                          <a:spcPts val="585"/>
                        </a:spcBef>
                        <a:spcAft>
                          <a:spcPts val="0"/>
                        </a:spcAft>
                      </a:pPr>
                      <a:r>
                        <a:rPr lang="en-US" sz="1400" dirty="0">
                          <a:effectLst/>
                        </a:rPr>
                        <a:t>Janssen</a:t>
                      </a:r>
                      <a:r>
                        <a:rPr lang="en-US" sz="1400" spc="-75" dirty="0">
                          <a:effectLst/>
                        </a:rPr>
                        <a:t> </a:t>
                      </a:r>
                      <a:r>
                        <a:rPr lang="en-US" sz="1400" dirty="0">
                          <a:effectLst/>
                        </a:rPr>
                        <a:t>(J&amp;J)</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5">
                        <a:lumMod val="40000"/>
                        <a:lumOff val="60000"/>
                      </a:schemeClr>
                    </a:solidFill>
                  </a:tcPr>
                </a:tc>
                <a:extLst>
                  <a:ext uri="{0D108BD9-81ED-4DB2-BD59-A6C34878D82A}">
                    <a16:rowId xmlns:a16="http://schemas.microsoft.com/office/drawing/2014/main" val="2898536261"/>
                  </a:ext>
                </a:extLst>
              </a:tr>
              <a:tr h="1380201">
                <a:tc>
                  <a:txBody>
                    <a:bodyPr/>
                    <a:lstStyle/>
                    <a:p>
                      <a:pPr marL="50800" marR="0">
                        <a:lnSpc>
                          <a:spcPct val="107000"/>
                        </a:lnSpc>
                        <a:spcBef>
                          <a:spcPts val="1345"/>
                        </a:spcBef>
                        <a:spcAft>
                          <a:spcPts val="0"/>
                        </a:spcAft>
                      </a:pPr>
                      <a:r>
                        <a:rPr lang="en-US" sz="1600" dirty="0">
                          <a:effectLst/>
                        </a:rPr>
                        <a:t>EUA/Approval</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6"/>
                    </a:solidFill>
                  </a:tcPr>
                </a:tc>
                <a:tc>
                  <a:txBody>
                    <a:bodyPr/>
                    <a:lstStyle/>
                    <a:p>
                      <a:pPr marL="0" marR="0" algn="ctr">
                        <a:lnSpc>
                          <a:spcPct val="107000"/>
                        </a:lnSpc>
                        <a:spcBef>
                          <a:spcPts val="20"/>
                        </a:spcBef>
                        <a:spcAft>
                          <a:spcPts val="0"/>
                        </a:spcAft>
                      </a:pPr>
                      <a:endParaRPr lang="en-US" sz="1400" dirty="0">
                        <a:effectLst/>
                      </a:endParaRPr>
                    </a:p>
                    <a:p>
                      <a:pPr marL="0" marR="0" algn="ctr">
                        <a:lnSpc>
                          <a:spcPct val="107000"/>
                        </a:lnSpc>
                        <a:spcBef>
                          <a:spcPts val="20"/>
                        </a:spcBef>
                        <a:spcAft>
                          <a:spcPts val="0"/>
                        </a:spcAft>
                      </a:pPr>
                      <a:r>
                        <a:rPr lang="en-US" sz="1400" dirty="0">
                          <a:effectLst/>
                        </a:rPr>
                        <a:t>Approved for 16 and older</a:t>
                      </a:r>
                      <a:endParaRPr lang="en-US" sz="1200" dirty="0">
                        <a:effectLst/>
                      </a:endParaRPr>
                    </a:p>
                    <a:p>
                      <a:pPr marL="0" marR="0" algn="ctr">
                        <a:lnSpc>
                          <a:spcPct val="107000"/>
                        </a:lnSpc>
                        <a:spcBef>
                          <a:spcPts val="20"/>
                        </a:spcBef>
                        <a:spcAft>
                          <a:spcPts val="0"/>
                        </a:spcAft>
                      </a:pPr>
                      <a:r>
                        <a:rPr lang="en-US" sz="1400" dirty="0">
                          <a:effectLst/>
                        </a:rPr>
                        <a:t> </a:t>
                      </a:r>
                      <a:endParaRPr lang="en-US" sz="1200" dirty="0">
                        <a:effectLst/>
                      </a:endParaRPr>
                    </a:p>
                    <a:p>
                      <a:pPr marL="0" marR="0" algn="ctr">
                        <a:lnSpc>
                          <a:spcPct val="107000"/>
                        </a:lnSpc>
                        <a:spcBef>
                          <a:spcPts val="20"/>
                        </a:spcBef>
                        <a:spcAft>
                          <a:spcPts val="0"/>
                        </a:spcAft>
                      </a:pPr>
                      <a:r>
                        <a:rPr lang="en-US" sz="1400" dirty="0">
                          <a:effectLst/>
                        </a:rPr>
                        <a:t>EUA for ages 12-15 additional dose for immunocompromised individuals, and booster for certain groups at increased risk</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lgn="ctr">
                        <a:lnSpc>
                          <a:spcPct val="107000"/>
                        </a:lnSpc>
                        <a:spcBef>
                          <a:spcPts val="20"/>
                        </a:spcBef>
                        <a:spcAft>
                          <a:spcPts val="0"/>
                        </a:spcAft>
                      </a:pPr>
                      <a:r>
                        <a:rPr lang="en-US" sz="1400" dirty="0">
                          <a:effectLst/>
                        </a:rPr>
                        <a:t> </a:t>
                      </a:r>
                      <a:endParaRPr lang="en-US" sz="1200" dirty="0">
                        <a:effectLst/>
                      </a:endParaRPr>
                    </a:p>
                    <a:p>
                      <a:pPr marL="0" marR="0" algn="ctr">
                        <a:lnSpc>
                          <a:spcPct val="107000"/>
                        </a:lnSpc>
                        <a:spcBef>
                          <a:spcPts val="20"/>
                        </a:spcBef>
                        <a:spcAft>
                          <a:spcPts val="0"/>
                        </a:spcAft>
                      </a:pPr>
                      <a:r>
                        <a:rPr lang="en-US" sz="1400" dirty="0">
                          <a:effectLst/>
                        </a:rPr>
                        <a:t>EUA for ages 18 and older and for an additional dose for immunocompromised individuals</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lgn="ctr">
                        <a:lnSpc>
                          <a:spcPct val="107000"/>
                        </a:lnSpc>
                        <a:spcBef>
                          <a:spcPts val="20"/>
                        </a:spcBef>
                        <a:spcAft>
                          <a:spcPts val="0"/>
                        </a:spcAft>
                      </a:pPr>
                      <a:endParaRPr lang="en-US" sz="1400" dirty="0">
                        <a:effectLst/>
                      </a:endParaRPr>
                    </a:p>
                    <a:p>
                      <a:pPr marL="0" marR="0" algn="ctr">
                        <a:lnSpc>
                          <a:spcPct val="107000"/>
                        </a:lnSpc>
                        <a:spcBef>
                          <a:spcPts val="20"/>
                        </a:spcBef>
                        <a:spcAft>
                          <a:spcPts val="0"/>
                        </a:spcAft>
                      </a:pPr>
                      <a:r>
                        <a:rPr lang="en-US" sz="1400" dirty="0">
                          <a:effectLst/>
                        </a:rPr>
                        <a:t>EUA for ages 18 and older</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928646761"/>
                  </a:ext>
                </a:extLst>
              </a:tr>
              <a:tr h="454552">
                <a:tc>
                  <a:txBody>
                    <a:bodyPr/>
                    <a:lstStyle/>
                    <a:p>
                      <a:pPr marL="50800" marR="0">
                        <a:lnSpc>
                          <a:spcPct val="107000"/>
                        </a:lnSpc>
                        <a:spcBef>
                          <a:spcPts val="1345"/>
                        </a:spcBef>
                        <a:spcAft>
                          <a:spcPts val="0"/>
                        </a:spcAft>
                      </a:pPr>
                      <a:r>
                        <a:rPr lang="en-US" sz="1600" dirty="0">
                          <a:effectLst/>
                        </a:rPr>
                        <a:t>Ages</a:t>
                      </a:r>
                      <a:r>
                        <a:rPr lang="en-US" sz="1600" spc="5" dirty="0">
                          <a:effectLst/>
                        </a:rPr>
                        <a:t> </a:t>
                      </a:r>
                      <a:r>
                        <a:rPr lang="en-US" sz="1600" dirty="0">
                          <a:effectLst/>
                        </a:rPr>
                        <a:t>eligible</a:t>
                      </a:r>
                      <a:r>
                        <a:rPr lang="en-US" sz="1600" spc="10" dirty="0">
                          <a:effectLst/>
                        </a:rPr>
                        <a:t> </a:t>
                      </a:r>
                      <a:r>
                        <a:rPr lang="en-US" sz="1600" dirty="0">
                          <a:effectLst/>
                        </a:rPr>
                        <a:t>for</a:t>
                      </a:r>
                      <a:r>
                        <a:rPr lang="en-US" sz="1600" spc="10" dirty="0">
                          <a:effectLst/>
                        </a:rPr>
                        <a:t> </a:t>
                      </a:r>
                      <a:r>
                        <a:rPr lang="en-US" sz="1600" dirty="0">
                          <a:effectLst/>
                        </a:rPr>
                        <a:t>vaccine</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6"/>
                    </a:solidFill>
                  </a:tcPr>
                </a:tc>
                <a:tc>
                  <a:txBody>
                    <a:bodyPr/>
                    <a:lstStyle/>
                    <a:p>
                      <a:pPr marL="0" marR="0" algn="ctr">
                        <a:lnSpc>
                          <a:spcPct val="107000"/>
                        </a:lnSpc>
                        <a:spcBef>
                          <a:spcPts val="20"/>
                        </a:spcBef>
                        <a:spcAft>
                          <a:spcPts val="0"/>
                        </a:spcAft>
                      </a:pPr>
                      <a:r>
                        <a:rPr lang="en-US" sz="1400">
                          <a:effectLst/>
                        </a:rPr>
                        <a:t> </a:t>
                      </a:r>
                      <a:endParaRPr lang="en-US" sz="1200">
                        <a:effectLst/>
                      </a:endParaRPr>
                    </a:p>
                    <a:p>
                      <a:pPr marL="172085" marR="160020" algn="ctr">
                        <a:lnSpc>
                          <a:spcPct val="107000"/>
                        </a:lnSpc>
                        <a:spcBef>
                          <a:spcPts val="0"/>
                        </a:spcBef>
                        <a:spcAft>
                          <a:spcPts val="0"/>
                        </a:spcAft>
                      </a:pPr>
                      <a:r>
                        <a:rPr lang="en-US" sz="1400">
                          <a:effectLst/>
                        </a:rPr>
                        <a:t>12</a:t>
                      </a:r>
                      <a:r>
                        <a:rPr lang="en-US" sz="1400" spc="-15">
                          <a:effectLst/>
                        </a:rPr>
                        <a:t> </a:t>
                      </a:r>
                      <a:r>
                        <a:rPr lang="en-US" sz="1400">
                          <a:effectLst/>
                        </a:rPr>
                        <a:t>and</a:t>
                      </a:r>
                      <a:r>
                        <a:rPr lang="en-US" sz="1400" spc="-10">
                          <a:effectLst/>
                        </a:rPr>
                        <a:t> </a:t>
                      </a:r>
                      <a:r>
                        <a:rPr lang="en-US" sz="1400">
                          <a:effectLst/>
                        </a:rPr>
                        <a:t>older</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lgn="ctr">
                        <a:lnSpc>
                          <a:spcPct val="107000"/>
                        </a:lnSpc>
                        <a:spcBef>
                          <a:spcPts val="20"/>
                        </a:spcBef>
                        <a:spcAft>
                          <a:spcPts val="0"/>
                        </a:spcAft>
                      </a:pPr>
                      <a:r>
                        <a:rPr lang="en-US" sz="1400" dirty="0">
                          <a:effectLst/>
                        </a:rPr>
                        <a:t> </a:t>
                      </a:r>
                      <a:endParaRPr lang="en-US" sz="1200" dirty="0">
                        <a:effectLst/>
                      </a:endParaRPr>
                    </a:p>
                    <a:p>
                      <a:pPr marL="215900" marR="203200" algn="ctr">
                        <a:lnSpc>
                          <a:spcPct val="107000"/>
                        </a:lnSpc>
                        <a:spcBef>
                          <a:spcPts val="0"/>
                        </a:spcBef>
                        <a:spcAft>
                          <a:spcPts val="0"/>
                        </a:spcAft>
                      </a:pPr>
                      <a:r>
                        <a:rPr lang="en-US" sz="1400" dirty="0">
                          <a:effectLst/>
                        </a:rPr>
                        <a:t>18</a:t>
                      </a:r>
                      <a:r>
                        <a:rPr lang="en-US" sz="1400" spc="-15" dirty="0">
                          <a:effectLst/>
                        </a:rPr>
                        <a:t> </a:t>
                      </a:r>
                      <a:r>
                        <a:rPr lang="en-US" sz="1400" dirty="0">
                          <a:effectLst/>
                        </a:rPr>
                        <a:t>and</a:t>
                      </a:r>
                      <a:r>
                        <a:rPr lang="en-US" sz="1400" spc="-10" dirty="0">
                          <a:effectLst/>
                        </a:rPr>
                        <a:t> </a:t>
                      </a:r>
                      <a:r>
                        <a:rPr lang="en-US" sz="1400" dirty="0">
                          <a:effectLst/>
                        </a:rPr>
                        <a:t>older</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lgn="ctr">
                        <a:lnSpc>
                          <a:spcPct val="107000"/>
                        </a:lnSpc>
                        <a:spcBef>
                          <a:spcPts val="20"/>
                        </a:spcBef>
                        <a:spcAft>
                          <a:spcPts val="0"/>
                        </a:spcAft>
                      </a:pPr>
                      <a:r>
                        <a:rPr lang="en-US" sz="1400" dirty="0">
                          <a:effectLst/>
                        </a:rPr>
                        <a:t> </a:t>
                      </a:r>
                      <a:endParaRPr lang="en-US" sz="1200" dirty="0">
                        <a:effectLst/>
                      </a:endParaRPr>
                    </a:p>
                    <a:p>
                      <a:pPr marL="215900" marR="203200" algn="ctr">
                        <a:lnSpc>
                          <a:spcPct val="107000"/>
                        </a:lnSpc>
                        <a:spcBef>
                          <a:spcPts val="0"/>
                        </a:spcBef>
                        <a:spcAft>
                          <a:spcPts val="0"/>
                        </a:spcAft>
                      </a:pPr>
                      <a:r>
                        <a:rPr lang="en-US" sz="1400" dirty="0">
                          <a:effectLst/>
                        </a:rPr>
                        <a:t>18</a:t>
                      </a:r>
                      <a:r>
                        <a:rPr lang="en-US" sz="1400" spc="-15" dirty="0">
                          <a:effectLst/>
                        </a:rPr>
                        <a:t> </a:t>
                      </a:r>
                      <a:r>
                        <a:rPr lang="en-US" sz="1400" dirty="0">
                          <a:effectLst/>
                        </a:rPr>
                        <a:t>and</a:t>
                      </a:r>
                      <a:r>
                        <a:rPr lang="en-US" sz="1400" spc="-10" dirty="0">
                          <a:effectLst/>
                        </a:rPr>
                        <a:t> </a:t>
                      </a:r>
                      <a:r>
                        <a:rPr lang="en-US" sz="1400" dirty="0">
                          <a:effectLst/>
                        </a:rPr>
                        <a:t>older</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733726894"/>
                  </a:ext>
                </a:extLst>
              </a:tr>
              <a:tr h="489917">
                <a:tc>
                  <a:txBody>
                    <a:bodyPr/>
                    <a:lstStyle/>
                    <a:p>
                      <a:pPr marL="50800" marR="0">
                        <a:lnSpc>
                          <a:spcPct val="107000"/>
                        </a:lnSpc>
                        <a:spcBef>
                          <a:spcPts val="1345"/>
                        </a:spcBef>
                        <a:spcAft>
                          <a:spcPts val="0"/>
                        </a:spcAft>
                      </a:pPr>
                      <a:r>
                        <a:rPr lang="en-US" sz="1600" dirty="0">
                          <a:effectLst/>
                        </a:rPr>
                        <a:t>Length</a:t>
                      </a:r>
                      <a:r>
                        <a:rPr lang="en-US" sz="1600" spc="-15" dirty="0">
                          <a:effectLst/>
                        </a:rPr>
                        <a:t> </a:t>
                      </a:r>
                      <a:r>
                        <a:rPr lang="en-US" sz="1600" dirty="0">
                          <a:effectLst/>
                        </a:rPr>
                        <a:t>of</a:t>
                      </a:r>
                      <a:r>
                        <a:rPr lang="en-US" sz="1600" spc="-15" dirty="0">
                          <a:effectLst/>
                        </a:rPr>
                        <a:t> </a:t>
                      </a:r>
                      <a:r>
                        <a:rPr lang="en-US" sz="1600" dirty="0">
                          <a:effectLst/>
                        </a:rPr>
                        <a:t>time</a:t>
                      </a:r>
                      <a:r>
                        <a:rPr lang="en-US" sz="1600" spc="-10" dirty="0">
                          <a:effectLst/>
                        </a:rPr>
                        <a:t> </a:t>
                      </a:r>
                      <a:r>
                        <a:rPr lang="en-US" sz="1600" dirty="0">
                          <a:effectLst/>
                        </a:rPr>
                        <a:t>between</a:t>
                      </a:r>
                      <a:r>
                        <a:rPr lang="en-US" sz="1600" spc="-15" dirty="0">
                          <a:effectLst/>
                        </a:rPr>
                        <a:t> </a:t>
                      </a:r>
                      <a:r>
                        <a:rPr lang="en-US" sz="1600" dirty="0">
                          <a:effectLst/>
                        </a:rPr>
                        <a:t>doses</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6"/>
                    </a:solidFill>
                  </a:tcPr>
                </a:tc>
                <a:tc>
                  <a:txBody>
                    <a:bodyPr/>
                    <a:lstStyle/>
                    <a:p>
                      <a:pPr marL="0" marR="0" algn="ctr">
                        <a:lnSpc>
                          <a:spcPct val="107000"/>
                        </a:lnSpc>
                        <a:spcBef>
                          <a:spcPts val="20"/>
                        </a:spcBef>
                        <a:spcAft>
                          <a:spcPts val="0"/>
                        </a:spcAft>
                      </a:pPr>
                      <a:r>
                        <a:rPr lang="en-US" sz="1400">
                          <a:effectLst/>
                        </a:rPr>
                        <a:t> </a:t>
                      </a:r>
                      <a:endParaRPr lang="en-US" sz="1200">
                        <a:effectLst/>
                      </a:endParaRPr>
                    </a:p>
                    <a:p>
                      <a:pPr marL="172085" marR="160020" algn="ctr">
                        <a:lnSpc>
                          <a:spcPct val="107000"/>
                        </a:lnSpc>
                        <a:spcBef>
                          <a:spcPts val="0"/>
                        </a:spcBef>
                        <a:spcAft>
                          <a:spcPts val="0"/>
                        </a:spcAft>
                      </a:pPr>
                      <a:r>
                        <a:rPr lang="en-US" sz="1400">
                          <a:effectLst/>
                        </a:rPr>
                        <a:t>21</a:t>
                      </a:r>
                      <a:r>
                        <a:rPr lang="en-US" sz="1400" spc="-30">
                          <a:effectLst/>
                        </a:rPr>
                        <a:t> </a:t>
                      </a:r>
                      <a:r>
                        <a:rPr lang="en-US" sz="1400">
                          <a:effectLst/>
                        </a:rPr>
                        <a:t>days</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lgn="ctr">
                        <a:lnSpc>
                          <a:spcPct val="107000"/>
                        </a:lnSpc>
                        <a:spcBef>
                          <a:spcPts val="20"/>
                        </a:spcBef>
                        <a:spcAft>
                          <a:spcPts val="0"/>
                        </a:spcAft>
                      </a:pPr>
                      <a:r>
                        <a:rPr lang="en-US" sz="1400">
                          <a:effectLst/>
                        </a:rPr>
                        <a:t> </a:t>
                      </a:r>
                      <a:endParaRPr lang="en-US" sz="1200">
                        <a:effectLst/>
                      </a:endParaRPr>
                    </a:p>
                    <a:p>
                      <a:pPr marL="215900" marR="203200" algn="ctr">
                        <a:lnSpc>
                          <a:spcPct val="107000"/>
                        </a:lnSpc>
                        <a:spcBef>
                          <a:spcPts val="0"/>
                        </a:spcBef>
                        <a:spcAft>
                          <a:spcPts val="0"/>
                        </a:spcAft>
                      </a:pPr>
                      <a:r>
                        <a:rPr lang="en-US" sz="1400">
                          <a:effectLst/>
                        </a:rPr>
                        <a:t>28</a:t>
                      </a:r>
                      <a:r>
                        <a:rPr lang="en-US" sz="1400" spc="-40">
                          <a:effectLst/>
                        </a:rPr>
                        <a:t> </a:t>
                      </a:r>
                      <a:r>
                        <a:rPr lang="en-US" sz="1400">
                          <a:effectLst/>
                        </a:rPr>
                        <a:t>days</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lgn="ctr">
                        <a:lnSpc>
                          <a:spcPct val="107000"/>
                        </a:lnSpc>
                        <a:spcBef>
                          <a:spcPts val="20"/>
                        </a:spcBef>
                        <a:spcAft>
                          <a:spcPts val="0"/>
                        </a:spcAft>
                      </a:pPr>
                      <a:r>
                        <a:rPr lang="en-US" sz="1400" dirty="0">
                          <a:effectLst/>
                        </a:rPr>
                        <a:t> </a:t>
                      </a:r>
                      <a:endParaRPr lang="en-US" sz="1200" dirty="0">
                        <a:effectLst/>
                      </a:endParaRPr>
                    </a:p>
                    <a:p>
                      <a:pPr marL="215900" marR="203200" algn="ctr">
                        <a:lnSpc>
                          <a:spcPct val="107000"/>
                        </a:lnSpc>
                        <a:spcBef>
                          <a:spcPts val="0"/>
                        </a:spcBef>
                        <a:spcAft>
                          <a:spcPts val="0"/>
                        </a:spcAft>
                      </a:pPr>
                      <a:r>
                        <a:rPr lang="en-US" sz="1400" dirty="0">
                          <a:effectLst/>
                        </a:rPr>
                        <a:t>n/a</a:t>
                      </a:r>
                      <a:r>
                        <a:rPr lang="en-US" sz="1400" spc="-45" dirty="0">
                          <a:effectLst/>
                        </a:rPr>
                        <a:t> </a:t>
                      </a:r>
                      <a:r>
                        <a:rPr lang="en-US" sz="1400" dirty="0">
                          <a:effectLst/>
                        </a:rPr>
                        <a:t>single</a:t>
                      </a:r>
                      <a:r>
                        <a:rPr lang="en-US" sz="1400" spc="-45" dirty="0">
                          <a:effectLst/>
                        </a:rPr>
                        <a:t> </a:t>
                      </a:r>
                      <a:r>
                        <a:rPr lang="en-US" sz="1400" dirty="0">
                          <a:effectLst/>
                        </a:rPr>
                        <a:t>dose</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484779824"/>
                  </a:ext>
                </a:extLst>
              </a:tr>
              <a:tr h="780120">
                <a:tc>
                  <a:txBody>
                    <a:bodyPr/>
                    <a:lstStyle/>
                    <a:p>
                      <a:pPr marL="50800" marR="0">
                        <a:lnSpc>
                          <a:spcPct val="107000"/>
                        </a:lnSpc>
                        <a:spcBef>
                          <a:spcPts val="1345"/>
                        </a:spcBef>
                        <a:spcAft>
                          <a:spcPts val="0"/>
                        </a:spcAft>
                      </a:pPr>
                      <a:r>
                        <a:rPr lang="en-US" sz="1600" dirty="0">
                          <a:effectLst/>
                        </a:rPr>
                        <a:t>Storage</a:t>
                      </a:r>
                      <a:r>
                        <a:rPr lang="en-US" sz="1600" spc="20" dirty="0">
                          <a:effectLst/>
                        </a:rPr>
                        <a:t> </a:t>
                      </a:r>
                      <a:r>
                        <a:rPr lang="en-US" sz="1600" dirty="0">
                          <a:effectLst/>
                        </a:rPr>
                        <a:t>requirements</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6"/>
                    </a:solidFill>
                  </a:tcPr>
                </a:tc>
                <a:tc>
                  <a:txBody>
                    <a:bodyPr/>
                    <a:lstStyle/>
                    <a:p>
                      <a:pPr marL="304800" marR="235585" algn="ctr">
                        <a:lnSpc>
                          <a:spcPct val="101000"/>
                        </a:lnSpc>
                        <a:spcBef>
                          <a:spcPts val="760"/>
                        </a:spcBef>
                        <a:spcAft>
                          <a:spcPts val="0"/>
                        </a:spcAft>
                      </a:pPr>
                      <a:r>
                        <a:rPr lang="en-US" sz="1400">
                          <a:effectLst/>
                        </a:rPr>
                        <a:t>-80 C; stable at -20 C for 2 weeks and at 4 C for </a:t>
                      </a:r>
                      <a:r>
                        <a:rPr lang="en-US" sz="1400" spc="-235">
                          <a:effectLst/>
                        </a:rPr>
                        <a:t> </a:t>
                      </a:r>
                      <a:r>
                        <a:rPr lang="en-US" sz="1400">
                          <a:effectLst/>
                        </a:rPr>
                        <a:t>30 days once mixed</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550545" marR="167640" indent="-364490" algn="ctr">
                        <a:lnSpc>
                          <a:spcPct val="101000"/>
                        </a:lnSpc>
                        <a:spcBef>
                          <a:spcPts val="760"/>
                        </a:spcBef>
                        <a:spcAft>
                          <a:spcPts val="0"/>
                        </a:spcAft>
                      </a:pPr>
                      <a:r>
                        <a:rPr lang="en-US" sz="1400">
                          <a:effectLst/>
                        </a:rPr>
                        <a:t>-20 C; stable at 4 C for</a:t>
                      </a:r>
                      <a:r>
                        <a:rPr lang="en-US" sz="1400" spc="-235">
                          <a:effectLst/>
                        </a:rPr>
                        <a:t> </a:t>
                      </a:r>
                      <a:r>
                        <a:rPr lang="en-US" sz="1400">
                          <a:effectLst/>
                        </a:rPr>
                        <a:t>30</a:t>
                      </a:r>
                      <a:r>
                        <a:rPr lang="en-US" sz="1400" spc="-65">
                          <a:effectLst/>
                        </a:rPr>
                        <a:t> </a:t>
                      </a:r>
                      <a:r>
                        <a:rPr lang="en-US" sz="1400">
                          <a:effectLst/>
                        </a:rPr>
                        <a:t>days</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550545" marR="167640" indent="-364490" algn="ctr">
                        <a:lnSpc>
                          <a:spcPct val="101000"/>
                        </a:lnSpc>
                        <a:spcBef>
                          <a:spcPts val="760"/>
                        </a:spcBef>
                        <a:spcAft>
                          <a:spcPts val="0"/>
                        </a:spcAft>
                      </a:pPr>
                      <a:r>
                        <a:rPr lang="en-US" sz="1400" dirty="0">
                          <a:effectLst/>
                        </a:rPr>
                        <a:t>-20 C; stable at 4 C for</a:t>
                      </a:r>
                      <a:r>
                        <a:rPr lang="en-US" sz="1400" spc="-235" dirty="0">
                          <a:effectLst/>
                        </a:rPr>
                        <a:t> </a:t>
                      </a:r>
                      <a:r>
                        <a:rPr lang="en-US" sz="1400" dirty="0">
                          <a:effectLst/>
                        </a:rPr>
                        <a:t>90</a:t>
                      </a:r>
                      <a:r>
                        <a:rPr lang="en-US" sz="1400" spc="-65" dirty="0">
                          <a:effectLst/>
                        </a:rPr>
                        <a:t> </a:t>
                      </a:r>
                      <a:r>
                        <a:rPr lang="en-US" sz="1400" dirty="0">
                          <a:effectLst/>
                        </a:rPr>
                        <a:t>days</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150471519"/>
                  </a:ext>
                </a:extLst>
              </a:tr>
              <a:tr h="622065">
                <a:tc>
                  <a:txBody>
                    <a:bodyPr/>
                    <a:lstStyle/>
                    <a:p>
                      <a:pPr marL="50800" marR="0">
                        <a:lnSpc>
                          <a:spcPct val="107000"/>
                        </a:lnSpc>
                        <a:spcBef>
                          <a:spcPts val="1345"/>
                        </a:spcBef>
                        <a:spcAft>
                          <a:spcPts val="0"/>
                        </a:spcAft>
                      </a:pPr>
                      <a:r>
                        <a:rPr lang="en-US" sz="1600" dirty="0">
                          <a:effectLst/>
                        </a:rPr>
                        <a:t>Preparation</a:t>
                      </a:r>
                      <a:r>
                        <a:rPr lang="en-US" sz="1600" spc="15" dirty="0">
                          <a:effectLst/>
                        </a:rPr>
                        <a:t> </a:t>
                      </a:r>
                      <a:r>
                        <a:rPr lang="en-US" sz="1600" dirty="0">
                          <a:effectLst/>
                        </a:rPr>
                        <a:t>of</a:t>
                      </a:r>
                      <a:r>
                        <a:rPr lang="en-US" sz="1600" spc="15" dirty="0">
                          <a:effectLst/>
                        </a:rPr>
                        <a:t> </a:t>
                      </a:r>
                      <a:r>
                        <a:rPr lang="en-US" sz="1600" dirty="0">
                          <a:effectLst/>
                        </a:rPr>
                        <a:t>vaccine</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solidFill>
                      <a:schemeClr val="accent6"/>
                    </a:solidFill>
                  </a:tcPr>
                </a:tc>
                <a:tc>
                  <a:txBody>
                    <a:bodyPr/>
                    <a:lstStyle/>
                    <a:p>
                      <a:pPr marL="190500" marR="0" indent="-80645" algn="ctr">
                        <a:lnSpc>
                          <a:spcPct val="101000"/>
                        </a:lnSpc>
                        <a:spcBef>
                          <a:spcPts val="760"/>
                        </a:spcBef>
                        <a:spcAft>
                          <a:spcPts val="0"/>
                        </a:spcAft>
                      </a:pPr>
                      <a:r>
                        <a:rPr lang="en-US" sz="1400">
                          <a:effectLst/>
                        </a:rPr>
                        <a:t>Reconstitution</a:t>
                      </a:r>
                      <a:r>
                        <a:rPr lang="en-US" sz="1400" spc="55">
                          <a:effectLst/>
                        </a:rPr>
                        <a:t> </a:t>
                      </a:r>
                      <a:r>
                        <a:rPr lang="en-US" sz="1400">
                          <a:effectLst/>
                        </a:rPr>
                        <a:t>of</a:t>
                      </a:r>
                      <a:r>
                        <a:rPr lang="en-US" sz="1400" spc="60">
                          <a:effectLst/>
                        </a:rPr>
                        <a:t> </a:t>
                      </a:r>
                      <a:r>
                        <a:rPr lang="en-US" sz="1400">
                          <a:effectLst/>
                        </a:rPr>
                        <a:t>lyophilized</a:t>
                      </a:r>
                      <a:r>
                        <a:rPr lang="en-US" sz="1400" spc="-230">
                          <a:effectLst/>
                        </a:rPr>
                        <a:t> </a:t>
                      </a:r>
                      <a:r>
                        <a:rPr lang="en-US" sz="1400">
                          <a:effectLst/>
                        </a:rPr>
                        <a:t>powder—5</a:t>
                      </a:r>
                      <a:r>
                        <a:rPr lang="en-US" sz="1400" spc="-20">
                          <a:effectLst/>
                        </a:rPr>
                        <a:t> </a:t>
                      </a:r>
                      <a:r>
                        <a:rPr lang="en-US" sz="1400">
                          <a:effectLst/>
                        </a:rPr>
                        <a:t>doses</a:t>
                      </a:r>
                      <a:r>
                        <a:rPr lang="en-US" sz="1400" spc="-20">
                          <a:effectLst/>
                        </a:rPr>
                        <a:t> </a:t>
                      </a:r>
                      <a:r>
                        <a:rPr lang="en-US" sz="1400">
                          <a:effectLst/>
                        </a:rPr>
                        <a:t>per</a:t>
                      </a:r>
                      <a:r>
                        <a:rPr lang="en-US" sz="1400" spc="-15">
                          <a:effectLst/>
                        </a:rPr>
                        <a:t> </a:t>
                      </a:r>
                      <a:r>
                        <a:rPr lang="en-US" sz="1400">
                          <a:effectLst/>
                        </a:rPr>
                        <a:t>vial</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330835" marR="167640" indent="-93345" algn="ctr">
                        <a:lnSpc>
                          <a:spcPct val="101000"/>
                        </a:lnSpc>
                        <a:spcBef>
                          <a:spcPts val="760"/>
                        </a:spcBef>
                        <a:spcAft>
                          <a:spcPts val="0"/>
                        </a:spcAft>
                      </a:pPr>
                      <a:r>
                        <a:rPr lang="en-US" sz="1400">
                          <a:effectLst/>
                        </a:rPr>
                        <a:t>No</a:t>
                      </a:r>
                      <a:r>
                        <a:rPr lang="en-US" sz="1400" spc="100">
                          <a:effectLst/>
                        </a:rPr>
                        <a:t> </a:t>
                      </a:r>
                      <a:r>
                        <a:rPr lang="en-US" sz="1400">
                          <a:effectLst/>
                        </a:rPr>
                        <a:t>dilution</a:t>
                      </a:r>
                      <a:r>
                        <a:rPr lang="en-US" sz="1400" spc="100">
                          <a:effectLst/>
                        </a:rPr>
                        <a:t> </a:t>
                      </a:r>
                      <a:r>
                        <a:rPr lang="en-US" sz="1400">
                          <a:effectLst/>
                        </a:rPr>
                        <a:t>needed—</a:t>
                      </a:r>
                      <a:r>
                        <a:rPr lang="en-US" sz="1400" spc="-215">
                          <a:effectLst/>
                        </a:rPr>
                        <a:t> </a:t>
                      </a:r>
                      <a:r>
                        <a:rPr lang="en-US" sz="1400">
                          <a:effectLst/>
                        </a:rPr>
                        <a:t>10</a:t>
                      </a:r>
                      <a:r>
                        <a:rPr lang="en-US" sz="1400" spc="-15">
                          <a:effectLst/>
                        </a:rPr>
                        <a:t> </a:t>
                      </a:r>
                      <a:r>
                        <a:rPr lang="en-US" sz="1400">
                          <a:effectLst/>
                        </a:rPr>
                        <a:t>doses</a:t>
                      </a:r>
                      <a:r>
                        <a:rPr lang="en-US" sz="1400" spc="-15">
                          <a:effectLst/>
                        </a:rPr>
                        <a:t> </a:t>
                      </a:r>
                      <a:r>
                        <a:rPr lang="en-US" sz="1400">
                          <a:effectLst/>
                        </a:rPr>
                        <a:t>per</a:t>
                      </a:r>
                      <a:r>
                        <a:rPr lang="en-US" sz="1400" spc="-15">
                          <a:effectLst/>
                        </a:rPr>
                        <a:t> </a:t>
                      </a:r>
                      <a:r>
                        <a:rPr lang="en-US" sz="1400">
                          <a:effectLst/>
                        </a:rPr>
                        <a:t>vial</a:t>
                      </a: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354965" marR="189230" indent="-116840" algn="ctr">
                        <a:lnSpc>
                          <a:spcPct val="101000"/>
                        </a:lnSpc>
                        <a:spcBef>
                          <a:spcPts val="760"/>
                        </a:spcBef>
                        <a:spcAft>
                          <a:spcPts val="0"/>
                        </a:spcAft>
                      </a:pPr>
                      <a:r>
                        <a:rPr lang="en-US" sz="1400" dirty="0">
                          <a:effectLst/>
                        </a:rPr>
                        <a:t>No</a:t>
                      </a:r>
                      <a:r>
                        <a:rPr lang="en-US" sz="1400" spc="100" dirty="0">
                          <a:effectLst/>
                        </a:rPr>
                        <a:t> </a:t>
                      </a:r>
                      <a:r>
                        <a:rPr lang="en-US" sz="1400" dirty="0">
                          <a:effectLst/>
                        </a:rPr>
                        <a:t>dilution</a:t>
                      </a:r>
                      <a:r>
                        <a:rPr lang="en-US" sz="1400" spc="100" dirty="0">
                          <a:effectLst/>
                        </a:rPr>
                        <a:t> </a:t>
                      </a:r>
                      <a:r>
                        <a:rPr lang="en-US" sz="1400" dirty="0">
                          <a:effectLst/>
                        </a:rPr>
                        <a:t>needed—</a:t>
                      </a:r>
                      <a:r>
                        <a:rPr lang="en-US" sz="1400" spc="-215" dirty="0">
                          <a:effectLst/>
                        </a:rPr>
                        <a:t> </a:t>
                      </a:r>
                      <a:r>
                        <a:rPr lang="en-US" sz="1400" dirty="0">
                          <a:effectLst/>
                        </a:rPr>
                        <a:t>5</a:t>
                      </a:r>
                      <a:r>
                        <a:rPr lang="en-US" sz="1400" spc="-55" dirty="0">
                          <a:effectLst/>
                        </a:rPr>
                        <a:t> </a:t>
                      </a:r>
                      <a:r>
                        <a:rPr lang="en-US" sz="1400" dirty="0">
                          <a:effectLst/>
                        </a:rPr>
                        <a:t>doses</a:t>
                      </a:r>
                      <a:r>
                        <a:rPr lang="en-US" sz="1400" spc="-55" dirty="0">
                          <a:effectLst/>
                        </a:rPr>
                        <a:t> </a:t>
                      </a:r>
                      <a:r>
                        <a:rPr lang="en-US" sz="1400" dirty="0">
                          <a:effectLst/>
                        </a:rPr>
                        <a:t>per</a:t>
                      </a:r>
                      <a:r>
                        <a:rPr lang="en-US" sz="1400" spc="-55" dirty="0">
                          <a:effectLst/>
                        </a:rPr>
                        <a:t> </a:t>
                      </a:r>
                      <a:r>
                        <a:rPr lang="en-US" sz="1400" dirty="0">
                          <a:effectLst/>
                        </a:rPr>
                        <a:t>vial</a:t>
                      </a:r>
                      <a:endParaRPr lang="en-US"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4200669338"/>
                  </a:ext>
                </a:extLst>
              </a:tr>
            </a:tbl>
          </a:graphicData>
        </a:graphic>
      </p:graphicFrame>
    </p:spTree>
    <p:extLst>
      <p:ext uri="{BB962C8B-B14F-4D97-AF65-F5344CB8AC3E}">
        <p14:creationId xmlns:p14="http://schemas.microsoft.com/office/powerpoint/2010/main" val="297907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9A12-E172-404D-B904-C9063C2D4CEF}"/>
              </a:ext>
            </a:extLst>
          </p:cNvPr>
          <p:cNvSpPr>
            <a:spLocks noGrp="1"/>
          </p:cNvSpPr>
          <p:nvPr>
            <p:ph type="title"/>
          </p:nvPr>
        </p:nvSpPr>
        <p:spPr/>
        <p:txBody>
          <a:bodyPr/>
          <a:lstStyle/>
          <a:p>
            <a:r>
              <a:rPr lang="en-US" dirty="0"/>
              <a:t>Considerations for Use</a:t>
            </a:r>
          </a:p>
        </p:txBody>
      </p:sp>
      <p:sp>
        <p:nvSpPr>
          <p:cNvPr id="3" name="Content Placeholder 2">
            <a:extLst>
              <a:ext uri="{FF2B5EF4-FFF2-40B4-BE49-F238E27FC236}">
                <a16:creationId xmlns:a16="http://schemas.microsoft.com/office/drawing/2014/main" id="{8842DA11-A3C6-42D3-80DD-3B0E51B1093A}"/>
              </a:ext>
            </a:extLst>
          </p:cNvPr>
          <p:cNvSpPr>
            <a:spLocks noGrp="1"/>
          </p:cNvSpPr>
          <p:nvPr>
            <p:ph idx="1"/>
          </p:nvPr>
        </p:nvSpPr>
        <p:spPr>
          <a:xfrm>
            <a:off x="838200" y="1487874"/>
            <a:ext cx="10515600" cy="4351338"/>
          </a:xfrm>
        </p:spPr>
        <p:txBody>
          <a:bodyPr>
            <a:normAutofit/>
          </a:bodyPr>
          <a:lstStyle/>
          <a:p>
            <a:r>
              <a:rPr lang="en-US" dirty="0"/>
              <a:t>Additional Dose for Immunocompromised Individuals</a:t>
            </a:r>
          </a:p>
          <a:p>
            <a:pPr lvl="1"/>
            <a:r>
              <a:rPr lang="en-US" dirty="0"/>
              <a:t>In August, the FDA authorized and the ACIP recommended additional doses of mRNA COVID-19 vaccines for individuals who are moderately to severely immunosuppressed. </a:t>
            </a:r>
          </a:p>
          <a:p>
            <a:pPr lvl="2"/>
            <a:r>
              <a:rPr lang="en-US" dirty="0"/>
              <a:t>E.g. those with immunosuppressing similar to organ transplant recipients</a:t>
            </a:r>
          </a:p>
          <a:p>
            <a:pPr lvl="2"/>
            <a:r>
              <a:rPr lang="en-US" dirty="0"/>
              <a:t>The additional dose should be given 28 days following completion of the primary series</a:t>
            </a:r>
          </a:p>
          <a:p>
            <a:pPr lvl="2"/>
            <a:r>
              <a:rPr lang="en-US" dirty="0"/>
              <a:t>Additional considerations here: </a:t>
            </a:r>
            <a:r>
              <a:rPr lang="en-US" dirty="0">
                <a:solidFill>
                  <a:schemeClr val="accent1"/>
                </a:solidFill>
                <a:hlinkClick r:id="rId2">
                  <a:extLst>
                    <a:ext uri="{A12FA001-AC4F-418D-AE19-62706E023703}">
                      <ahyp:hlinkClr xmlns:ahyp="http://schemas.microsoft.com/office/drawing/2018/hyperlinkcolor" val="tx"/>
                    </a:ext>
                  </a:extLst>
                </a:hlinkClick>
              </a:rPr>
              <a:t>https://www.cdc.gov/coronavirus/2019-ncov/vaccines/recommendations/immuno.html</a:t>
            </a:r>
            <a:r>
              <a:rPr lang="en-US" dirty="0">
                <a:solidFill>
                  <a:schemeClr val="accent1"/>
                </a:solidFill>
              </a:rPr>
              <a:t> </a:t>
            </a:r>
          </a:p>
        </p:txBody>
      </p:sp>
      <p:sp>
        <p:nvSpPr>
          <p:cNvPr id="4" name="Slide Number Placeholder 3">
            <a:extLst>
              <a:ext uri="{FF2B5EF4-FFF2-40B4-BE49-F238E27FC236}">
                <a16:creationId xmlns:a16="http://schemas.microsoft.com/office/drawing/2014/main" id="{8177E632-0898-4ACE-9823-BC8C6CA788DB}"/>
              </a:ext>
            </a:extLst>
          </p:cNvPr>
          <p:cNvSpPr>
            <a:spLocks noGrp="1"/>
          </p:cNvSpPr>
          <p:nvPr>
            <p:ph type="sldNum" sz="quarter" idx="10"/>
          </p:nvPr>
        </p:nvSpPr>
        <p:spPr/>
        <p:txBody>
          <a:bodyPr/>
          <a:lstStyle/>
          <a:p>
            <a:fld id="{AC38F574-C4C0-48B1-B81D-85833E98F04F}" type="slidenum">
              <a:rPr lang="en-US" smtClean="0"/>
              <a:pPr/>
              <a:t>22</a:t>
            </a:fld>
            <a:endParaRPr lang="en-US" dirty="0"/>
          </a:p>
        </p:txBody>
      </p:sp>
    </p:spTree>
    <p:extLst>
      <p:ext uri="{BB962C8B-B14F-4D97-AF65-F5344CB8AC3E}">
        <p14:creationId xmlns:p14="http://schemas.microsoft.com/office/powerpoint/2010/main" val="269213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9A12-E172-404D-B904-C9063C2D4CEF}"/>
              </a:ext>
            </a:extLst>
          </p:cNvPr>
          <p:cNvSpPr>
            <a:spLocks noGrp="1"/>
          </p:cNvSpPr>
          <p:nvPr>
            <p:ph type="title"/>
          </p:nvPr>
        </p:nvSpPr>
        <p:spPr/>
        <p:txBody>
          <a:bodyPr/>
          <a:lstStyle/>
          <a:p>
            <a:r>
              <a:rPr lang="en-US" dirty="0"/>
              <a:t>Considerations for Use</a:t>
            </a:r>
          </a:p>
        </p:txBody>
      </p:sp>
      <p:sp>
        <p:nvSpPr>
          <p:cNvPr id="3" name="Content Placeholder 2">
            <a:extLst>
              <a:ext uri="{FF2B5EF4-FFF2-40B4-BE49-F238E27FC236}">
                <a16:creationId xmlns:a16="http://schemas.microsoft.com/office/drawing/2014/main" id="{8842DA11-A3C6-42D3-80DD-3B0E51B1093A}"/>
              </a:ext>
            </a:extLst>
          </p:cNvPr>
          <p:cNvSpPr>
            <a:spLocks noGrp="1"/>
          </p:cNvSpPr>
          <p:nvPr>
            <p:ph idx="1"/>
          </p:nvPr>
        </p:nvSpPr>
        <p:spPr>
          <a:xfrm>
            <a:off x="838200" y="1457052"/>
            <a:ext cx="10515600" cy="4351338"/>
          </a:xfrm>
        </p:spPr>
        <p:txBody>
          <a:bodyPr>
            <a:normAutofit fontScale="92500"/>
          </a:bodyPr>
          <a:lstStyle/>
          <a:p>
            <a:r>
              <a:rPr lang="en-US" dirty="0"/>
              <a:t>Booster Doses at 6 </a:t>
            </a:r>
            <a:r>
              <a:rPr lang="en-US" dirty="0" err="1"/>
              <a:t>mos</a:t>
            </a:r>
            <a:r>
              <a:rPr lang="en-US" dirty="0"/>
              <a:t> following primary series</a:t>
            </a:r>
          </a:p>
          <a:p>
            <a:pPr lvl="1"/>
            <a:r>
              <a:rPr lang="en-US" dirty="0"/>
              <a:t>In September, the FDA authorized, and the CDC recommended a booster dose of the Pfizer-BioNTech COVID-19 vaccine for the following groups: </a:t>
            </a:r>
          </a:p>
          <a:p>
            <a:pPr algn="l">
              <a:buFont typeface="Arial" panose="020B0604020202020204" pitchFamily="34" charset="0"/>
              <a:buChar char="•"/>
            </a:pPr>
            <a:r>
              <a:rPr lang="en-US" b="0" i="0" dirty="0">
                <a:solidFill>
                  <a:srgbClr val="09142A"/>
                </a:solidFill>
                <a:effectLst/>
                <a:latin typeface="Roboto" panose="02000000000000000000" pitchFamily="2" charset="0"/>
              </a:rPr>
              <a:t>people 65 years and older and residents in long-term care settings </a:t>
            </a:r>
          </a:p>
          <a:p>
            <a:pPr algn="l">
              <a:buFont typeface="Arial" panose="020B0604020202020204" pitchFamily="34" charset="0"/>
              <a:buChar char="•"/>
            </a:pPr>
            <a:r>
              <a:rPr lang="en-US" b="0" i="0" dirty="0">
                <a:solidFill>
                  <a:srgbClr val="09142A"/>
                </a:solidFill>
                <a:effectLst/>
                <a:latin typeface="Roboto" panose="02000000000000000000" pitchFamily="2" charset="0"/>
              </a:rPr>
              <a:t>people aged 50–64 years with </a:t>
            </a:r>
            <a:r>
              <a:rPr lang="en-US" b="0" i="0" u="sng" dirty="0">
                <a:solidFill>
                  <a:schemeClr val="accent3"/>
                </a:solidFill>
                <a:effectLst/>
                <a:latin typeface="Roboto" panose="02000000000000000000" pitchFamily="2" charset="0"/>
                <a:hlinkClick r:id="rId2">
                  <a:extLst>
                    <a:ext uri="{A12FA001-AC4F-418D-AE19-62706E023703}">
                      <ahyp:hlinkClr xmlns:ahyp="http://schemas.microsoft.com/office/drawing/2018/hyperlinkcolor" val="tx"/>
                    </a:ext>
                  </a:extLst>
                </a:hlinkClick>
              </a:rPr>
              <a:t>underlying medical conditions</a:t>
            </a:r>
            <a:r>
              <a:rPr lang="en-US" b="0" i="0" dirty="0">
                <a:solidFill>
                  <a:schemeClr val="accent3"/>
                </a:solidFill>
                <a:effectLst/>
                <a:latin typeface="Roboto" panose="02000000000000000000" pitchFamily="2" charset="0"/>
              </a:rPr>
              <a:t> </a:t>
            </a:r>
          </a:p>
          <a:p>
            <a:pPr algn="l">
              <a:buFont typeface="Arial" panose="020B0604020202020204" pitchFamily="34" charset="0"/>
              <a:buChar char="•"/>
            </a:pPr>
            <a:r>
              <a:rPr lang="en-US" b="0" i="0" dirty="0">
                <a:solidFill>
                  <a:srgbClr val="09142A"/>
                </a:solidFill>
                <a:effectLst/>
                <a:latin typeface="Roboto" panose="02000000000000000000" pitchFamily="2" charset="0"/>
              </a:rPr>
              <a:t>people aged 18–49 years with </a:t>
            </a:r>
            <a:r>
              <a:rPr lang="en-US" b="0" i="0" u="sng" dirty="0">
                <a:solidFill>
                  <a:schemeClr val="accent3"/>
                </a:solidFill>
                <a:effectLst/>
                <a:latin typeface="Roboto" panose="02000000000000000000" pitchFamily="2" charset="0"/>
                <a:hlinkClick r:id="rId2">
                  <a:extLst>
                    <a:ext uri="{A12FA001-AC4F-418D-AE19-62706E023703}">
                      <ahyp:hlinkClr xmlns:ahyp="http://schemas.microsoft.com/office/drawing/2018/hyperlinkcolor" val="tx"/>
                    </a:ext>
                  </a:extLst>
                </a:hlinkClick>
              </a:rPr>
              <a:t>underlying medical conditions</a:t>
            </a:r>
            <a:r>
              <a:rPr lang="en-US" b="0" i="0" dirty="0">
                <a:solidFill>
                  <a:schemeClr val="accent3"/>
                </a:solidFill>
                <a:effectLst/>
                <a:latin typeface="Roboto" panose="02000000000000000000" pitchFamily="2" charset="0"/>
              </a:rPr>
              <a:t> </a:t>
            </a:r>
            <a:r>
              <a:rPr lang="en-US" b="0" i="0" dirty="0">
                <a:solidFill>
                  <a:srgbClr val="09142A"/>
                </a:solidFill>
                <a:effectLst/>
                <a:latin typeface="Roboto" panose="02000000000000000000" pitchFamily="2" charset="0"/>
              </a:rPr>
              <a:t>based on their individual benefits and risks</a:t>
            </a:r>
          </a:p>
          <a:p>
            <a:pPr algn="l">
              <a:buFont typeface="Arial" panose="020B0604020202020204" pitchFamily="34" charset="0"/>
              <a:buChar char="•"/>
            </a:pPr>
            <a:r>
              <a:rPr lang="en-US" b="0" i="0" dirty="0">
                <a:solidFill>
                  <a:srgbClr val="09142A"/>
                </a:solidFill>
                <a:effectLst/>
                <a:latin typeface="Roboto" panose="02000000000000000000" pitchFamily="2" charset="0"/>
              </a:rPr>
              <a:t>people aged 18-64 years who are at increased risk for COVID-19 exposure and transmission because of occupational or institutional setting based on their individual benefits and risks.</a:t>
            </a:r>
          </a:p>
        </p:txBody>
      </p:sp>
      <p:sp>
        <p:nvSpPr>
          <p:cNvPr id="4" name="Slide Number Placeholder 3">
            <a:extLst>
              <a:ext uri="{FF2B5EF4-FFF2-40B4-BE49-F238E27FC236}">
                <a16:creationId xmlns:a16="http://schemas.microsoft.com/office/drawing/2014/main" id="{8177E632-0898-4ACE-9823-BC8C6CA788DB}"/>
              </a:ext>
            </a:extLst>
          </p:cNvPr>
          <p:cNvSpPr>
            <a:spLocks noGrp="1"/>
          </p:cNvSpPr>
          <p:nvPr>
            <p:ph type="sldNum" sz="quarter" idx="10"/>
          </p:nvPr>
        </p:nvSpPr>
        <p:spPr/>
        <p:txBody>
          <a:bodyPr/>
          <a:lstStyle/>
          <a:p>
            <a:fld id="{AC38F574-C4C0-48B1-B81D-85833E98F04F}" type="slidenum">
              <a:rPr lang="en-US" smtClean="0"/>
              <a:pPr/>
              <a:t>23</a:t>
            </a:fld>
            <a:endParaRPr lang="en-US" dirty="0"/>
          </a:p>
        </p:txBody>
      </p:sp>
    </p:spTree>
    <p:extLst>
      <p:ext uri="{BB962C8B-B14F-4D97-AF65-F5344CB8AC3E}">
        <p14:creationId xmlns:p14="http://schemas.microsoft.com/office/powerpoint/2010/main" val="295332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79CE-548E-4EA5-9B2F-93D2D3E392EF}"/>
              </a:ext>
            </a:extLst>
          </p:cNvPr>
          <p:cNvSpPr>
            <a:spLocks noGrp="1"/>
          </p:cNvSpPr>
          <p:nvPr>
            <p:ph type="title"/>
          </p:nvPr>
        </p:nvSpPr>
        <p:spPr>
          <a:xfrm>
            <a:off x="378652" y="170282"/>
            <a:ext cx="10515600" cy="1076325"/>
          </a:xfrm>
        </p:spPr>
        <p:txBody>
          <a:bodyPr>
            <a:normAutofit/>
          </a:bodyPr>
          <a:lstStyle/>
          <a:p>
            <a:r>
              <a:rPr lang="en-US" sz="3600" dirty="0"/>
              <a:t>Summary of Vaccines</a:t>
            </a:r>
          </a:p>
        </p:txBody>
      </p:sp>
      <p:graphicFrame>
        <p:nvGraphicFramePr>
          <p:cNvPr id="5" name="Table 5">
            <a:extLst>
              <a:ext uri="{FF2B5EF4-FFF2-40B4-BE49-F238E27FC236}">
                <a16:creationId xmlns:a16="http://schemas.microsoft.com/office/drawing/2014/main" id="{88A07727-9D56-4B12-87F1-507BCA385E4D}"/>
              </a:ext>
            </a:extLst>
          </p:cNvPr>
          <p:cNvGraphicFramePr>
            <a:graphicFrameLocks noGrp="1"/>
          </p:cNvGraphicFramePr>
          <p:nvPr>
            <p:ph idx="1"/>
            <p:extLst>
              <p:ext uri="{D42A27DB-BD31-4B8C-83A1-F6EECF244321}">
                <p14:modId xmlns:p14="http://schemas.microsoft.com/office/powerpoint/2010/main" val="1028793290"/>
              </p:ext>
            </p:extLst>
          </p:nvPr>
        </p:nvGraphicFramePr>
        <p:xfrm>
          <a:off x="378652" y="1076325"/>
          <a:ext cx="11434695" cy="4754880"/>
        </p:xfrm>
        <a:graphic>
          <a:graphicData uri="http://schemas.openxmlformats.org/drawingml/2006/table">
            <a:tbl>
              <a:tblPr firstRow="1" bandRow="1">
                <a:tableStyleId>{F5AB1C69-6EDB-4FF4-983F-18BD219EF322}</a:tableStyleId>
              </a:tblPr>
              <a:tblGrid>
                <a:gridCol w="1315092">
                  <a:extLst>
                    <a:ext uri="{9D8B030D-6E8A-4147-A177-3AD203B41FA5}">
                      <a16:colId xmlns:a16="http://schemas.microsoft.com/office/drawing/2014/main" val="2062314260"/>
                    </a:ext>
                  </a:extLst>
                </a:gridCol>
                <a:gridCol w="3627513">
                  <a:extLst>
                    <a:ext uri="{9D8B030D-6E8A-4147-A177-3AD203B41FA5}">
                      <a16:colId xmlns:a16="http://schemas.microsoft.com/office/drawing/2014/main" val="1641119213"/>
                    </a:ext>
                  </a:extLst>
                </a:gridCol>
                <a:gridCol w="3107453">
                  <a:extLst>
                    <a:ext uri="{9D8B030D-6E8A-4147-A177-3AD203B41FA5}">
                      <a16:colId xmlns:a16="http://schemas.microsoft.com/office/drawing/2014/main" val="687314268"/>
                    </a:ext>
                  </a:extLst>
                </a:gridCol>
                <a:gridCol w="3384637">
                  <a:extLst>
                    <a:ext uri="{9D8B030D-6E8A-4147-A177-3AD203B41FA5}">
                      <a16:colId xmlns:a16="http://schemas.microsoft.com/office/drawing/2014/main" val="2308966585"/>
                    </a:ext>
                  </a:extLst>
                </a:gridCol>
              </a:tblGrid>
              <a:tr h="370840">
                <a:tc>
                  <a:txBody>
                    <a:bodyPr/>
                    <a:lstStyle/>
                    <a:p>
                      <a:endParaRPr lang="en-US" sz="2400" dirty="0"/>
                    </a:p>
                  </a:txBody>
                  <a:tcPr/>
                </a:tc>
                <a:tc>
                  <a:txBody>
                    <a:bodyPr/>
                    <a:lstStyle/>
                    <a:p>
                      <a:r>
                        <a:rPr lang="en-US" sz="2000" dirty="0"/>
                        <a:t>Pfizer-</a:t>
                      </a:r>
                      <a:r>
                        <a:rPr lang="en-US" sz="2000" dirty="0" err="1"/>
                        <a:t>BioNTech</a:t>
                      </a:r>
                      <a:endParaRPr lang="en-US" sz="2000" dirty="0"/>
                    </a:p>
                  </a:txBody>
                  <a:tcPr/>
                </a:tc>
                <a:tc>
                  <a:txBody>
                    <a:bodyPr/>
                    <a:lstStyle/>
                    <a:p>
                      <a:r>
                        <a:rPr lang="en-US" sz="2000" dirty="0" err="1"/>
                        <a:t>Moderna</a:t>
                      </a:r>
                      <a:endParaRPr lang="en-US" sz="2000" dirty="0"/>
                    </a:p>
                  </a:txBody>
                  <a:tcPr/>
                </a:tc>
                <a:tc>
                  <a:txBody>
                    <a:bodyPr/>
                    <a:lstStyle/>
                    <a:p>
                      <a:r>
                        <a:rPr lang="en-US" sz="2000" dirty="0"/>
                        <a:t>Janssen (J&amp;J)</a:t>
                      </a:r>
                    </a:p>
                  </a:txBody>
                  <a:tcPr/>
                </a:tc>
                <a:extLst>
                  <a:ext uri="{0D108BD9-81ED-4DB2-BD59-A6C34878D82A}">
                    <a16:rowId xmlns:a16="http://schemas.microsoft.com/office/drawing/2014/main" val="125482228"/>
                  </a:ext>
                </a:extLst>
              </a:tr>
              <a:tr h="370840">
                <a:tc>
                  <a:txBody>
                    <a:bodyPr/>
                    <a:lstStyle/>
                    <a:p>
                      <a:r>
                        <a:rPr lang="en-US" sz="1800" b="1" dirty="0"/>
                        <a:t>Efficacy</a:t>
                      </a:r>
                    </a:p>
                  </a:txBody>
                  <a:tcPr/>
                </a:tc>
                <a:tc>
                  <a:txBody>
                    <a:bodyPr/>
                    <a:lstStyle/>
                    <a:p>
                      <a:pPr lvl="0"/>
                      <a:r>
                        <a:rPr lang="en-US" sz="1800" dirty="0"/>
                        <a:t>95% overall; 92.9% in 65-74yo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 significant differences in those with comorbidities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100% efficacy in adolescents aged 12-15 </a:t>
                      </a:r>
                    </a:p>
                  </a:txBody>
                  <a:tcPr/>
                </a:tc>
                <a:tc>
                  <a:txBody>
                    <a:bodyPr/>
                    <a:lstStyle/>
                    <a:p>
                      <a:pPr lvl="0"/>
                      <a:r>
                        <a:rPr lang="en-US" sz="1800" dirty="0"/>
                        <a:t>94.5% overall; 86% for those aged 65+</a:t>
                      </a:r>
                    </a:p>
                    <a:p>
                      <a:pPr lvl="0"/>
                      <a:r>
                        <a:rPr lang="en-US" sz="1800" dirty="0"/>
                        <a:t>No significant difference for those with comorbidities</a:t>
                      </a:r>
                    </a:p>
                  </a:txBody>
                  <a:tcPr/>
                </a:tc>
                <a:tc>
                  <a:txBody>
                    <a:bodyPr/>
                    <a:lstStyle/>
                    <a:p>
                      <a:r>
                        <a:rPr lang="en-US" sz="1800" b="0" i="0" kern="1200" dirty="0">
                          <a:solidFill>
                            <a:schemeClr val="dk1"/>
                          </a:solidFill>
                          <a:effectLst/>
                          <a:latin typeface="+mn-lt"/>
                          <a:ea typeface="+mn-ea"/>
                          <a:cs typeface="+mn-cs"/>
                        </a:rPr>
                        <a:t>66.9% overall; 76.5% for those aged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No significant difference for those with comorbidities</a:t>
                      </a:r>
                    </a:p>
                    <a:p>
                      <a:pPr lvl="0"/>
                      <a:endParaRPr lang="en-US" sz="1800" b="0" dirty="0"/>
                    </a:p>
                  </a:txBody>
                  <a:tcPr/>
                </a:tc>
                <a:extLst>
                  <a:ext uri="{0D108BD9-81ED-4DB2-BD59-A6C34878D82A}">
                    <a16:rowId xmlns:a16="http://schemas.microsoft.com/office/drawing/2014/main" val="335628442"/>
                  </a:ext>
                </a:extLst>
              </a:tr>
              <a:tr h="370840">
                <a:tc>
                  <a:txBody>
                    <a:bodyPr/>
                    <a:lstStyle/>
                    <a:p>
                      <a:r>
                        <a:rPr lang="en-US" sz="1800" b="1" dirty="0"/>
                        <a:t>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 serious safety concerns; most common reactions after 2</a:t>
                      </a:r>
                      <a:r>
                        <a:rPr lang="en-US" sz="1800" baseline="30000" dirty="0"/>
                        <a:t>nd</a:t>
                      </a:r>
                      <a:r>
                        <a:rPr lang="en-US" sz="1800" dirty="0"/>
                        <a:t> dose:  Injection site pain(66%), fatigue(59%), headache(51%), chills(35%), muscle pain(37%), joint pain(21%), fever(15%)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Rare reports of myocarditis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 serious safety concerns; most common reactions after 2</a:t>
                      </a:r>
                      <a:r>
                        <a:rPr lang="en-US" sz="1800" baseline="30000" dirty="0"/>
                        <a:t>nd</a:t>
                      </a:r>
                      <a:r>
                        <a:rPr lang="en-US" sz="1800" dirty="0"/>
                        <a:t> dose: Injection site pain(88%), fatigue (67%), HA(62%), chills(45%), muscle pain(61%), joint pain(45%), fever(17%)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Rare reports of myocarditis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FF0000"/>
                          </a:solidFill>
                        </a:rPr>
                        <a:t>Rare occurrence of TTS </a:t>
                      </a:r>
                      <a:r>
                        <a:rPr lang="en-US" sz="1800" b="0" dirty="0"/>
                        <a:t>(15 cases in 8 million doses); </a:t>
                      </a:r>
                      <a:r>
                        <a:rPr lang="en-US" sz="1800" b="0" i="0" kern="1200" dirty="0">
                          <a:solidFill>
                            <a:schemeClr val="dk1"/>
                          </a:solidFill>
                          <a:effectLst/>
                          <a:latin typeface="+mn-lt"/>
                          <a:ea typeface="+mn-ea"/>
                          <a:cs typeface="+mn-cs"/>
                        </a:rPr>
                        <a:t>most commonly reported adverse events: injection site pain (48.6%), headache (38.9%), fatigue (38.2%), muscle pain (33.2%), nausea (14.2%), and fever (9.0%)</a:t>
                      </a:r>
                    </a:p>
                  </a:txBody>
                  <a:tcPr/>
                </a:tc>
                <a:extLst>
                  <a:ext uri="{0D108BD9-81ED-4DB2-BD59-A6C34878D82A}">
                    <a16:rowId xmlns:a16="http://schemas.microsoft.com/office/drawing/2014/main" val="537855476"/>
                  </a:ext>
                </a:extLst>
              </a:tr>
            </a:tbl>
          </a:graphicData>
        </a:graphic>
      </p:graphicFrame>
      <p:sp>
        <p:nvSpPr>
          <p:cNvPr id="4" name="Slide Number Placeholder 3">
            <a:extLst>
              <a:ext uri="{FF2B5EF4-FFF2-40B4-BE49-F238E27FC236}">
                <a16:creationId xmlns:a16="http://schemas.microsoft.com/office/drawing/2014/main" id="{360AC1B8-38E9-4BBB-BDC5-511C09D8AEFC}"/>
              </a:ext>
            </a:extLst>
          </p:cNvPr>
          <p:cNvSpPr>
            <a:spLocks noGrp="1"/>
          </p:cNvSpPr>
          <p:nvPr>
            <p:ph type="sldNum" sz="quarter" idx="10"/>
          </p:nvPr>
        </p:nvSpPr>
        <p:spPr/>
        <p:txBody>
          <a:bodyPr/>
          <a:lstStyle/>
          <a:p>
            <a:fld id="{AC38F574-C4C0-48B1-B81D-85833E98F04F}" type="slidenum">
              <a:rPr lang="en-US" smtClean="0"/>
              <a:pPr/>
              <a:t>24</a:t>
            </a:fld>
            <a:endParaRPr lang="en-US" dirty="0"/>
          </a:p>
        </p:txBody>
      </p:sp>
      <p:sp>
        <p:nvSpPr>
          <p:cNvPr id="3" name="TextBox 2">
            <a:extLst>
              <a:ext uri="{FF2B5EF4-FFF2-40B4-BE49-F238E27FC236}">
                <a16:creationId xmlns:a16="http://schemas.microsoft.com/office/drawing/2014/main" id="{E679A95A-B040-4891-A3EE-C8E65FCADED0}"/>
              </a:ext>
            </a:extLst>
          </p:cNvPr>
          <p:cNvSpPr txBox="1"/>
          <p:nvPr/>
        </p:nvSpPr>
        <p:spPr>
          <a:xfrm>
            <a:off x="378652" y="5588650"/>
            <a:ext cx="11624353" cy="646331"/>
          </a:xfrm>
          <a:prstGeom prst="rect">
            <a:avLst/>
          </a:prstGeom>
          <a:noFill/>
        </p:spPr>
        <p:txBody>
          <a:bodyPr wrap="square" rtlCol="0">
            <a:spAutoFit/>
          </a:bodyPr>
          <a:lstStyle/>
          <a:p>
            <a:r>
              <a:rPr lang="en-US" dirty="0">
                <a:solidFill>
                  <a:srgbClr val="F7901E"/>
                </a:solidFill>
              </a:rPr>
              <a:t>NOTE: </a:t>
            </a:r>
            <a:r>
              <a:rPr lang="en-US" dirty="0"/>
              <a:t>surveillance studies have shown that most of the vaccines are effective against the new variants. Studies are ongoing to determine if booster doses will be needed for any of the vaccines. </a:t>
            </a:r>
          </a:p>
        </p:txBody>
      </p:sp>
    </p:spTree>
    <p:extLst>
      <p:ext uri="{BB962C8B-B14F-4D97-AF65-F5344CB8AC3E}">
        <p14:creationId xmlns:p14="http://schemas.microsoft.com/office/powerpoint/2010/main" val="65131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8BF9-CE25-435B-9387-89F80D69CD30}"/>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Safety and Adverse Events</a:t>
            </a:r>
          </a:p>
        </p:txBody>
      </p:sp>
      <p:sp>
        <p:nvSpPr>
          <p:cNvPr id="4" name="Content Placeholder 3">
            <a:extLst>
              <a:ext uri="{FF2B5EF4-FFF2-40B4-BE49-F238E27FC236}">
                <a16:creationId xmlns:a16="http://schemas.microsoft.com/office/drawing/2014/main" id="{936D3F1A-0CBD-4205-BC1B-A22629FEFEE5}"/>
              </a:ext>
            </a:extLst>
          </p:cNvPr>
          <p:cNvSpPr>
            <a:spLocks noGrp="1"/>
          </p:cNvSpPr>
          <p:nvPr>
            <p:ph idx="1"/>
          </p:nvPr>
        </p:nvSpPr>
        <p:spPr/>
        <p:txBody>
          <a:bodyPr>
            <a:normAutofit/>
          </a:bodyPr>
          <a:lstStyle/>
          <a:p>
            <a:r>
              <a:rPr lang="en-US" dirty="0"/>
              <a:t>Higher rates of local and systemic reactions were seen in the vaccine groups for all vaccines.</a:t>
            </a:r>
          </a:p>
          <a:p>
            <a:pPr lvl="1"/>
            <a:r>
              <a:rPr lang="en-US" dirty="0"/>
              <a:t>Occurred more frequently after 2</a:t>
            </a:r>
            <a:r>
              <a:rPr lang="en-US" baseline="30000" dirty="0"/>
              <a:t>nd</a:t>
            </a:r>
            <a:r>
              <a:rPr lang="en-US" dirty="0"/>
              <a:t> dose in the mRNA vaccines</a:t>
            </a:r>
          </a:p>
          <a:p>
            <a:pPr lvl="1"/>
            <a:r>
              <a:rPr lang="en-US" dirty="0"/>
              <a:t>Most commonly reported reactions included injection site pain/swelling, fever, myalgia, and fatigue</a:t>
            </a:r>
          </a:p>
        </p:txBody>
      </p:sp>
      <p:sp>
        <p:nvSpPr>
          <p:cNvPr id="5" name="Slide Number Placeholder 3">
            <a:extLst>
              <a:ext uri="{FF2B5EF4-FFF2-40B4-BE49-F238E27FC236}">
                <a16:creationId xmlns:a16="http://schemas.microsoft.com/office/drawing/2014/main" id="{B29F0D99-FAF9-484C-BC3D-14EF9DCED8C9}"/>
              </a:ext>
            </a:extLst>
          </p:cNvPr>
          <p:cNvSpPr>
            <a:spLocks noGrp="1"/>
          </p:cNvSpPr>
          <p:nvPr>
            <p:ph type="sldNum" sz="quarter" idx="10"/>
          </p:nvPr>
        </p:nvSpPr>
        <p:spPr>
          <a:xfrm>
            <a:off x="294968" y="6292646"/>
            <a:ext cx="403122" cy="412954"/>
          </a:xfrm>
        </p:spPr>
        <p:txBody>
          <a:bodyPr/>
          <a:lstStyle/>
          <a:p>
            <a:fld id="{AC38F574-C4C0-48B1-B81D-85833E98F04F}" type="slidenum">
              <a:rPr lang="en-US" smtClean="0"/>
              <a:pPr/>
              <a:t>25</a:t>
            </a:fld>
            <a:endParaRPr lang="en-US" dirty="0"/>
          </a:p>
        </p:txBody>
      </p:sp>
    </p:spTree>
    <p:extLst>
      <p:ext uri="{BB962C8B-B14F-4D97-AF65-F5344CB8AC3E}">
        <p14:creationId xmlns:p14="http://schemas.microsoft.com/office/powerpoint/2010/main" val="173068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8BF9-CE25-435B-9387-89F80D69CD30}"/>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Adverse Events--mRNA vaccines</a:t>
            </a:r>
          </a:p>
        </p:txBody>
      </p:sp>
      <p:sp>
        <p:nvSpPr>
          <p:cNvPr id="4" name="Content Placeholder 3">
            <a:extLst>
              <a:ext uri="{FF2B5EF4-FFF2-40B4-BE49-F238E27FC236}">
                <a16:creationId xmlns:a16="http://schemas.microsoft.com/office/drawing/2014/main" id="{936D3F1A-0CBD-4205-BC1B-A22629FEFEE5}"/>
              </a:ext>
            </a:extLst>
          </p:cNvPr>
          <p:cNvSpPr>
            <a:spLocks noGrp="1"/>
          </p:cNvSpPr>
          <p:nvPr>
            <p:ph idx="1"/>
          </p:nvPr>
        </p:nvSpPr>
        <p:spPr/>
        <p:txBody>
          <a:bodyPr>
            <a:normAutofit lnSpcReduction="10000"/>
          </a:bodyPr>
          <a:lstStyle/>
          <a:p>
            <a:r>
              <a:rPr lang="en-US" dirty="0"/>
              <a:t>Serious safety events were rare  </a:t>
            </a:r>
          </a:p>
          <a:p>
            <a:r>
              <a:rPr lang="en-US" dirty="0"/>
              <a:t>Anaphylaxis has been observed with mRNA vaccines</a:t>
            </a:r>
          </a:p>
          <a:p>
            <a:pPr lvl="1"/>
            <a:r>
              <a:rPr lang="en-US" dirty="0"/>
              <a:t>CDC has provided guidance for contraindication and observation after vaccination </a:t>
            </a:r>
            <a:r>
              <a:rPr lang="en-US" dirty="0">
                <a:solidFill>
                  <a:schemeClr val="accent1"/>
                </a:solidFill>
                <a:hlinkClick r:id="rId2">
                  <a:extLst>
                    <a:ext uri="{A12FA001-AC4F-418D-AE19-62706E023703}">
                      <ahyp:hlinkClr xmlns:ahyp="http://schemas.microsoft.com/office/drawing/2018/hyperlinkcolor" val="tx"/>
                    </a:ext>
                  </a:extLst>
                </a:hlinkClick>
              </a:rPr>
              <a:t>https://www.cdc.gov/vaccines/covid-19/clinical-considerations/index.html</a:t>
            </a:r>
            <a:r>
              <a:rPr lang="en-US" dirty="0">
                <a:solidFill>
                  <a:schemeClr val="accent1"/>
                </a:solidFill>
              </a:rPr>
              <a:t> </a:t>
            </a:r>
          </a:p>
          <a:p>
            <a:r>
              <a:rPr lang="en-US" dirty="0"/>
              <a:t>Myocarditis/pericarditis cases have been observed following receipt of the mRNA COVID-19 vaccines</a:t>
            </a:r>
          </a:p>
          <a:p>
            <a:pPr lvl="1"/>
            <a:r>
              <a:rPr lang="en-US" dirty="0"/>
              <a:t>Reported events have been rare and most cases have been mild</a:t>
            </a:r>
          </a:p>
          <a:p>
            <a:pPr lvl="1"/>
            <a:r>
              <a:rPr lang="en-US" dirty="0"/>
              <a:t>Cases have been observed in adolescents and young adults within a few days after vaccination. </a:t>
            </a:r>
          </a:p>
          <a:p>
            <a:pPr lvl="1"/>
            <a:r>
              <a:rPr lang="en-US" u="sng" dirty="0">
                <a:solidFill>
                  <a:srgbClr val="F7901E"/>
                </a:solidFill>
                <a:hlinkClick r:id="rId3">
                  <a:extLst>
                    <a:ext uri="{A12FA001-AC4F-418D-AE19-62706E023703}">
                      <ahyp:hlinkClr xmlns:ahyp="http://schemas.microsoft.com/office/drawing/2018/hyperlinkcolor" val="tx"/>
                    </a:ext>
                  </a:extLst>
                </a:hlinkClick>
              </a:rPr>
              <a:t>Clinical Considerations: Myocarditis and Pericarditis</a:t>
            </a:r>
            <a:endParaRPr lang="en-US" dirty="0">
              <a:solidFill>
                <a:srgbClr val="F7901E"/>
              </a:solidFill>
            </a:endParaRPr>
          </a:p>
          <a:p>
            <a:endParaRPr lang="en-US" dirty="0"/>
          </a:p>
          <a:p>
            <a:pPr lvl="1"/>
            <a:endParaRPr lang="en-US" dirty="0"/>
          </a:p>
          <a:p>
            <a:pPr lvl="2"/>
            <a:endParaRPr lang="en-US" dirty="0"/>
          </a:p>
          <a:p>
            <a:pPr marL="457200" lvl="1" indent="0">
              <a:buNone/>
            </a:pPr>
            <a:endParaRPr lang="en-US" dirty="0">
              <a:solidFill>
                <a:schemeClr val="accent1"/>
              </a:solidFill>
            </a:endParaRPr>
          </a:p>
          <a:p>
            <a:endParaRPr lang="en-US" dirty="0"/>
          </a:p>
        </p:txBody>
      </p:sp>
      <p:sp>
        <p:nvSpPr>
          <p:cNvPr id="5" name="Slide Number Placeholder 3">
            <a:extLst>
              <a:ext uri="{FF2B5EF4-FFF2-40B4-BE49-F238E27FC236}">
                <a16:creationId xmlns:a16="http://schemas.microsoft.com/office/drawing/2014/main" id="{B29F0D99-FAF9-484C-BC3D-14EF9DCED8C9}"/>
              </a:ext>
            </a:extLst>
          </p:cNvPr>
          <p:cNvSpPr>
            <a:spLocks noGrp="1"/>
          </p:cNvSpPr>
          <p:nvPr>
            <p:ph type="sldNum" sz="quarter" idx="10"/>
          </p:nvPr>
        </p:nvSpPr>
        <p:spPr>
          <a:xfrm>
            <a:off x="294968" y="6292646"/>
            <a:ext cx="403122" cy="412954"/>
          </a:xfrm>
        </p:spPr>
        <p:txBody>
          <a:bodyPr/>
          <a:lstStyle/>
          <a:p>
            <a:fld id="{AC38F574-C4C0-48B1-B81D-85833E98F04F}" type="slidenum">
              <a:rPr lang="en-US" smtClean="0"/>
              <a:pPr/>
              <a:t>26</a:t>
            </a:fld>
            <a:endParaRPr lang="en-US" dirty="0"/>
          </a:p>
        </p:txBody>
      </p:sp>
    </p:spTree>
    <p:extLst>
      <p:ext uri="{BB962C8B-B14F-4D97-AF65-F5344CB8AC3E}">
        <p14:creationId xmlns:p14="http://schemas.microsoft.com/office/powerpoint/2010/main" val="123104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8BF9-CE25-435B-9387-89F80D69CD30}"/>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Adverse Events—Janssen vaccine</a:t>
            </a:r>
          </a:p>
        </p:txBody>
      </p:sp>
      <p:sp>
        <p:nvSpPr>
          <p:cNvPr id="4" name="Content Placeholder 3">
            <a:extLst>
              <a:ext uri="{FF2B5EF4-FFF2-40B4-BE49-F238E27FC236}">
                <a16:creationId xmlns:a16="http://schemas.microsoft.com/office/drawing/2014/main" id="{936D3F1A-0CBD-4205-BC1B-A22629FEFEE5}"/>
              </a:ext>
            </a:extLst>
          </p:cNvPr>
          <p:cNvSpPr>
            <a:spLocks noGrp="1"/>
          </p:cNvSpPr>
          <p:nvPr>
            <p:ph idx="1"/>
          </p:nvPr>
        </p:nvSpPr>
        <p:spPr>
          <a:xfrm>
            <a:off x="838200" y="1618142"/>
            <a:ext cx="10515600" cy="4351338"/>
          </a:xfrm>
        </p:spPr>
        <p:txBody>
          <a:bodyPr>
            <a:normAutofit fontScale="92500" lnSpcReduction="10000"/>
          </a:bodyPr>
          <a:lstStyle/>
          <a:p>
            <a:r>
              <a:rPr lang="en-US" dirty="0"/>
              <a:t>Cases of Thrombosis with Thrombocytopenia Syndrome (TTS) have been observed following receipt of the Janssen (Johnson &amp; Johnson) vaccine. </a:t>
            </a:r>
          </a:p>
          <a:p>
            <a:pPr lvl="1"/>
            <a:r>
              <a:rPr lang="en-US" dirty="0"/>
              <a:t>Events are rare (15 cases in almost 8 million doses)</a:t>
            </a:r>
          </a:p>
          <a:p>
            <a:pPr lvl="1"/>
            <a:r>
              <a:rPr lang="en-US" dirty="0"/>
              <a:t>Almost all cases reported so far have been in women under 50 years of age. Symptoms were reported to have started between 6 and 15 days after vaccination.</a:t>
            </a:r>
          </a:p>
          <a:p>
            <a:pPr lvl="1"/>
            <a:r>
              <a:rPr lang="en-US" dirty="0"/>
              <a:t>Symptoms may include severe or persistent headache, backache, chest pain, severe abdominal pain, shortness of breath, leg swelling, petechiae or bruising. </a:t>
            </a:r>
          </a:p>
          <a:p>
            <a:pPr lvl="1"/>
            <a:r>
              <a:rPr lang="en-US" dirty="0"/>
              <a:t>Treatment with heparin should be avoided unless HIT test is negative</a:t>
            </a:r>
          </a:p>
          <a:p>
            <a:pPr lvl="1"/>
            <a:r>
              <a:rPr lang="en-US" dirty="0"/>
              <a:t>Treatment with non-heparin therapies and high-dose IVIG recommended</a:t>
            </a:r>
          </a:p>
          <a:p>
            <a:pPr marL="457200" lvl="1" indent="0">
              <a:buNone/>
            </a:pPr>
            <a:r>
              <a:rPr lang="en-US" dirty="0"/>
              <a:t>  </a:t>
            </a:r>
          </a:p>
          <a:p>
            <a:pPr lvl="1"/>
            <a:endParaRPr lang="en-US" dirty="0"/>
          </a:p>
          <a:p>
            <a:pPr lvl="2"/>
            <a:endParaRPr lang="en-US" dirty="0"/>
          </a:p>
          <a:p>
            <a:pPr marL="457200" lvl="1" indent="0">
              <a:buNone/>
            </a:pPr>
            <a:endParaRPr lang="en-US" dirty="0">
              <a:solidFill>
                <a:schemeClr val="accent1"/>
              </a:solidFill>
            </a:endParaRPr>
          </a:p>
          <a:p>
            <a:endParaRPr lang="en-US" dirty="0"/>
          </a:p>
        </p:txBody>
      </p:sp>
      <p:sp>
        <p:nvSpPr>
          <p:cNvPr id="5" name="Slide Number Placeholder 3">
            <a:extLst>
              <a:ext uri="{FF2B5EF4-FFF2-40B4-BE49-F238E27FC236}">
                <a16:creationId xmlns:a16="http://schemas.microsoft.com/office/drawing/2014/main" id="{B29F0D99-FAF9-484C-BC3D-14EF9DCED8C9}"/>
              </a:ext>
            </a:extLst>
          </p:cNvPr>
          <p:cNvSpPr>
            <a:spLocks noGrp="1"/>
          </p:cNvSpPr>
          <p:nvPr>
            <p:ph type="sldNum" sz="quarter" idx="10"/>
          </p:nvPr>
        </p:nvSpPr>
        <p:spPr>
          <a:xfrm>
            <a:off x="294968" y="6292646"/>
            <a:ext cx="403122" cy="412954"/>
          </a:xfrm>
        </p:spPr>
        <p:txBody>
          <a:bodyPr/>
          <a:lstStyle/>
          <a:p>
            <a:fld id="{AC38F574-C4C0-48B1-B81D-85833E98F04F}" type="slidenum">
              <a:rPr lang="en-US" smtClean="0"/>
              <a:pPr/>
              <a:t>27</a:t>
            </a:fld>
            <a:endParaRPr lang="en-US" dirty="0"/>
          </a:p>
        </p:txBody>
      </p:sp>
      <p:sp>
        <p:nvSpPr>
          <p:cNvPr id="3" name="Rectangle 2">
            <a:extLst>
              <a:ext uri="{FF2B5EF4-FFF2-40B4-BE49-F238E27FC236}">
                <a16:creationId xmlns:a16="http://schemas.microsoft.com/office/drawing/2014/main" id="{0273197D-5BFB-40C4-BB6A-A9B72B3277CE}"/>
              </a:ext>
            </a:extLst>
          </p:cNvPr>
          <p:cNvSpPr/>
          <p:nvPr/>
        </p:nvSpPr>
        <p:spPr>
          <a:xfrm>
            <a:off x="1243173" y="5969480"/>
            <a:ext cx="10948827" cy="369332"/>
          </a:xfrm>
          <a:prstGeom prst="rect">
            <a:avLst/>
          </a:prstGeom>
        </p:spPr>
        <p:txBody>
          <a:bodyPr wrap="square">
            <a:spAutoFit/>
          </a:bodyPr>
          <a:lstStyle/>
          <a:p>
            <a:r>
              <a:rPr lang="en-US" dirty="0">
                <a:solidFill>
                  <a:srgbClr val="F7901E"/>
                </a:solidFill>
                <a:hlinkClick r:id="rId2">
                  <a:extLst>
                    <a:ext uri="{A12FA001-AC4F-418D-AE19-62706E023703}">
                      <ahyp:hlinkClr xmlns:ahyp="http://schemas.microsoft.com/office/drawing/2018/hyperlinkcolor" val="tx"/>
                    </a:ext>
                  </a:extLst>
                </a:hlinkClick>
              </a:rPr>
              <a:t>https://www.hematology.org/covid-19/vaccine-induced-immune-thrombotic-thrombocytopenia</a:t>
            </a:r>
            <a:r>
              <a:rPr lang="en-US" dirty="0">
                <a:solidFill>
                  <a:srgbClr val="F7901E"/>
                </a:solidFill>
              </a:rPr>
              <a:t> </a:t>
            </a:r>
          </a:p>
        </p:txBody>
      </p:sp>
      <p:sp>
        <p:nvSpPr>
          <p:cNvPr id="6" name="Rectangle 5">
            <a:extLst>
              <a:ext uri="{FF2B5EF4-FFF2-40B4-BE49-F238E27FC236}">
                <a16:creationId xmlns:a16="http://schemas.microsoft.com/office/drawing/2014/main" id="{21B8DAB0-1F96-44AF-AAAD-70B776AD11A4}"/>
              </a:ext>
            </a:extLst>
          </p:cNvPr>
          <p:cNvSpPr/>
          <p:nvPr/>
        </p:nvSpPr>
        <p:spPr>
          <a:xfrm>
            <a:off x="1243173" y="5649877"/>
            <a:ext cx="10798139" cy="369332"/>
          </a:xfrm>
          <a:prstGeom prst="rect">
            <a:avLst/>
          </a:prstGeom>
        </p:spPr>
        <p:txBody>
          <a:bodyPr wrap="square">
            <a:spAutoFit/>
          </a:bodyPr>
          <a:lstStyle/>
          <a:p>
            <a:r>
              <a:rPr lang="en-US" dirty="0">
                <a:solidFill>
                  <a:srgbClr val="F7901E"/>
                </a:solidFill>
                <a:hlinkClick r:id="rId3">
                  <a:extLst>
                    <a:ext uri="{A12FA001-AC4F-418D-AE19-62706E023703}">
                      <ahyp:hlinkClr xmlns:ahyp="http://schemas.microsoft.com/office/drawing/2018/hyperlinkcolor" val="tx"/>
                    </a:ext>
                  </a:extLst>
                </a:hlinkClick>
              </a:rPr>
              <a:t>https://www.cdc.gov/vaccines/covid-19/info-by-product/clinical-considerations.html</a:t>
            </a:r>
            <a:r>
              <a:rPr lang="en-US" dirty="0">
                <a:solidFill>
                  <a:srgbClr val="F7901E"/>
                </a:solidFill>
              </a:rPr>
              <a:t> </a:t>
            </a:r>
          </a:p>
        </p:txBody>
      </p:sp>
    </p:spTree>
    <p:extLst>
      <p:ext uri="{BB962C8B-B14F-4D97-AF65-F5344CB8AC3E}">
        <p14:creationId xmlns:p14="http://schemas.microsoft.com/office/powerpoint/2010/main" val="101973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AA17-AB0A-4AE7-BEBD-9DF894558AD1}"/>
              </a:ext>
            </a:extLst>
          </p:cNvPr>
          <p:cNvSpPr>
            <a:spLocks noGrp="1"/>
          </p:cNvSpPr>
          <p:nvPr>
            <p:ph type="title"/>
          </p:nvPr>
        </p:nvSpPr>
        <p:spPr/>
        <p:txBody>
          <a:bodyPr/>
          <a:lstStyle/>
          <a:p>
            <a:r>
              <a:rPr lang="en-US" dirty="0"/>
              <a:t>Update on mRNA Vaccine Safety Data – MMWR</a:t>
            </a:r>
          </a:p>
        </p:txBody>
      </p:sp>
      <p:sp>
        <p:nvSpPr>
          <p:cNvPr id="3" name="Content Placeholder 2">
            <a:extLst>
              <a:ext uri="{FF2B5EF4-FFF2-40B4-BE49-F238E27FC236}">
                <a16:creationId xmlns:a16="http://schemas.microsoft.com/office/drawing/2014/main" id="{FFC047DE-6BD7-41CB-94CD-1FE7FD3F3DB2}"/>
              </a:ext>
            </a:extLst>
          </p:cNvPr>
          <p:cNvSpPr>
            <a:spLocks noGrp="1"/>
          </p:cNvSpPr>
          <p:nvPr>
            <p:ph idx="1"/>
          </p:nvPr>
        </p:nvSpPr>
        <p:spPr/>
        <p:txBody>
          <a:bodyPr>
            <a:normAutofit/>
          </a:bodyPr>
          <a:lstStyle/>
          <a:p>
            <a:r>
              <a:rPr lang="en-US" dirty="0"/>
              <a:t>December 14, 2020–January 13, 2021</a:t>
            </a:r>
          </a:p>
          <a:p>
            <a:r>
              <a:rPr lang="en-US" dirty="0"/>
              <a:t>13,794,904 vaccine doses were administered  </a:t>
            </a:r>
          </a:p>
          <a:p>
            <a:r>
              <a:rPr lang="en-US" dirty="0"/>
              <a:t>6,994 reports of adverse events reported to VAERS</a:t>
            </a:r>
          </a:p>
          <a:p>
            <a:pPr lvl="1">
              <a:buFont typeface="Arial" panose="020B0604020202020204" pitchFamily="34" charset="0"/>
              <a:buChar char="•"/>
            </a:pPr>
            <a:r>
              <a:rPr lang="en-US" dirty="0"/>
              <a:t>6,354 (90.8%) classified as nonserious </a:t>
            </a:r>
          </a:p>
          <a:p>
            <a:pPr lvl="1">
              <a:buFont typeface="Arial" panose="020B0604020202020204" pitchFamily="34" charset="0"/>
              <a:buChar char="•"/>
            </a:pPr>
            <a:r>
              <a:rPr lang="en-US" dirty="0"/>
              <a:t>640 (9.2%) classified as serious</a:t>
            </a:r>
          </a:p>
          <a:p>
            <a:pPr lvl="1">
              <a:buFont typeface="Arial" panose="020B0604020202020204" pitchFamily="34" charset="0"/>
              <a:buChar char="•"/>
            </a:pPr>
            <a:r>
              <a:rPr lang="en-US" dirty="0"/>
              <a:t>Symptoms most frequently reported: headache (22.4%), fatigue (16.5%), and dizziness (16.5%)</a:t>
            </a:r>
          </a:p>
          <a:p>
            <a:pPr lvl="1">
              <a:buFont typeface="Arial" panose="020B0604020202020204" pitchFamily="34" charset="0"/>
              <a:buChar char="•"/>
            </a:pPr>
            <a:r>
              <a:rPr lang="en-US" dirty="0"/>
              <a:t>113 deaths were reported to VAERS, including 78 (65%) among LTCF residents; </a:t>
            </a:r>
          </a:p>
          <a:p>
            <a:pPr lvl="1">
              <a:buFont typeface="Arial" panose="020B0604020202020204" pitchFamily="34" charset="0"/>
              <a:buChar char="•"/>
            </a:pPr>
            <a:r>
              <a:rPr lang="en-US" dirty="0"/>
              <a:t>Rare cases of anaphylaxis after receipt of both vaccines were reported</a:t>
            </a:r>
          </a:p>
        </p:txBody>
      </p:sp>
      <p:sp>
        <p:nvSpPr>
          <p:cNvPr id="4" name="Slide Number Placeholder 3">
            <a:extLst>
              <a:ext uri="{FF2B5EF4-FFF2-40B4-BE49-F238E27FC236}">
                <a16:creationId xmlns:a16="http://schemas.microsoft.com/office/drawing/2014/main" id="{357DCFE7-3D74-455D-9A31-DCE289A4995D}"/>
              </a:ext>
            </a:extLst>
          </p:cNvPr>
          <p:cNvSpPr>
            <a:spLocks noGrp="1"/>
          </p:cNvSpPr>
          <p:nvPr>
            <p:ph type="sldNum" sz="quarter" idx="10"/>
          </p:nvPr>
        </p:nvSpPr>
        <p:spPr/>
        <p:txBody>
          <a:bodyPr/>
          <a:lstStyle/>
          <a:p>
            <a:fld id="{AC38F574-C4C0-48B1-B81D-85833E98F04F}" type="slidenum">
              <a:rPr lang="en-US" smtClean="0"/>
              <a:pPr/>
              <a:t>28</a:t>
            </a:fld>
            <a:endParaRPr lang="en-US" dirty="0"/>
          </a:p>
        </p:txBody>
      </p:sp>
      <p:sp>
        <p:nvSpPr>
          <p:cNvPr id="5" name="Rectangle 4">
            <a:extLst>
              <a:ext uri="{FF2B5EF4-FFF2-40B4-BE49-F238E27FC236}">
                <a16:creationId xmlns:a16="http://schemas.microsoft.com/office/drawing/2014/main" id="{57F8E354-EE54-4FA1-B3A3-24F9D2EF20EC}"/>
              </a:ext>
            </a:extLst>
          </p:cNvPr>
          <p:cNvSpPr/>
          <p:nvPr/>
        </p:nvSpPr>
        <p:spPr>
          <a:xfrm>
            <a:off x="5218723" y="5942568"/>
            <a:ext cx="6135077" cy="369332"/>
          </a:xfrm>
          <a:prstGeom prst="rect">
            <a:avLst/>
          </a:prstGeom>
        </p:spPr>
        <p:txBody>
          <a:bodyPr wrap="none">
            <a:spAutoFit/>
          </a:bodyPr>
          <a:lstStyle/>
          <a:p>
            <a:r>
              <a:rPr lang="en-US" dirty="0">
                <a:solidFill>
                  <a:srgbClr val="F7901E"/>
                </a:solidFill>
              </a:rPr>
              <a:t>https://www.cdc.gov/mmwr/volumes/70/wr/mm7008e3.htm</a:t>
            </a:r>
          </a:p>
        </p:txBody>
      </p:sp>
    </p:spTree>
    <p:extLst>
      <p:ext uri="{BB962C8B-B14F-4D97-AF65-F5344CB8AC3E}">
        <p14:creationId xmlns:p14="http://schemas.microsoft.com/office/powerpoint/2010/main" val="150664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AA17-AB0A-4AE7-BEBD-9DF894558AD1}"/>
              </a:ext>
            </a:extLst>
          </p:cNvPr>
          <p:cNvSpPr>
            <a:spLocks noGrp="1"/>
          </p:cNvSpPr>
          <p:nvPr>
            <p:ph type="title"/>
          </p:nvPr>
        </p:nvSpPr>
        <p:spPr/>
        <p:txBody>
          <a:bodyPr/>
          <a:lstStyle/>
          <a:p>
            <a:r>
              <a:rPr lang="en-US" dirty="0"/>
              <a:t>Update on Janssen Vaccine Safety Data – MMWR</a:t>
            </a:r>
          </a:p>
        </p:txBody>
      </p:sp>
      <p:sp>
        <p:nvSpPr>
          <p:cNvPr id="3" name="Content Placeholder 2">
            <a:extLst>
              <a:ext uri="{FF2B5EF4-FFF2-40B4-BE49-F238E27FC236}">
                <a16:creationId xmlns:a16="http://schemas.microsoft.com/office/drawing/2014/main" id="{FFC047DE-6BD7-41CB-94CD-1FE7FD3F3DB2}"/>
              </a:ext>
            </a:extLst>
          </p:cNvPr>
          <p:cNvSpPr>
            <a:spLocks noGrp="1"/>
          </p:cNvSpPr>
          <p:nvPr>
            <p:ph idx="1"/>
          </p:nvPr>
        </p:nvSpPr>
        <p:spPr/>
        <p:txBody>
          <a:bodyPr>
            <a:normAutofit/>
          </a:bodyPr>
          <a:lstStyle/>
          <a:p>
            <a:r>
              <a:rPr lang="en-US" dirty="0"/>
              <a:t>March 2, 2021–April 21, 2021</a:t>
            </a:r>
          </a:p>
          <a:p>
            <a:r>
              <a:rPr lang="en-US" dirty="0"/>
              <a:t>7.98 million vaccine doses were administered  </a:t>
            </a:r>
          </a:p>
          <a:p>
            <a:r>
              <a:rPr lang="en-US" dirty="0"/>
              <a:t>13,725 reports of adverse events reported to VAERS</a:t>
            </a:r>
          </a:p>
          <a:p>
            <a:pPr lvl="1">
              <a:buFont typeface="Arial" panose="020B0604020202020204" pitchFamily="34" charset="0"/>
              <a:buChar char="•"/>
            </a:pPr>
            <a:r>
              <a:rPr lang="en-US" dirty="0"/>
              <a:t>13,294 (97%) were classified as nonserious</a:t>
            </a:r>
          </a:p>
          <a:p>
            <a:pPr lvl="1">
              <a:buFont typeface="Arial" panose="020B0604020202020204" pitchFamily="34" charset="0"/>
              <a:buChar char="•"/>
            </a:pPr>
            <a:r>
              <a:rPr lang="en-US" dirty="0"/>
              <a:t>343 (3%) were classified as serious</a:t>
            </a:r>
          </a:p>
          <a:p>
            <a:pPr lvl="1">
              <a:buFont typeface="Arial" panose="020B0604020202020204" pitchFamily="34" charset="0"/>
              <a:buChar char="•"/>
            </a:pPr>
            <a:r>
              <a:rPr lang="en-US" dirty="0"/>
              <a:t>Symptoms most frequently reported: Headache (34%), fever (34%), chills (33%), injection site pain (26%), and fatigue (24%)</a:t>
            </a:r>
          </a:p>
          <a:p>
            <a:pPr lvl="1">
              <a:buFont typeface="Arial" panose="020B0604020202020204" pitchFamily="34" charset="0"/>
              <a:buChar char="•"/>
            </a:pPr>
            <a:r>
              <a:rPr lang="en-US" dirty="0"/>
              <a:t>88 deaths were reported to VAERS</a:t>
            </a:r>
          </a:p>
          <a:p>
            <a:pPr lvl="1">
              <a:buFont typeface="Arial" panose="020B0604020202020204" pitchFamily="34" charset="0"/>
              <a:buChar char="•"/>
            </a:pPr>
            <a:r>
              <a:rPr lang="en-US" dirty="0"/>
              <a:t>17 cases of TTS were reported including 3 cases that did not involve CVST</a:t>
            </a:r>
          </a:p>
        </p:txBody>
      </p:sp>
      <p:sp>
        <p:nvSpPr>
          <p:cNvPr id="4" name="Slide Number Placeholder 3">
            <a:extLst>
              <a:ext uri="{FF2B5EF4-FFF2-40B4-BE49-F238E27FC236}">
                <a16:creationId xmlns:a16="http://schemas.microsoft.com/office/drawing/2014/main" id="{357DCFE7-3D74-455D-9A31-DCE289A4995D}"/>
              </a:ext>
            </a:extLst>
          </p:cNvPr>
          <p:cNvSpPr>
            <a:spLocks noGrp="1"/>
          </p:cNvSpPr>
          <p:nvPr>
            <p:ph type="sldNum" sz="quarter" idx="10"/>
          </p:nvPr>
        </p:nvSpPr>
        <p:spPr/>
        <p:txBody>
          <a:bodyPr/>
          <a:lstStyle/>
          <a:p>
            <a:fld id="{AC38F574-C4C0-48B1-B81D-85833E98F04F}" type="slidenum">
              <a:rPr lang="en-US" smtClean="0"/>
              <a:pPr/>
              <a:t>29</a:t>
            </a:fld>
            <a:endParaRPr lang="en-US" dirty="0"/>
          </a:p>
        </p:txBody>
      </p:sp>
      <p:sp>
        <p:nvSpPr>
          <p:cNvPr id="5" name="Rectangle 4">
            <a:extLst>
              <a:ext uri="{FF2B5EF4-FFF2-40B4-BE49-F238E27FC236}">
                <a16:creationId xmlns:a16="http://schemas.microsoft.com/office/drawing/2014/main" id="{57F8E354-EE54-4FA1-B3A3-24F9D2EF20EC}"/>
              </a:ext>
            </a:extLst>
          </p:cNvPr>
          <p:cNvSpPr/>
          <p:nvPr/>
        </p:nvSpPr>
        <p:spPr>
          <a:xfrm>
            <a:off x="3511338" y="5942568"/>
            <a:ext cx="8385694" cy="369332"/>
          </a:xfrm>
          <a:prstGeom prst="rect">
            <a:avLst/>
          </a:prstGeom>
        </p:spPr>
        <p:txBody>
          <a:bodyPr wrap="none">
            <a:spAutoFit/>
          </a:bodyPr>
          <a:lstStyle/>
          <a:p>
            <a:r>
              <a:rPr lang="en-US" dirty="0">
                <a:solidFill>
                  <a:srgbClr val="F7901E"/>
                </a:solidFill>
              </a:rPr>
              <a:t>https://www.cdc.gov/mmwr/volumes/70/wr/mm7018e2.htm?s_cid=mm7018e2_w</a:t>
            </a:r>
          </a:p>
        </p:txBody>
      </p:sp>
    </p:spTree>
    <p:extLst>
      <p:ext uri="{BB962C8B-B14F-4D97-AF65-F5344CB8AC3E}">
        <p14:creationId xmlns:p14="http://schemas.microsoft.com/office/powerpoint/2010/main" val="152555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8EAA-0CCA-4F65-A62B-D2D9D3FC3656}"/>
              </a:ext>
            </a:extLst>
          </p:cNvPr>
          <p:cNvSpPr>
            <a:spLocks noGrp="1"/>
          </p:cNvSpPr>
          <p:nvPr>
            <p:ph type="title"/>
          </p:nvPr>
        </p:nvSpPr>
        <p:spPr/>
        <p:txBody>
          <a:bodyPr/>
          <a:lstStyle/>
          <a:p>
            <a:r>
              <a:rPr lang="en-US" dirty="0">
                <a:cs typeface="Arial"/>
              </a:rPr>
              <a:t>SARS-CoV-2 vs COVID-19</a:t>
            </a:r>
            <a:endParaRPr lang="en-US" dirty="0"/>
          </a:p>
        </p:txBody>
      </p:sp>
      <p:sp>
        <p:nvSpPr>
          <p:cNvPr id="3" name="Content Placeholder 2">
            <a:extLst>
              <a:ext uri="{FF2B5EF4-FFF2-40B4-BE49-F238E27FC236}">
                <a16:creationId xmlns:a16="http://schemas.microsoft.com/office/drawing/2014/main" id="{07EA4293-A646-4973-95EA-8729B97E71A9}"/>
              </a:ext>
            </a:extLst>
          </p:cNvPr>
          <p:cNvSpPr>
            <a:spLocks noGrp="1"/>
          </p:cNvSpPr>
          <p:nvPr>
            <p:ph idx="1"/>
          </p:nvPr>
        </p:nvSpPr>
        <p:spPr/>
        <p:txBody>
          <a:bodyPr vert="horz" lIns="108852" tIns="54426" rIns="108852" bIns="54426" rtlCol="0" anchor="t">
            <a:normAutofit/>
          </a:bodyPr>
          <a:lstStyle/>
          <a:p>
            <a:pPr marL="407971" indent="-407971"/>
            <a:r>
              <a:rPr lang="en-US" dirty="0">
                <a:cs typeface="Arial"/>
              </a:rPr>
              <a:t>SARS-CoV-2 is the name of the novel virus identified </a:t>
            </a:r>
            <a:br>
              <a:rPr lang="en-US" dirty="0">
                <a:cs typeface="Arial"/>
              </a:rPr>
            </a:br>
            <a:r>
              <a:rPr lang="en-US" dirty="0">
                <a:cs typeface="Arial"/>
              </a:rPr>
              <a:t>(severe acute respiratory distress coronavirus 2)</a:t>
            </a:r>
            <a:endParaRPr lang="en-US" dirty="0"/>
          </a:p>
          <a:p>
            <a:pPr marL="407971" indent="-407971"/>
            <a:endParaRPr lang="en-US" dirty="0"/>
          </a:p>
          <a:p>
            <a:pPr marL="407971" indent="-407971"/>
            <a:r>
              <a:rPr lang="en-US" dirty="0">
                <a:cs typeface="Arial"/>
              </a:rPr>
              <a:t>SARS-CoV-2 causes the disease COVID-19 </a:t>
            </a:r>
            <a:br>
              <a:rPr lang="en-US" dirty="0">
                <a:cs typeface="Arial"/>
              </a:rPr>
            </a:br>
            <a:r>
              <a:rPr lang="en-US" dirty="0">
                <a:cs typeface="Arial"/>
              </a:rPr>
              <a:t>(novel Coronavirus Disease-2019)</a:t>
            </a:r>
          </a:p>
          <a:p>
            <a:pPr marL="407971" indent="-407971"/>
            <a:endParaRPr lang="en-US" dirty="0">
              <a:cs typeface="Arial"/>
            </a:endParaRPr>
          </a:p>
        </p:txBody>
      </p:sp>
      <p:sp>
        <p:nvSpPr>
          <p:cNvPr id="4" name="Slide Number Placeholder 3">
            <a:extLst>
              <a:ext uri="{FF2B5EF4-FFF2-40B4-BE49-F238E27FC236}">
                <a16:creationId xmlns:a16="http://schemas.microsoft.com/office/drawing/2014/main" id="{3D2E7F8F-C588-44CD-AC93-70EE13A1E904}"/>
              </a:ext>
            </a:extLst>
          </p:cNvPr>
          <p:cNvSpPr>
            <a:spLocks noGrp="1"/>
          </p:cNvSpPr>
          <p:nvPr>
            <p:ph type="sldNum" sz="quarter" idx="12"/>
          </p:nvPr>
        </p:nvSpPr>
        <p:spPr>
          <a:xfrm>
            <a:off x="321945"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493681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94E8-E5BC-42A5-B103-9B726EECCE43}"/>
              </a:ext>
            </a:extLst>
          </p:cNvPr>
          <p:cNvSpPr>
            <a:spLocks noGrp="1"/>
          </p:cNvSpPr>
          <p:nvPr>
            <p:ph type="title"/>
          </p:nvPr>
        </p:nvSpPr>
        <p:spPr/>
        <p:txBody>
          <a:bodyPr/>
          <a:lstStyle/>
          <a:p>
            <a:r>
              <a:rPr lang="en-US" dirty="0"/>
              <a:t>COVID-19 Vaccines – </a:t>
            </a:r>
            <a:br>
              <a:rPr lang="en-US" dirty="0"/>
            </a:br>
            <a:r>
              <a:rPr lang="en-US" dirty="0"/>
              <a:t>Clinical Considerations</a:t>
            </a:r>
          </a:p>
        </p:txBody>
      </p:sp>
      <p:sp>
        <p:nvSpPr>
          <p:cNvPr id="3" name="Content Placeholder 2">
            <a:extLst>
              <a:ext uri="{FF2B5EF4-FFF2-40B4-BE49-F238E27FC236}">
                <a16:creationId xmlns:a16="http://schemas.microsoft.com/office/drawing/2014/main" id="{FDDF517C-BAAC-4BA3-AE39-93AF53F84BB9}"/>
              </a:ext>
            </a:extLst>
          </p:cNvPr>
          <p:cNvSpPr>
            <a:spLocks noGrp="1"/>
          </p:cNvSpPr>
          <p:nvPr>
            <p:ph idx="1"/>
          </p:nvPr>
        </p:nvSpPr>
        <p:spPr/>
        <p:txBody>
          <a:bodyPr>
            <a:normAutofit lnSpcReduction="10000"/>
          </a:bodyPr>
          <a:lstStyle/>
          <a:p>
            <a:r>
              <a:rPr lang="en-US" dirty="0"/>
              <a:t>Unless there is a contraindication, most individuals are recommended to receive the vaccine: </a:t>
            </a:r>
          </a:p>
          <a:p>
            <a:pPr lvl="1">
              <a:buFont typeface="Arial" panose="020B0604020202020204" pitchFamily="34" charset="0"/>
              <a:buChar char="•"/>
            </a:pPr>
            <a:r>
              <a:rPr lang="en-US" dirty="0"/>
              <a:t>Pregnant/lactating individuals</a:t>
            </a:r>
          </a:p>
          <a:p>
            <a:pPr lvl="1">
              <a:buFont typeface="Arial" panose="020B0604020202020204" pitchFamily="34" charset="0"/>
              <a:buChar char="•"/>
            </a:pPr>
            <a:r>
              <a:rPr lang="en-US" dirty="0"/>
              <a:t>Persons who are immunocompromised</a:t>
            </a:r>
          </a:p>
          <a:p>
            <a:pPr lvl="1">
              <a:buFont typeface="Arial" panose="020B0604020202020204" pitchFamily="34" charset="0"/>
              <a:buChar char="•"/>
            </a:pPr>
            <a:r>
              <a:rPr lang="en-US" dirty="0"/>
              <a:t>Persons with underlying medical conditions</a:t>
            </a:r>
          </a:p>
          <a:p>
            <a:pPr lvl="1">
              <a:buFont typeface="Arial" panose="020B0604020202020204" pitchFamily="34" charset="0"/>
              <a:buChar char="•"/>
            </a:pPr>
            <a:r>
              <a:rPr lang="en-US" dirty="0"/>
              <a:t>Persons who have had COVID-19 (unless receiving antibody treatment or convalescent plasma, then wait 90 days)</a:t>
            </a:r>
          </a:p>
          <a:p>
            <a:r>
              <a:rPr lang="en-US" dirty="0"/>
              <a:t>COVID-19 vaccines are not interchangeable, however, if a person is unable to complete mRNA series due to contraindication, single dose of Janssen COVID-19 vaccine may be administered 28 days later</a:t>
            </a:r>
          </a:p>
          <a:p>
            <a:endParaRPr lang="en-US" dirty="0"/>
          </a:p>
        </p:txBody>
      </p:sp>
      <p:sp>
        <p:nvSpPr>
          <p:cNvPr id="4" name="Slide Number Placeholder 3">
            <a:extLst>
              <a:ext uri="{FF2B5EF4-FFF2-40B4-BE49-F238E27FC236}">
                <a16:creationId xmlns:a16="http://schemas.microsoft.com/office/drawing/2014/main" id="{1EC2EBB7-ADAE-4E54-A6BC-9EC3B873226C}"/>
              </a:ext>
            </a:extLst>
          </p:cNvPr>
          <p:cNvSpPr>
            <a:spLocks noGrp="1"/>
          </p:cNvSpPr>
          <p:nvPr>
            <p:ph type="sldNum" sz="quarter" idx="12"/>
          </p:nvPr>
        </p:nvSpPr>
        <p:spPr>
          <a:xfrm>
            <a:off x="241663" y="6271896"/>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30</a:t>
            </a:fld>
            <a:endParaRPr lang="en-US" dirty="0">
              <a:solidFill>
                <a:prstClr val="white"/>
              </a:solidFill>
            </a:endParaRPr>
          </a:p>
        </p:txBody>
      </p:sp>
      <p:pic>
        <p:nvPicPr>
          <p:cNvPr id="7" name="Picture 6">
            <a:extLst>
              <a:ext uri="{FF2B5EF4-FFF2-40B4-BE49-F238E27FC236}">
                <a16:creationId xmlns:a16="http://schemas.microsoft.com/office/drawing/2014/main" id="{36E61253-B7E1-4662-90FA-5046E83BE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324" y="496931"/>
            <a:ext cx="2211476" cy="368211"/>
          </a:xfrm>
          <a:prstGeom prst="rect">
            <a:avLst/>
          </a:prstGeom>
        </p:spPr>
      </p:pic>
      <p:sp>
        <p:nvSpPr>
          <p:cNvPr id="5" name="Rectangle 4">
            <a:extLst>
              <a:ext uri="{FF2B5EF4-FFF2-40B4-BE49-F238E27FC236}">
                <a16:creationId xmlns:a16="http://schemas.microsoft.com/office/drawing/2014/main" id="{5D870447-E3A5-4CAE-A1AB-3B7EED4A0D91}"/>
              </a:ext>
            </a:extLst>
          </p:cNvPr>
          <p:cNvSpPr/>
          <p:nvPr/>
        </p:nvSpPr>
        <p:spPr>
          <a:xfrm>
            <a:off x="600891" y="5808752"/>
            <a:ext cx="7978030" cy="369332"/>
          </a:xfrm>
          <a:prstGeom prst="rect">
            <a:avLst/>
          </a:prstGeom>
        </p:spPr>
        <p:txBody>
          <a:bodyPr wrap="square">
            <a:spAutoFit/>
          </a:bodyPr>
          <a:lstStyle/>
          <a:p>
            <a:pPr lvl="1"/>
            <a:r>
              <a:rPr lang="en-US" dirty="0">
                <a:solidFill>
                  <a:schemeClr val="accent1"/>
                </a:solidFill>
                <a:hlinkClick r:id="rId3">
                  <a:extLst>
                    <a:ext uri="{A12FA001-AC4F-418D-AE19-62706E023703}">
                      <ahyp:hlinkClr xmlns:ahyp="http://schemas.microsoft.com/office/drawing/2018/hyperlinkcolor" val="tx"/>
                    </a:ext>
                  </a:extLst>
                </a:hlinkClick>
              </a:rPr>
              <a:t>https://www.cdc.gov/vaccines/covid-19/clinical-considerations/index.html</a:t>
            </a:r>
            <a:r>
              <a:rPr lang="en-US" dirty="0">
                <a:solidFill>
                  <a:schemeClr val="accent1"/>
                </a:solidFill>
              </a:rPr>
              <a:t> </a:t>
            </a:r>
          </a:p>
        </p:txBody>
      </p:sp>
    </p:spTree>
    <p:extLst>
      <p:ext uri="{BB962C8B-B14F-4D97-AF65-F5344CB8AC3E}">
        <p14:creationId xmlns:p14="http://schemas.microsoft.com/office/powerpoint/2010/main" val="2106372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94E8-E5BC-42A5-B103-9B726EECCE43}"/>
              </a:ext>
            </a:extLst>
          </p:cNvPr>
          <p:cNvSpPr>
            <a:spLocks noGrp="1"/>
          </p:cNvSpPr>
          <p:nvPr>
            <p:ph type="title"/>
          </p:nvPr>
        </p:nvSpPr>
        <p:spPr/>
        <p:txBody>
          <a:bodyPr/>
          <a:lstStyle/>
          <a:p>
            <a:r>
              <a:rPr lang="en-US" dirty="0"/>
              <a:t>COVID-19 Vaccines – </a:t>
            </a:r>
            <a:br>
              <a:rPr lang="en-US" dirty="0"/>
            </a:br>
            <a:r>
              <a:rPr lang="en-US" dirty="0"/>
              <a:t>Clinical Considerations</a:t>
            </a:r>
          </a:p>
        </p:txBody>
      </p:sp>
      <p:sp>
        <p:nvSpPr>
          <p:cNvPr id="3" name="Content Placeholder 2">
            <a:extLst>
              <a:ext uri="{FF2B5EF4-FFF2-40B4-BE49-F238E27FC236}">
                <a16:creationId xmlns:a16="http://schemas.microsoft.com/office/drawing/2014/main" id="{FDDF517C-BAAC-4BA3-AE39-93AF53F84BB9}"/>
              </a:ext>
            </a:extLst>
          </p:cNvPr>
          <p:cNvSpPr>
            <a:spLocks noGrp="1"/>
          </p:cNvSpPr>
          <p:nvPr>
            <p:ph idx="1"/>
          </p:nvPr>
        </p:nvSpPr>
        <p:spPr>
          <a:xfrm>
            <a:off x="838200" y="1678443"/>
            <a:ext cx="10515600" cy="4351338"/>
          </a:xfrm>
        </p:spPr>
        <p:txBody>
          <a:bodyPr>
            <a:normAutofit fontScale="92500" lnSpcReduction="10000"/>
          </a:bodyPr>
          <a:lstStyle/>
          <a:p>
            <a:r>
              <a:rPr lang="en-US" dirty="0"/>
              <a:t>COVID-19 vaccines and other vaccines may be </a:t>
            </a:r>
            <a:r>
              <a:rPr lang="en-US" dirty="0">
                <a:solidFill>
                  <a:srgbClr val="FF0000"/>
                </a:solidFill>
              </a:rPr>
              <a:t>co-administered </a:t>
            </a:r>
            <a:r>
              <a:rPr lang="en-US" dirty="0"/>
              <a:t>without regard to timing based on increased evidence for the safety of these vaccines. </a:t>
            </a:r>
          </a:p>
          <a:p>
            <a:pPr lvl="1"/>
            <a:r>
              <a:rPr lang="en-US" dirty="0"/>
              <a:t>It is unknown whether reactogenicity of COVID-19 vaccine is increased with coadministration. </a:t>
            </a:r>
          </a:p>
          <a:p>
            <a:pPr lvl="1"/>
            <a:r>
              <a:rPr lang="en-US" dirty="0"/>
              <a:t>Clinicians should consider whether the patient is behind or at risk of becoming behind on recommended vaccines, their risk of disease, and the reactogenicity profile of the vaccines.</a:t>
            </a:r>
          </a:p>
          <a:p>
            <a:r>
              <a:rPr lang="en-US" dirty="0"/>
              <a:t>Lymphadenopathy has been observed following vaccine, persons due for screening mammography should: </a:t>
            </a:r>
          </a:p>
          <a:p>
            <a:pPr lvl="1">
              <a:buFont typeface="Arial" panose="020B0604020202020204" pitchFamily="34" charset="0"/>
              <a:buChar char="•"/>
            </a:pPr>
            <a:r>
              <a:rPr lang="en-US" dirty="0"/>
              <a:t>Schedule mammography before vaccine OR Wait 4-6 weeks after vaccination</a:t>
            </a:r>
          </a:p>
          <a:p>
            <a:pPr lvl="1">
              <a:buFont typeface="Arial" panose="020B0604020202020204" pitchFamily="34" charset="0"/>
              <a:buChar char="•"/>
            </a:pPr>
            <a:r>
              <a:rPr lang="en-US" dirty="0"/>
              <a:t>Diagnostic imaging should NOT be delayed</a:t>
            </a:r>
          </a:p>
          <a:p>
            <a:endParaRPr lang="en-US" dirty="0"/>
          </a:p>
          <a:p>
            <a:endParaRPr lang="en-US" dirty="0"/>
          </a:p>
        </p:txBody>
      </p:sp>
      <p:sp>
        <p:nvSpPr>
          <p:cNvPr id="4" name="Slide Number Placeholder 3">
            <a:extLst>
              <a:ext uri="{FF2B5EF4-FFF2-40B4-BE49-F238E27FC236}">
                <a16:creationId xmlns:a16="http://schemas.microsoft.com/office/drawing/2014/main" id="{1EC2EBB7-ADAE-4E54-A6BC-9EC3B873226C}"/>
              </a:ext>
            </a:extLst>
          </p:cNvPr>
          <p:cNvSpPr>
            <a:spLocks noGrp="1"/>
          </p:cNvSpPr>
          <p:nvPr>
            <p:ph type="sldNum" sz="quarter" idx="12"/>
          </p:nvPr>
        </p:nvSpPr>
        <p:spPr>
          <a:xfrm>
            <a:off x="241663" y="6271896"/>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31</a:t>
            </a:fld>
            <a:endParaRPr lang="en-US" dirty="0">
              <a:solidFill>
                <a:prstClr val="white"/>
              </a:solidFill>
            </a:endParaRPr>
          </a:p>
        </p:txBody>
      </p:sp>
      <p:pic>
        <p:nvPicPr>
          <p:cNvPr id="7" name="Picture 6">
            <a:extLst>
              <a:ext uri="{FF2B5EF4-FFF2-40B4-BE49-F238E27FC236}">
                <a16:creationId xmlns:a16="http://schemas.microsoft.com/office/drawing/2014/main" id="{36E61253-B7E1-4662-90FA-5046E83BE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548" y="619637"/>
            <a:ext cx="2211476" cy="368211"/>
          </a:xfrm>
          <a:prstGeom prst="rect">
            <a:avLst/>
          </a:prstGeom>
        </p:spPr>
      </p:pic>
      <p:sp>
        <p:nvSpPr>
          <p:cNvPr id="5" name="Rectangle 4">
            <a:extLst>
              <a:ext uri="{FF2B5EF4-FFF2-40B4-BE49-F238E27FC236}">
                <a16:creationId xmlns:a16="http://schemas.microsoft.com/office/drawing/2014/main" id="{5D870447-E3A5-4CAE-A1AB-3B7EED4A0D91}"/>
              </a:ext>
            </a:extLst>
          </p:cNvPr>
          <p:cNvSpPr/>
          <p:nvPr/>
        </p:nvSpPr>
        <p:spPr>
          <a:xfrm>
            <a:off x="2729503" y="5655713"/>
            <a:ext cx="8243298" cy="369332"/>
          </a:xfrm>
          <a:prstGeom prst="rect">
            <a:avLst/>
          </a:prstGeom>
        </p:spPr>
        <p:txBody>
          <a:bodyPr wrap="square">
            <a:spAutoFit/>
          </a:bodyPr>
          <a:lstStyle/>
          <a:p>
            <a:pPr lvl="1"/>
            <a:r>
              <a:rPr lang="en-US" dirty="0">
                <a:solidFill>
                  <a:schemeClr val="accent1"/>
                </a:solidFill>
                <a:hlinkClick r:id="rId3">
                  <a:extLst>
                    <a:ext uri="{A12FA001-AC4F-418D-AE19-62706E023703}">
                      <ahyp:hlinkClr xmlns:ahyp="http://schemas.microsoft.com/office/drawing/2018/hyperlinkcolor" val="tx"/>
                    </a:ext>
                  </a:extLst>
                </a:hlinkClick>
              </a:rPr>
              <a:t>https://www.cdc.gov/vaccines/covid-19/clinical-considerations/index.html</a:t>
            </a:r>
            <a:r>
              <a:rPr lang="en-US" dirty="0">
                <a:solidFill>
                  <a:schemeClr val="accent1"/>
                </a:solidFill>
              </a:rPr>
              <a:t> </a:t>
            </a:r>
          </a:p>
        </p:txBody>
      </p:sp>
      <p:sp>
        <p:nvSpPr>
          <p:cNvPr id="6" name="Rectangle 5">
            <a:extLst>
              <a:ext uri="{FF2B5EF4-FFF2-40B4-BE49-F238E27FC236}">
                <a16:creationId xmlns:a16="http://schemas.microsoft.com/office/drawing/2014/main" id="{B64A9DD9-E622-4370-A24A-637F637FA1DA}"/>
              </a:ext>
            </a:extLst>
          </p:cNvPr>
          <p:cNvSpPr/>
          <p:nvPr/>
        </p:nvSpPr>
        <p:spPr>
          <a:xfrm>
            <a:off x="2574533" y="5940488"/>
            <a:ext cx="9230474" cy="369332"/>
          </a:xfrm>
          <a:prstGeom prst="rect">
            <a:avLst/>
          </a:prstGeom>
        </p:spPr>
        <p:txBody>
          <a:bodyPr wrap="square">
            <a:spAutoFit/>
          </a:bodyPr>
          <a:lstStyle/>
          <a:p>
            <a:r>
              <a:rPr lang="en-US" dirty="0">
                <a:solidFill>
                  <a:schemeClr val="accent1"/>
                </a:solidFill>
                <a:hlinkClick r:id="rId4">
                  <a:extLst>
                    <a:ext uri="{A12FA001-AC4F-418D-AE19-62706E023703}">
                      <ahyp:hlinkClr xmlns:ahyp="http://schemas.microsoft.com/office/drawing/2018/hyperlinkcolor" val="tx"/>
                    </a:ext>
                  </a:extLst>
                </a:hlinkClick>
              </a:rPr>
              <a:t>https://www.midstateradiology.com/blog/breast-imaging/covid-vaccination-mammograms/</a:t>
            </a:r>
            <a:r>
              <a:rPr lang="en-US" dirty="0">
                <a:solidFill>
                  <a:schemeClr val="accent1"/>
                </a:solidFill>
              </a:rPr>
              <a:t> </a:t>
            </a:r>
          </a:p>
        </p:txBody>
      </p:sp>
    </p:spTree>
    <p:extLst>
      <p:ext uri="{BB962C8B-B14F-4D97-AF65-F5344CB8AC3E}">
        <p14:creationId xmlns:p14="http://schemas.microsoft.com/office/powerpoint/2010/main" val="115231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F9124C0-46AF-44A7-A7C0-A96B6C8DBAC3}"/>
              </a:ext>
            </a:extLst>
          </p:cNvPr>
          <p:cNvSpPr>
            <a:spLocks noGrp="1"/>
          </p:cNvSpPr>
          <p:nvPr>
            <p:ph type="title"/>
          </p:nvPr>
        </p:nvSpPr>
        <p:spPr/>
        <p:txBody>
          <a:bodyPr>
            <a:normAutofit/>
          </a:bodyPr>
          <a:lstStyle/>
          <a:p>
            <a:r>
              <a:rPr lang="en-US" dirty="0">
                <a:solidFill>
                  <a:srgbClr val="000000"/>
                </a:solidFill>
              </a:rPr>
              <a:t>Contraindications/Precautions</a:t>
            </a:r>
          </a:p>
        </p:txBody>
      </p:sp>
      <p:graphicFrame>
        <p:nvGraphicFramePr>
          <p:cNvPr id="2" name="Table 2">
            <a:extLst>
              <a:ext uri="{FF2B5EF4-FFF2-40B4-BE49-F238E27FC236}">
                <a16:creationId xmlns:a16="http://schemas.microsoft.com/office/drawing/2014/main" id="{3D95532E-929C-4D0B-B594-949B6FF6D79A}"/>
              </a:ext>
            </a:extLst>
          </p:cNvPr>
          <p:cNvGraphicFramePr>
            <a:graphicFrameLocks noGrp="1"/>
          </p:cNvGraphicFramePr>
          <p:nvPr>
            <p:ph idx="1"/>
            <p:extLst>
              <p:ext uri="{D42A27DB-BD31-4B8C-83A1-F6EECF244321}">
                <p14:modId xmlns:p14="http://schemas.microsoft.com/office/powerpoint/2010/main" val="3889040708"/>
              </p:ext>
            </p:extLst>
          </p:nvPr>
        </p:nvGraphicFramePr>
        <p:xfrm>
          <a:off x="838200" y="1311917"/>
          <a:ext cx="10113759" cy="2985232"/>
        </p:xfrm>
        <a:graphic>
          <a:graphicData uri="http://schemas.openxmlformats.org/drawingml/2006/table">
            <a:tbl>
              <a:tblPr firstRow="1" bandRow="1">
                <a:tableStyleId>{21E4AEA4-8DFA-4A89-87EB-49C32662AFE0}</a:tableStyleId>
              </a:tblPr>
              <a:tblGrid>
                <a:gridCol w="10113759">
                  <a:extLst>
                    <a:ext uri="{9D8B030D-6E8A-4147-A177-3AD203B41FA5}">
                      <a16:colId xmlns:a16="http://schemas.microsoft.com/office/drawing/2014/main" val="4123243583"/>
                    </a:ext>
                  </a:extLst>
                </a:gridCol>
              </a:tblGrid>
              <a:tr h="441056">
                <a:tc>
                  <a:txBody>
                    <a:bodyPr/>
                    <a:lstStyle/>
                    <a:p>
                      <a:r>
                        <a:rPr lang="en-US" dirty="0"/>
                        <a:t>Contraindications</a:t>
                      </a:r>
                    </a:p>
                  </a:txBody>
                  <a:tcPr marL="160450" marR="160450"/>
                </a:tc>
                <a:extLst>
                  <a:ext uri="{0D108BD9-81ED-4DB2-BD59-A6C34878D82A}">
                    <a16:rowId xmlns:a16="http://schemas.microsoft.com/office/drawing/2014/main" val="42151876"/>
                  </a:ext>
                </a:extLst>
              </a:tr>
              <a:tr h="441056">
                <a:tc>
                  <a:txBody>
                    <a:bodyPr/>
                    <a:lstStyle/>
                    <a:p>
                      <a:pPr marL="285750" indent="-285750">
                        <a:buFont typeface="Arial" panose="020B0604020202020204" pitchFamily="34" charset="0"/>
                        <a:buChar char="•"/>
                      </a:pPr>
                      <a:r>
                        <a:rPr lang="en-US" dirty="0"/>
                        <a:t>Severe allergic reaction (anaphylaxis) to a previous dose of mRNA COVID19 vaccine or any of its components</a:t>
                      </a:r>
                    </a:p>
                    <a:p>
                      <a:pPr marL="285750" indent="-285750">
                        <a:buFont typeface="Arial" panose="020B0604020202020204" pitchFamily="34" charset="0"/>
                        <a:buChar char="•"/>
                      </a:pPr>
                      <a:r>
                        <a:rPr lang="en-US" dirty="0"/>
                        <a:t>Known allergy to PEG (mRNA vaccines) or polysorbate (Janssen vaccine)</a:t>
                      </a:r>
                    </a:p>
                    <a:p>
                      <a:pPr marL="285750" indent="-285750">
                        <a:buFont typeface="Arial" panose="020B0604020202020204" pitchFamily="34" charset="0"/>
                        <a:buChar char="•"/>
                      </a:pPr>
                      <a:r>
                        <a:rPr lang="en-US" dirty="0"/>
                        <a:t>Immediate allergic reaction to a previous dose of any or its components</a:t>
                      </a:r>
                    </a:p>
                  </a:txBody>
                  <a:tcPr marL="160450" marR="160450"/>
                </a:tc>
                <a:extLst>
                  <a:ext uri="{0D108BD9-81ED-4DB2-BD59-A6C34878D82A}">
                    <a16:rowId xmlns:a16="http://schemas.microsoft.com/office/drawing/2014/main" val="1100052236"/>
                  </a:ext>
                </a:extLst>
              </a:tr>
              <a:tr h="441056">
                <a:tc>
                  <a:txBody>
                    <a:bodyPr/>
                    <a:lstStyle/>
                    <a:p>
                      <a:r>
                        <a:rPr lang="en-US" b="1" dirty="0">
                          <a:solidFill>
                            <a:schemeClr val="bg1"/>
                          </a:solidFill>
                        </a:rPr>
                        <a:t>Precautions</a:t>
                      </a:r>
                    </a:p>
                  </a:txBody>
                  <a:tcPr marL="160450" marR="160450">
                    <a:solidFill>
                      <a:schemeClr val="accent2"/>
                    </a:solidFill>
                  </a:tcPr>
                </a:tc>
                <a:extLst>
                  <a:ext uri="{0D108BD9-81ED-4DB2-BD59-A6C34878D82A}">
                    <a16:rowId xmlns:a16="http://schemas.microsoft.com/office/drawing/2014/main" val="515892359"/>
                  </a:ext>
                </a:extLst>
              </a:tr>
              <a:tr h="441056">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History of an immediate allergic reaction to any other vaccine or injectable therapy</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Contraindication to one type of vaccine indicates a precaution to another type of COVID-19 vaccine</a:t>
                      </a:r>
                      <a:endParaRPr lang="en-US" dirty="0"/>
                    </a:p>
                  </a:txBody>
                  <a:tcPr marL="160450" marR="160450"/>
                </a:tc>
                <a:extLst>
                  <a:ext uri="{0D108BD9-81ED-4DB2-BD59-A6C34878D82A}">
                    <a16:rowId xmlns:a16="http://schemas.microsoft.com/office/drawing/2014/main" val="3693083953"/>
                  </a:ext>
                </a:extLst>
              </a:tr>
            </a:tbl>
          </a:graphicData>
        </a:graphic>
      </p:graphicFrame>
      <p:sp>
        <p:nvSpPr>
          <p:cNvPr id="5" name="Slide Number Placeholder 4">
            <a:extLst>
              <a:ext uri="{FF2B5EF4-FFF2-40B4-BE49-F238E27FC236}">
                <a16:creationId xmlns:a16="http://schemas.microsoft.com/office/drawing/2014/main" id="{58F5F1B2-95E0-4F23-B122-1D8848D7EF79}"/>
              </a:ext>
            </a:extLst>
          </p:cNvPr>
          <p:cNvSpPr>
            <a:spLocks noGrp="1"/>
          </p:cNvSpPr>
          <p:nvPr>
            <p:ph type="sldNum" sz="quarter" idx="10"/>
          </p:nvPr>
        </p:nvSpPr>
        <p:spPr/>
        <p:txBody>
          <a:bodyPr>
            <a:normAutofit fontScale="92500"/>
          </a:bodyPr>
          <a:lstStyle/>
          <a:p>
            <a:pPr>
              <a:spcAft>
                <a:spcPts val="600"/>
              </a:spcAft>
            </a:pPr>
            <a:fld id="{AC38F574-C4C0-48B1-B81D-85833E98F04F}" type="slidenum">
              <a:rPr lang="en-US" sz="1600" b="0"/>
              <a:pPr>
                <a:spcAft>
                  <a:spcPts val="600"/>
                </a:spcAft>
              </a:pPr>
              <a:t>32</a:t>
            </a:fld>
            <a:endParaRPr lang="en-US" sz="1600" b="0" dirty="0"/>
          </a:p>
        </p:txBody>
      </p:sp>
      <p:sp>
        <p:nvSpPr>
          <p:cNvPr id="3" name="TextBox 2">
            <a:extLst>
              <a:ext uri="{FF2B5EF4-FFF2-40B4-BE49-F238E27FC236}">
                <a16:creationId xmlns:a16="http://schemas.microsoft.com/office/drawing/2014/main" id="{8F570197-56C9-4697-AF53-626E359551F8}"/>
              </a:ext>
            </a:extLst>
          </p:cNvPr>
          <p:cNvSpPr txBox="1"/>
          <p:nvPr/>
        </p:nvSpPr>
        <p:spPr>
          <a:xfrm>
            <a:off x="1151510" y="4366778"/>
            <a:ext cx="9710670" cy="1754326"/>
          </a:xfrm>
          <a:prstGeom prst="rect">
            <a:avLst/>
          </a:prstGeom>
          <a:noFill/>
          <a:ln>
            <a:solidFill>
              <a:schemeClr val="accent1"/>
            </a:solidFill>
          </a:ln>
        </p:spPr>
        <p:txBody>
          <a:bodyPr wrap="square" rtlCol="0">
            <a:spAutoFit/>
          </a:bodyPr>
          <a:lstStyle/>
          <a:p>
            <a:r>
              <a:rPr lang="en-US" b="1" dirty="0"/>
              <a:t>NOTE: PEG and Polysorbate are structurally similar and there may be cross-reactivity</a:t>
            </a:r>
          </a:p>
          <a:p>
            <a:pPr marL="285750" indent="-285750">
              <a:buFont typeface="Arial" panose="020B0604020202020204" pitchFamily="34" charset="0"/>
              <a:buChar char="•"/>
            </a:pPr>
            <a:r>
              <a:rPr lang="en-US" dirty="0"/>
              <a:t>If someone received one mRNA COVID-19 dose but for whom the second dose is contraindicated, consideration may be given to vaccination with Janssen COVID-19 vaccine after consultation with an allergist</a:t>
            </a:r>
          </a:p>
          <a:p>
            <a:pPr marL="285750" indent="-285750">
              <a:buFont typeface="Arial" panose="020B0604020202020204" pitchFamily="34" charset="0"/>
              <a:buChar char="•"/>
            </a:pPr>
            <a:r>
              <a:rPr lang="en-US" dirty="0"/>
              <a:t>People with a contraindication to the Janssen vaccine can receive one of the mRNA vaccines after consultation with an allergist</a:t>
            </a:r>
          </a:p>
        </p:txBody>
      </p:sp>
    </p:spTree>
    <p:extLst>
      <p:ext uri="{BB962C8B-B14F-4D97-AF65-F5344CB8AC3E}">
        <p14:creationId xmlns:p14="http://schemas.microsoft.com/office/powerpoint/2010/main" val="3600706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9450-A06E-4EBE-B2B7-CD590462E090}"/>
              </a:ext>
            </a:extLst>
          </p:cNvPr>
          <p:cNvSpPr>
            <a:spLocks noGrp="1"/>
          </p:cNvSpPr>
          <p:nvPr>
            <p:ph type="title"/>
          </p:nvPr>
        </p:nvSpPr>
        <p:spPr/>
        <p:txBody>
          <a:bodyPr/>
          <a:lstStyle/>
          <a:p>
            <a:r>
              <a:rPr lang="en-US" dirty="0"/>
              <a:t>Vaccine Distribution</a:t>
            </a:r>
          </a:p>
        </p:txBody>
      </p:sp>
      <p:sp>
        <p:nvSpPr>
          <p:cNvPr id="3" name="Content Placeholder 2">
            <a:extLst>
              <a:ext uri="{FF2B5EF4-FFF2-40B4-BE49-F238E27FC236}">
                <a16:creationId xmlns:a16="http://schemas.microsoft.com/office/drawing/2014/main" id="{10F88CFC-527E-46D0-A675-3F7993B21238}"/>
              </a:ext>
            </a:extLst>
          </p:cNvPr>
          <p:cNvSpPr>
            <a:spLocks noGrp="1"/>
          </p:cNvSpPr>
          <p:nvPr>
            <p:ph idx="1"/>
          </p:nvPr>
        </p:nvSpPr>
        <p:spPr>
          <a:xfrm>
            <a:off x="838200" y="1527674"/>
            <a:ext cx="10515600" cy="4351338"/>
          </a:xfrm>
        </p:spPr>
        <p:txBody>
          <a:bodyPr>
            <a:normAutofit/>
          </a:bodyPr>
          <a:lstStyle/>
          <a:p>
            <a:r>
              <a:rPr lang="en-US" dirty="0"/>
              <a:t>All individuals over aged 12 are eligible to receive a vaccine. Find a vaccine at </a:t>
            </a:r>
            <a:r>
              <a:rPr lang="en-US" dirty="0">
                <a:solidFill>
                  <a:schemeClr val="accent3"/>
                </a:solidFill>
              </a:rPr>
              <a:t>vaccines.gov </a:t>
            </a:r>
          </a:p>
          <a:p>
            <a:r>
              <a:rPr lang="en-US" dirty="0"/>
              <a:t>To administer the vaccine in your office, you need to register: </a:t>
            </a:r>
            <a:r>
              <a:rPr lang="en-US" dirty="0">
                <a:solidFill>
                  <a:schemeClr val="accent1"/>
                </a:solidFill>
                <a:hlinkClick r:id="rId2">
                  <a:extLst>
                    <a:ext uri="{A12FA001-AC4F-418D-AE19-62706E023703}">
                      <ahyp:hlinkClr xmlns:ahyp="http://schemas.microsoft.com/office/drawing/2018/hyperlinkcolor" val="tx"/>
                    </a:ext>
                  </a:extLst>
                </a:hlinkClick>
              </a:rPr>
              <a:t>https://www.cdc.gov/vaccines/covid-19/provider-enrollment.html</a:t>
            </a:r>
            <a:r>
              <a:rPr lang="en-US" dirty="0">
                <a:solidFill>
                  <a:schemeClr val="accent1"/>
                </a:solidFill>
              </a:rPr>
              <a:t> </a:t>
            </a:r>
          </a:p>
          <a:p>
            <a:r>
              <a:rPr lang="en-US" dirty="0"/>
              <a:t>Each state/jurisdiction is distributing the vaccine differently. </a:t>
            </a:r>
            <a:br>
              <a:rPr lang="en-US" dirty="0"/>
            </a:br>
            <a:r>
              <a:rPr lang="en-US" dirty="0"/>
              <a:t>Find your area’s plan at </a:t>
            </a:r>
            <a:r>
              <a:rPr lang="en-US" sz="2400" dirty="0">
                <a:solidFill>
                  <a:srgbClr val="F7901E"/>
                </a:solidFill>
                <a:hlinkClick r:id="rId3">
                  <a:extLst>
                    <a:ext uri="{A12FA001-AC4F-418D-AE19-62706E023703}">
                      <ahyp:hlinkClr xmlns:ahyp="http://schemas.microsoft.com/office/drawing/2018/hyperlinkcolor" val="tx"/>
                    </a:ext>
                  </a:extLst>
                </a:hlinkClick>
              </a:rPr>
              <a:t>https://www.aafp.org/family-physician/patient-care/current-hot-topics/recent-outbreaks/covid-19/covid-19-vaccine/distribution.html</a:t>
            </a:r>
            <a:r>
              <a:rPr lang="en-US" sz="2400" dirty="0">
                <a:solidFill>
                  <a:srgbClr val="F7901E"/>
                </a:solidFill>
              </a:rPr>
              <a:t> </a:t>
            </a:r>
          </a:p>
          <a:p>
            <a:r>
              <a:rPr lang="en-US" dirty="0"/>
              <a:t>Updates on distribution for the US and each state: </a:t>
            </a:r>
          </a:p>
          <a:p>
            <a:pPr lvl="1"/>
            <a:r>
              <a:rPr lang="en-US" dirty="0">
                <a:solidFill>
                  <a:srgbClr val="F7901E"/>
                </a:solidFill>
                <a:hlinkClick r:id="rId4">
                  <a:extLst>
                    <a:ext uri="{A12FA001-AC4F-418D-AE19-62706E023703}">
                      <ahyp:hlinkClr xmlns:ahyp="http://schemas.microsoft.com/office/drawing/2018/hyperlinkcolor" val="tx"/>
                    </a:ext>
                  </a:extLst>
                </a:hlinkClick>
              </a:rPr>
              <a:t>https://covid.cdc.gov/covid-data-tracker/#datatracker-home</a:t>
            </a:r>
            <a:r>
              <a:rPr lang="en-US" dirty="0">
                <a:solidFill>
                  <a:srgbClr val="F7901E"/>
                </a:solidFill>
              </a:rPr>
              <a:t> </a:t>
            </a:r>
          </a:p>
        </p:txBody>
      </p:sp>
      <p:sp>
        <p:nvSpPr>
          <p:cNvPr id="4" name="Slide Number Placeholder 3">
            <a:extLst>
              <a:ext uri="{FF2B5EF4-FFF2-40B4-BE49-F238E27FC236}">
                <a16:creationId xmlns:a16="http://schemas.microsoft.com/office/drawing/2014/main" id="{EC712B90-2549-43B5-A5DF-99713829504C}"/>
              </a:ext>
            </a:extLst>
          </p:cNvPr>
          <p:cNvSpPr>
            <a:spLocks noGrp="1"/>
          </p:cNvSpPr>
          <p:nvPr>
            <p:ph type="sldNum" sz="quarter" idx="10"/>
          </p:nvPr>
        </p:nvSpPr>
        <p:spPr/>
        <p:txBody>
          <a:bodyPr/>
          <a:lstStyle/>
          <a:p>
            <a:fld id="{AC38F574-C4C0-48B1-B81D-85833E98F04F}" type="slidenum">
              <a:rPr lang="en-US" smtClean="0"/>
              <a:pPr/>
              <a:t>33</a:t>
            </a:fld>
            <a:endParaRPr lang="en-US" dirty="0"/>
          </a:p>
        </p:txBody>
      </p:sp>
    </p:spTree>
    <p:extLst>
      <p:ext uri="{BB962C8B-B14F-4D97-AF65-F5344CB8AC3E}">
        <p14:creationId xmlns:p14="http://schemas.microsoft.com/office/powerpoint/2010/main" val="356205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5E63-83CC-4E96-AB08-F57EC5A3EBF8}"/>
              </a:ext>
            </a:extLst>
          </p:cNvPr>
          <p:cNvSpPr>
            <a:spLocks noGrp="1"/>
          </p:cNvSpPr>
          <p:nvPr>
            <p:ph type="title"/>
          </p:nvPr>
        </p:nvSpPr>
        <p:spPr>
          <a:xfrm>
            <a:off x="838199" y="365125"/>
            <a:ext cx="11007903" cy="1325563"/>
          </a:xfrm>
        </p:spPr>
        <p:txBody>
          <a:bodyPr/>
          <a:lstStyle/>
          <a:p>
            <a:r>
              <a:rPr lang="en-US" dirty="0"/>
              <a:t>Upcoming Trials – Children/Adolescents</a:t>
            </a:r>
          </a:p>
        </p:txBody>
      </p:sp>
      <p:sp>
        <p:nvSpPr>
          <p:cNvPr id="3" name="Content Placeholder 2">
            <a:extLst>
              <a:ext uri="{FF2B5EF4-FFF2-40B4-BE49-F238E27FC236}">
                <a16:creationId xmlns:a16="http://schemas.microsoft.com/office/drawing/2014/main" id="{9CB795A3-C645-41EB-A9E5-010AB4FD2BA5}"/>
              </a:ext>
            </a:extLst>
          </p:cNvPr>
          <p:cNvSpPr>
            <a:spLocks noGrp="1"/>
          </p:cNvSpPr>
          <p:nvPr>
            <p:ph idx="1"/>
          </p:nvPr>
        </p:nvSpPr>
        <p:spPr/>
        <p:txBody>
          <a:bodyPr>
            <a:normAutofit/>
          </a:bodyPr>
          <a:lstStyle/>
          <a:p>
            <a:r>
              <a:rPr lang="en-US" dirty="0"/>
              <a:t>For ages 12-15, Pfizer/</a:t>
            </a:r>
            <a:r>
              <a:rPr lang="en-US" dirty="0" err="1"/>
              <a:t>BioNTech</a:t>
            </a:r>
            <a:r>
              <a:rPr lang="en-US" dirty="0"/>
              <a:t> vaccine already authorized</a:t>
            </a:r>
          </a:p>
          <a:p>
            <a:pPr lvl="1"/>
            <a:r>
              <a:rPr lang="en-US" dirty="0"/>
              <a:t>Moderna announced 96% efficacy and no safety concerns in their trial, could apply for EUA soon</a:t>
            </a:r>
          </a:p>
          <a:p>
            <a:pPr lvl="1"/>
            <a:r>
              <a:rPr lang="en-US" dirty="0"/>
              <a:t>Janssen has expanded its trial to include ages 12-17</a:t>
            </a:r>
          </a:p>
          <a:p>
            <a:endParaRPr lang="en-US" dirty="0"/>
          </a:p>
          <a:p>
            <a:r>
              <a:rPr lang="en-US" dirty="0"/>
              <a:t>Pfizer/</a:t>
            </a:r>
            <a:r>
              <a:rPr lang="en-US" dirty="0" err="1"/>
              <a:t>BioNTech</a:t>
            </a:r>
            <a:r>
              <a:rPr lang="en-US" dirty="0"/>
              <a:t> and Moderna are currently conducting trials in children ages 2-11. Results may be available in the fall.</a:t>
            </a:r>
          </a:p>
          <a:p>
            <a:endParaRPr lang="en-US" dirty="0"/>
          </a:p>
        </p:txBody>
      </p:sp>
      <p:sp>
        <p:nvSpPr>
          <p:cNvPr id="4" name="Slide Number Placeholder 3">
            <a:extLst>
              <a:ext uri="{FF2B5EF4-FFF2-40B4-BE49-F238E27FC236}">
                <a16:creationId xmlns:a16="http://schemas.microsoft.com/office/drawing/2014/main" id="{E6561EAA-A019-4C63-84C2-5666711141A1}"/>
              </a:ext>
            </a:extLst>
          </p:cNvPr>
          <p:cNvSpPr>
            <a:spLocks noGrp="1"/>
          </p:cNvSpPr>
          <p:nvPr>
            <p:ph type="sldNum" sz="quarter" idx="10"/>
          </p:nvPr>
        </p:nvSpPr>
        <p:spPr/>
        <p:txBody>
          <a:bodyPr/>
          <a:lstStyle/>
          <a:p>
            <a:fld id="{AC38F574-C4C0-48B1-B81D-85833E98F04F}" type="slidenum">
              <a:rPr lang="en-US" smtClean="0"/>
              <a:pPr/>
              <a:t>34</a:t>
            </a:fld>
            <a:endParaRPr lang="en-US" dirty="0"/>
          </a:p>
        </p:txBody>
      </p:sp>
    </p:spTree>
    <p:extLst>
      <p:ext uri="{BB962C8B-B14F-4D97-AF65-F5344CB8AC3E}">
        <p14:creationId xmlns:p14="http://schemas.microsoft.com/office/powerpoint/2010/main" val="640355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107-F499-4437-BC73-09BC38831A17}"/>
              </a:ext>
            </a:extLst>
          </p:cNvPr>
          <p:cNvSpPr>
            <a:spLocks noGrp="1"/>
          </p:cNvSpPr>
          <p:nvPr>
            <p:ph type="title"/>
          </p:nvPr>
        </p:nvSpPr>
        <p:spPr/>
        <p:txBody>
          <a:bodyPr/>
          <a:lstStyle/>
          <a:p>
            <a:r>
              <a:rPr lang="en-US">
                <a:cs typeface="Arial"/>
              </a:rPr>
              <a:t>Talking With Your Patients</a:t>
            </a:r>
            <a:endParaRPr lang="en-US"/>
          </a:p>
        </p:txBody>
      </p:sp>
      <p:sp>
        <p:nvSpPr>
          <p:cNvPr id="3" name="Content Placeholder 2">
            <a:extLst>
              <a:ext uri="{FF2B5EF4-FFF2-40B4-BE49-F238E27FC236}">
                <a16:creationId xmlns:a16="http://schemas.microsoft.com/office/drawing/2014/main" id="{89C7086C-6FD3-4BB8-BDE0-A9716320156D}"/>
              </a:ext>
            </a:extLst>
          </p:cNvPr>
          <p:cNvSpPr>
            <a:spLocks noGrp="1"/>
          </p:cNvSpPr>
          <p:nvPr>
            <p:ph idx="1"/>
          </p:nvPr>
        </p:nvSpPr>
        <p:spPr>
          <a:xfrm>
            <a:off x="539931" y="1570037"/>
            <a:ext cx="7194369" cy="3478213"/>
          </a:xfrm>
        </p:spPr>
        <p:txBody>
          <a:bodyPr vert="horz" lIns="108852" tIns="54426" rIns="108852" bIns="54426" rtlCol="0" anchor="t">
            <a:normAutofit fontScale="70000" lnSpcReduction="20000"/>
          </a:bodyPr>
          <a:lstStyle/>
          <a:p>
            <a:pPr marL="407971" indent="-407971"/>
            <a:r>
              <a:rPr lang="en-US" dirty="0">
                <a:cs typeface="Arial"/>
              </a:rPr>
              <a:t>Get vaccinated yourself.</a:t>
            </a:r>
            <a:endParaRPr lang="en-US" dirty="0"/>
          </a:p>
          <a:p>
            <a:pPr marL="407971" indent="-407971"/>
            <a:r>
              <a:rPr lang="en-US" dirty="0">
                <a:cs typeface="Arial"/>
              </a:rPr>
              <a:t>Engage in effective conversations.</a:t>
            </a:r>
          </a:p>
          <a:p>
            <a:pPr marL="887391" lvl="1" indent="-342900">
              <a:buFont typeface="Arial" panose="020B0604020202020204" pitchFamily="34" charset="0"/>
              <a:buChar char="–"/>
            </a:pPr>
            <a:r>
              <a:rPr lang="en-US" dirty="0">
                <a:cs typeface="Arial"/>
              </a:rPr>
              <a:t>Give strong recommendations.</a:t>
            </a:r>
          </a:p>
          <a:p>
            <a:pPr marL="887391" lvl="1" indent="-342900">
              <a:buFont typeface="Arial" panose="020B0604020202020204" pitchFamily="34" charset="0"/>
              <a:buChar char="–"/>
            </a:pPr>
            <a:r>
              <a:rPr lang="en-US" dirty="0">
                <a:cs typeface="Arial"/>
              </a:rPr>
              <a:t>"I strongly recommend you get the COVID-19 vaccine once it is widely available."</a:t>
            </a:r>
          </a:p>
          <a:p>
            <a:pPr marL="887391" lvl="1" indent="-342900">
              <a:buFont typeface="Arial" panose="020B0604020202020204" pitchFamily="34" charset="0"/>
              <a:buChar char="–"/>
            </a:pPr>
            <a:r>
              <a:rPr lang="en-US" dirty="0">
                <a:cs typeface="Arial"/>
              </a:rPr>
              <a:t>"I believe in the vaccine so strongly, I have already gotten it.“</a:t>
            </a:r>
          </a:p>
          <a:p>
            <a:pPr marL="887391" lvl="1" indent="-342900">
              <a:buFont typeface="Arial" panose="020B0604020202020204" pitchFamily="34" charset="0"/>
              <a:buChar char="–"/>
            </a:pPr>
            <a:r>
              <a:rPr lang="en-US" dirty="0">
                <a:cs typeface="Arial"/>
              </a:rPr>
              <a:t>“I have or plan to vaccinate my children against COVID-19”</a:t>
            </a:r>
          </a:p>
          <a:p>
            <a:pPr marL="407971" indent="-407971"/>
            <a:r>
              <a:rPr lang="en-US" dirty="0">
                <a:cs typeface="Arial"/>
              </a:rPr>
              <a:t>Be prepared for questions and be proactive in combatting misinformation</a:t>
            </a:r>
          </a:p>
          <a:p>
            <a:pPr marL="865171" lvl="1" indent="-407971"/>
            <a:r>
              <a:rPr lang="en-US" dirty="0">
                <a:cs typeface="Arial"/>
              </a:rPr>
              <a:t>There are many myths and misconceptions along with active disinformation circulating about COVID-19 and the vaccines.</a:t>
            </a:r>
          </a:p>
          <a:p>
            <a:pPr marL="865171" lvl="1" indent="-407971"/>
            <a:r>
              <a:rPr lang="en-US" dirty="0">
                <a:cs typeface="Arial"/>
              </a:rPr>
              <a:t>Physicians are encouraged to talk about the disinformation and provide community outreach to boost vaccine confidence. </a:t>
            </a:r>
          </a:p>
        </p:txBody>
      </p:sp>
      <p:sp>
        <p:nvSpPr>
          <p:cNvPr id="4" name="Slide Number Placeholder 3">
            <a:extLst>
              <a:ext uri="{FF2B5EF4-FFF2-40B4-BE49-F238E27FC236}">
                <a16:creationId xmlns:a16="http://schemas.microsoft.com/office/drawing/2014/main" id="{203C71C4-6541-4C3C-9760-BAB0287C08D0}"/>
              </a:ext>
            </a:extLst>
          </p:cNvPr>
          <p:cNvSpPr>
            <a:spLocks noGrp="1"/>
          </p:cNvSpPr>
          <p:nvPr>
            <p:ph type="sldNum" sz="quarter" idx="12"/>
          </p:nvPr>
        </p:nvSpPr>
        <p:spPr>
          <a:xfrm>
            <a:off x="241663" y="62738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35</a:t>
            </a:fld>
            <a:endParaRPr lang="en-US" dirty="0">
              <a:solidFill>
                <a:prstClr val="white"/>
              </a:solidFill>
            </a:endParaRPr>
          </a:p>
        </p:txBody>
      </p:sp>
      <p:pic>
        <p:nvPicPr>
          <p:cNvPr id="5" name="Picture 4" descr="A person standing in front of a window&#10;&#10;Description automatically generated">
            <a:extLst>
              <a:ext uri="{FF2B5EF4-FFF2-40B4-BE49-F238E27FC236}">
                <a16:creationId xmlns:a16="http://schemas.microsoft.com/office/drawing/2014/main" id="{48AB8FB1-4D23-4301-A137-9ECE0512B3C8}"/>
              </a:ext>
            </a:extLst>
          </p:cNvPr>
          <p:cNvPicPr>
            <a:picLocks noChangeAspect="1"/>
          </p:cNvPicPr>
          <p:nvPr/>
        </p:nvPicPr>
        <p:blipFill rotWithShape="1">
          <a:blip r:embed="rId2">
            <a:extLst>
              <a:ext uri="{28A0092B-C50C-407E-A947-70E740481C1C}">
                <a14:useLocalDpi xmlns:a14="http://schemas.microsoft.com/office/drawing/2010/main" val="0"/>
              </a:ext>
            </a:extLst>
          </a:blip>
          <a:srcRect l="15989" t="3404" b="10115"/>
          <a:stretch/>
        </p:blipFill>
        <p:spPr>
          <a:xfrm>
            <a:off x="7734300" y="1994296"/>
            <a:ext cx="3836478" cy="2629693"/>
          </a:xfrm>
          <a:prstGeom prst="rect">
            <a:avLst/>
          </a:prstGeom>
        </p:spPr>
      </p:pic>
    </p:spTree>
    <p:extLst>
      <p:ext uri="{BB962C8B-B14F-4D97-AF65-F5344CB8AC3E}">
        <p14:creationId xmlns:p14="http://schemas.microsoft.com/office/powerpoint/2010/main" val="1004767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4DA1-5EDE-40D6-8205-B5897A6D5F9A}"/>
              </a:ext>
            </a:extLst>
          </p:cNvPr>
          <p:cNvSpPr>
            <a:spLocks noGrp="1"/>
          </p:cNvSpPr>
          <p:nvPr>
            <p:ph type="title"/>
          </p:nvPr>
        </p:nvSpPr>
        <p:spPr/>
        <p:txBody>
          <a:bodyPr/>
          <a:lstStyle/>
          <a:p>
            <a:r>
              <a:rPr lang="en-US">
                <a:cs typeface="Arial"/>
              </a:rPr>
              <a:t>AAFP Resources</a:t>
            </a:r>
            <a:endParaRPr lang="en-US"/>
          </a:p>
        </p:txBody>
      </p:sp>
      <p:sp>
        <p:nvSpPr>
          <p:cNvPr id="3" name="Content Placeholder 2">
            <a:extLst>
              <a:ext uri="{FF2B5EF4-FFF2-40B4-BE49-F238E27FC236}">
                <a16:creationId xmlns:a16="http://schemas.microsoft.com/office/drawing/2014/main" id="{651CBDA8-EDE7-48F2-84CE-89D8089214D0}"/>
              </a:ext>
            </a:extLst>
          </p:cNvPr>
          <p:cNvSpPr>
            <a:spLocks noGrp="1"/>
          </p:cNvSpPr>
          <p:nvPr>
            <p:ph idx="1"/>
          </p:nvPr>
        </p:nvSpPr>
        <p:spPr/>
        <p:txBody>
          <a:bodyPr vert="horz" lIns="108852" tIns="54426" rIns="108852" bIns="54426" rtlCol="0" anchor="t">
            <a:normAutofit/>
          </a:bodyPr>
          <a:lstStyle/>
          <a:p>
            <a:pPr marL="407971" indent="-407971"/>
            <a:r>
              <a:rPr lang="en-US" dirty="0">
                <a:cs typeface="Arial"/>
              </a:rPr>
              <a:t>AAFP COVID-19 Vaccine webpage: </a:t>
            </a:r>
            <a:r>
              <a:rPr lang="en-US" dirty="0">
                <a:solidFill>
                  <a:srgbClr val="F7901E"/>
                </a:solidFill>
                <a:cs typeface="Arial"/>
              </a:rPr>
              <a:t>aafp.org/</a:t>
            </a:r>
            <a:r>
              <a:rPr lang="en-US" dirty="0" err="1">
                <a:solidFill>
                  <a:srgbClr val="F7901E"/>
                </a:solidFill>
                <a:cs typeface="Arial"/>
              </a:rPr>
              <a:t>covidvaccine</a:t>
            </a:r>
            <a:endParaRPr lang="en-US" dirty="0">
              <a:solidFill>
                <a:srgbClr val="F7901E"/>
              </a:solidFill>
              <a:cs typeface="Arial"/>
            </a:endParaRPr>
          </a:p>
          <a:p>
            <a:pPr marL="407971" indent="-407971"/>
            <a:r>
              <a:rPr lang="en-US" dirty="0">
                <a:cs typeface="Arial"/>
              </a:rPr>
              <a:t>COVID-19 Vaccine FAQs</a:t>
            </a:r>
          </a:p>
          <a:p>
            <a:pPr marL="407971" indent="-407971"/>
            <a:r>
              <a:rPr lang="en-US" dirty="0">
                <a:cs typeface="Arial"/>
              </a:rPr>
              <a:t>COVID-19 Vaccine Myths  </a:t>
            </a:r>
          </a:p>
          <a:p>
            <a:pPr marL="407971" indent="-407971"/>
            <a:r>
              <a:rPr lang="en-US" dirty="0">
                <a:cs typeface="Arial"/>
              </a:rPr>
              <a:t>familydoctor.org (patient education articles)</a:t>
            </a: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0CC44D2A-769D-4016-950B-71269C2B32F4}"/>
              </a:ext>
            </a:extLst>
          </p:cNvPr>
          <p:cNvSpPr>
            <a:spLocks noGrp="1"/>
          </p:cNvSpPr>
          <p:nvPr>
            <p:ph type="sldNum" sz="quarter" idx="12"/>
          </p:nvPr>
        </p:nvSpPr>
        <p:spPr>
          <a:xfrm>
            <a:off x="241663"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36</a:t>
            </a:fld>
            <a:endParaRPr lang="en-US" dirty="0">
              <a:solidFill>
                <a:prstClr val="white"/>
              </a:solidFill>
            </a:endParaRPr>
          </a:p>
        </p:txBody>
      </p:sp>
      <p:pic>
        <p:nvPicPr>
          <p:cNvPr id="5" name="Picture 4" descr="A person standing in front of a window&#10;&#10;Description automatically generated">
            <a:extLst>
              <a:ext uri="{FF2B5EF4-FFF2-40B4-BE49-F238E27FC236}">
                <a16:creationId xmlns:a16="http://schemas.microsoft.com/office/drawing/2014/main" id="{2A990EAE-19CA-400A-A421-D25C55E89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068" y="3759054"/>
            <a:ext cx="3829269" cy="2552846"/>
          </a:xfrm>
          <a:prstGeom prst="rect">
            <a:avLst/>
          </a:prstGeom>
        </p:spPr>
      </p:pic>
    </p:spTree>
    <p:extLst>
      <p:ext uri="{BB962C8B-B14F-4D97-AF65-F5344CB8AC3E}">
        <p14:creationId xmlns:p14="http://schemas.microsoft.com/office/powerpoint/2010/main" val="2523434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9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9178-D147-44D4-923C-264D5FAA6D8F}"/>
              </a:ext>
            </a:extLst>
          </p:cNvPr>
          <p:cNvSpPr>
            <a:spLocks noGrp="1"/>
          </p:cNvSpPr>
          <p:nvPr>
            <p:ph type="title"/>
          </p:nvPr>
        </p:nvSpPr>
        <p:spPr/>
        <p:txBody>
          <a:bodyPr/>
          <a:lstStyle/>
          <a:p>
            <a:r>
              <a:rPr lang="en-US" dirty="0"/>
              <a:t>SARS-CoV-2 Variants of Concern</a:t>
            </a:r>
          </a:p>
        </p:txBody>
      </p:sp>
      <p:sp>
        <p:nvSpPr>
          <p:cNvPr id="3" name="Content Placeholder 2">
            <a:extLst>
              <a:ext uri="{FF2B5EF4-FFF2-40B4-BE49-F238E27FC236}">
                <a16:creationId xmlns:a16="http://schemas.microsoft.com/office/drawing/2014/main" id="{A33EB672-735C-451C-88DC-11F7556419DA}"/>
              </a:ext>
            </a:extLst>
          </p:cNvPr>
          <p:cNvSpPr>
            <a:spLocks noGrp="1"/>
          </p:cNvSpPr>
          <p:nvPr>
            <p:ph idx="1"/>
          </p:nvPr>
        </p:nvSpPr>
        <p:spPr>
          <a:xfrm>
            <a:off x="838200" y="1609867"/>
            <a:ext cx="10515600" cy="4351338"/>
          </a:xfrm>
        </p:spPr>
        <p:txBody>
          <a:bodyPr>
            <a:normAutofit fontScale="92500" lnSpcReduction="20000"/>
          </a:bodyPr>
          <a:lstStyle/>
          <a:p>
            <a:pPr marL="0" indent="0">
              <a:buNone/>
            </a:pPr>
            <a:r>
              <a:rPr lang="en-US" b="1" dirty="0"/>
              <a:t>4 Major Variants in the US</a:t>
            </a:r>
          </a:p>
          <a:p>
            <a:pPr lvl="1"/>
            <a:r>
              <a:rPr lang="en-US" b="1" dirty="0"/>
              <a:t>B.1.1.7 (</a:t>
            </a:r>
            <a:r>
              <a:rPr lang="en-US" b="1" dirty="0">
                <a:solidFill>
                  <a:srgbClr val="F7901E"/>
                </a:solidFill>
              </a:rPr>
              <a:t>Alpha</a:t>
            </a:r>
            <a:r>
              <a:rPr lang="en-US" b="1" dirty="0"/>
              <a:t>)</a:t>
            </a:r>
            <a:r>
              <a:rPr lang="en-US" dirty="0"/>
              <a:t>: This variant was first detected in the United States in December 2020. It was initially detected in the United Kingdom.</a:t>
            </a:r>
          </a:p>
          <a:p>
            <a:pPr lvl="1"/>
            <a:r>
              <a:rPr lang="en-US" b="1" dirty="0"/>
              <a:t>B.1.351 (</a:t>
            </a:r>
            <a:r>
              <a:rPr lang="en-US" b="1" dirty="0">
                <a:solidFill>
                  <a:srgbClr val="F7901E"/>
                </a:solidFill>
              </a:rPr>
              <a:t>Beta</a:t>
            </a:r>
            <a:r>
              <a:rPr lang="en-US" b="1" dirty="0"/>
              <a:t>)</a:t>
            </a:r>
            <a:r>
              <a:rPr lang="en-US" dirty="0"/>
              <a:t>: This variant was first detected in the United States at the end of January 2021. It was initially detected in South Africa in December 2020.</a:t>
            </a:r>
          </a:p>
          <a:p>
            <a:pPr lvl="1"/>
            <a:r>
              <a:rPr lang="en-US" b="1" dirty="0"/>
              <a:t>P.1 (</a:t>
            </a:r>
            <a:r>
              <a:rPr lang="en-US" b="1" dirty="0">
                <a:solidFill>
                  <a:srgbClr val="F7901E"/>
                </a:solidFill>
              </a:rPr>
              <a:t>Gamma</a:t>
            </a:r>
            <a:r>
              <a:rPr lang="en-US" b="1" dirty="0"/>
              <a:t>): </a:t>
            </a:r>
            <a:r>
              <a:rPr lang="en-US" dirty="0"/>
              <a:t>This variant was first detected in the United States in January 2021. P.1 was initially identified in travelers from Brazil, who were tested during routine screening at an airport in Japan, in early January.</a:t>
            </a:r>
          </a:p>
          <a:p>
            <a:pPr lvl="1"/>
            <a:r>
              <a:rPr lang="en-US" b="1" dirty="0"/>
              <a:t>B.1.617.2 (</a:t>
            </a:r>
            <a:r>
              <a:rPr lang="en-US" b="1" dirty="0">
                <a:solidFill>
                  <a:srgbClr val="FF0000"/>
                </a:solidFill>
              </a:rPr>
              <a:t>Delta</a:t>
            </a:r>
            <a:r>
              <a:rPr lang="en-US" b="1" dirty="0"/>
              <a:t>)</a:t>
            </a:r>
            <a:r>
              <a:rPr lang="en-US" dirty="0"/>
              <a:t>: This variant was first detected in the United States in March 2021. It was initially identified in India in December 2020. It is now the predominant strain in the U.S.</a:t>
            </a:r>
          </a:p>
          <a:p>
            <a:r>
              <a:rPr lang="en-US" dirty="0"/>
              <a:t>The variants, especially Delta, are much more contagious and spread easily even among people who are fully vaccinated. </a:t>
            </a:r>
          </a:p>
          <a:p>
            <a:r>
              <a:rPr lang="en-US" dirty="0"/>
              <a:t>To date, data suggest the current vaccines work on the circulating variants (e.g. prevent hospitalization and death).</a:t>
            </a:r>
          </a:p>
          <a:p>
            <a:endParaRPr lang="en-US" dirty="0"/>
          </a:p>
        </p:txBody>
      </p:sp>
      <p:sp>
        <p:nvSpPr>
          <p:cNvPr id="4" name="Slide Number Placeholder 3">
            <a:extLst>
              <a:ext uri="{FF2B5EF4-FFF2-40B4-BE49-F238E27FC236}">
                <a16:creationId xmlns:a16="http://schemas.microsoft.com/office/drawing/2014/main" id="{2FEAEC17-2A6E-4399-A988-C18F5CACC117}"/>
              </a:ext>
            </a:extLst>
          </p:cNvPr>
          <p:cNvSpPr>
            <a:spLocks noGrp="1"/>
          </p:cNvSpPr>
          <p:nvPr>
            <p:ph type="sldNum" sz="quarter" idx="10"/>
          </p:nvPr>
        </p:nvSpPr>
        <p:spPr/>
        <p:txBody>
          <a:bodyPr/>
          <a:lstStyle/>
          <a:p>
            <a:fld id="{AC38F574-C4C0-48B1-B81D-85833E98F04F}" type="slidenum">
              <a:rPr lang="en-US" smtClean="0"/>
              <a:pPr/>
              <a:t>4</a:t>
            </a:fld>
            <a:endParaRPr lang="en-US" dirty="0"/>
          </a:p>
        </p:txBody>
      </p:sp>
      <p:sp>
        <p:nvSpPr>
          <p:cNvPr id="5" name="Rectangle 4">
            <a:extLst>
              <a:ext uri="{FF2B5EF4-FFF2-40B4-BE49-F238E27FC236}">
                <a16:creationId xmlns:a16="http://schemas.microsoft.com/office/drawing/2014/main" id="{76596B04-81E6-4C08-B435-28DB10B0E9AC}"/>
              </a:ext>
            </a:extLst>
          </p:cNvPr>
          <p:cNvSpPr/>
          <p:nvPr/>
        </p:nvSpPr>
        <p:spPr>
          <a:xfrm>
            <a:off x="1147280" y="6074489"/>
            <a:ext cx="9322085" cy="369332"/>
          </a:xfrm>
          <a:prstGeom prst="rect">
            <a:avLst/>
          </a:prstGeom>
        </p:spPr>
        <p:txBody>
          <a:bodyPr wrap="square">
            <a:spAutoFit/>
          </a:bodyPr>
          <a:lstStyle/>
          <a:p>
            <a:r>
              <a:rPr lang="en-US" dirty="0">
                <a:solidFill>
                  <a:schemeClr val="accent1"/>
                </a:solidFill>
              </a:rPr>
              <a:t>https://www.cdc.gov/coronavirus/2019-ncov/transmission/variant.html</a:t>
            </a:r>
          </a:p>
        </p:txBody>
      </p:sp>
    </p:spTree>
    <p:extLst>
      <p:ext uri="{BB962C8B-B14F-4D97-AF65-F5344CB8AC3E}">
        <p14:creationId xmlns:p14="http://schemas.microsoft.com/office/powerpoint/2010/main" val="202095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9AB4-F39A-45F3-BF37-3D5D37E3DA40}"/>
              </a:ext>
            </a:extLst>
          </p:cNvPr>
          <p:cNvSpPr>
            <a:spLocks noGrp="1"/>
          </p:cNvSpPr>
          <p:nvPr>
            <p:ph type="title"/>
          </p:nvPr>
        </p:nvSpPr>
        <p:spPr/>
        <p:txBody>
          <a:bodyPr/>
          <a:lstStyle/>
          <a:p>
            <a:r>
              <a:rPr lang="en-US" dirty="0">
                <a:cs typeface="Arial"/>
              </a:rPr>
              <a:t>COVID-19 Disease</a:t>
            </a:r>
            <a:endParaRPr lang="en-US" dirty="0"/>
          </a:p>
        </p:txBody>
      </p:sp>
      <p:sp>
        <p:nvSpPr>
          <p:cNvPr id="3" name="Content Placeholder 2">
            <a:extLst>
              <a:ext uri="{FF2B5EF4-FFF2-40B4-BE49-F238E27FC236}">
                <a16:creationId xmlns:a16="http://schemas.microsoft.com/office/drawing/2014/main" id="{959D9324-7683-495F-80CA-AB39DCFA9B14}"/>
              </a:ext>
            </a:extLst>
          </p:cNvPr>
          <p:cNvSpPr>
            <a:spLocks noGrp="1"/>
          </p:cNvSpPr>
          <p:nvPr>
            <p:ph idx="1"/>
          </p:nvPr>
        </p:nvSpPr>
        <p:spPr/>
        <p:txBody>
          <a:bodyPr vert="horz" lIns="108852" tIns="54426" rIns="108852" bIns="54426" rtlCol="0" anchor="t">
            <a:normAutofit/>
          </a:bodyPr>
          <a:lstStyle/>
          <a:p>
            <a:pPr marL="407971" indent="-407971"/>
            <a:r>
              <a:rPr lang="en-US" dirty="0">
                <a:cs typeface="Arial"/>
              </a:rPr>
              <a:t>Incubation period: </a:t>
            </a:r>
            <a:r>
              <a:rPr lang="en-US" dirty="0">
                <a:solidFill>
                  <a:srgbClr val="F7901E"/>
                </a:solidFill>
                <a:cs typeface="Arial"/>
              </a:rPr>
              <a:t>2-5 days</a:t>
            </a:r>
          </a:p>
          <a:p>
            <a:pPr marL="407971" indent="-407971"/>
            <a:r>
              <a:rPr lang="en-US" dirty="0">
                <a:cs typeface="Arial"/>
              </a:rPr>
              <a:t>Infectious period (when someone can transmit): </a:t>
            </a:r>
            <a:r>
              <a:rPr lang="en-US" dirty="0">
                <a:solidFill>
                  <a:srgbClr val="F7901E"/>
                </a:solidFill>
                <a:cs typeface="Arial"/>
              </a:rPr>
              <a:t>starts 2 days prior to appearance </a:t>
            </a:r>
            <a:r>
              <a:rPr lang="en-US" dirty="0">
                <a:cs typeface="Arial"/>
              </a:rPr>
              <a:t>of symptoms and lasts for at least 10 days</a:t>
            </a:r>
          </a:p>
          <a:p>
            <a:pPr marL="407971" indent="-407971"/>
            <a:r>
              <a:rPr lang="en-US" dirty="0">
                <a:cs typeface="Arial"/>
              </a:rPr>
              <a:t>Symptomatic period: </a:t>
            </a:r>
            <a:r>
              <a:rPr lang="en-US" dirty="0">
                <a:solidFill>
                  <a:srgbClr val="F7901E"/>
                </a:solidFill>
                <a:cs typeface="Arial"/>
              </a:rPr>
              <a:t>usually 2-14 days after exposure</a:t>
            </a:r>
            <a:r>
              <a:rPr lang="en-US" dirty="0">
                <a:cs typeface="Arial"/>
              </a:rPr>
              <a:t>, usually begins around Day 5</a:t>
            </a:r>
          </a:p>
          <a:p>
            <a:pPr marL="407971" indent="-407971"/>
            <a:r>
              <a:rPr lang="en-US" dirty="0">
                <a:cs typeface="Arial"/>
              </a:rPr>
              <a:t>If illness becomes severe, and patients ultimately die, the time from first symptom to death: </a:t>
            </a:r>
            <a:r>
              <a:rPr lang="en-US" dirty="0">
                <a:solidFill>
                  <a:srgbClr val="F7901E"/>
                </a:solidFill>
                <a:cs typeface="Arial"/>
              </a:rPr>
              <a:t>around 9-25 days</a:t>
            </a:r>
          </a:p>
        </p:txBody>
      </p:sp>
      <p:sp>
        <p:nvSpPr>
          <p:cNvPr id="4" name="Slide Number Placeholder 3">
            <a:extLst>
              <a:ext uri="{FF2B5EF4-FFF2-40B4-BE49-F238E27FC236}">
                <a16:creationId xmlns:a16="http://schemas.microsoft.com/office/drawing/2014/main" id="{199227E5-9F19-4234-B27D-CC92F7673DFE}"/>
              </a:ext>
            </a:extLst>
          </p:cNvPr>
          <p:cNvSpPr>
            <a:spLocks noGrp="1"/>
          </p:cNvSpPr>
          <p:nvPr>
            <p:ph type="sldNum" sz="quarter" idx="12"/>
          </p:nvPr>
        </p:nvSpPr>
        <p:spPr>
          <a:xfrm>
            <a:off x="312420"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33903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5772-170A-48AD-B1DC-F0CE2EECFB06}"/>
              </a:ext>
            </a:extLst>
          </p:cNvPr>
          <p:cNvSpPr>
            <a:spLocks noGrp="1"/>
          </p:cNvSpPr>
          <p:nvPr>
            <p:ph type="title"/>
          </p:nvPr>
        </p:nvSpPr>
        <p:spPr/>
        <p:txBody>
          <a:bodyPr/>
          <a:lstStyle/>
          <a:p>
            <a:r>
              <a:rPr lang="en-US"/>
              <a:t>COVID-19 Symptoms</a:t>
            </a:r>
          </a:p>
        </p:txBody>
      </p:sp>
      <p:sp>
        <p:nvSpPr>
          <p:cNvPr id="3" name="Content Placeholder 2">
            <a:extLst>
              <a:ext uri="{FF2B5EF4-FFF2-40B4-BE49-F238E27FC236}">
                <a16:creationId xmlns:a16="http://schemas.microsoft.com/office/drawing/2014/main" id="{18946FA3-D87D-446A-B629-6921801815EF}"/>
              </a:ext>
            </a:extLst>
          </p:cNvPr>
          <p:cNvSpPr>
            <a:spLocks noGrp="1"/>
          </p:cNvSpPr>
          <p:nvPr>
            <p:ph idx="1"/>
          </p:nvPr>
        </p:nvSpPr>
        <p:spPr>
          <a:xfrm>
            <a:off x="609600" y="1576092"/>
            <a:ext cx="10972800" cy="4377872"/>
          </a:xfrm>
        </p:spPr>
        <p:txBody>
          <a:bodyPr vert="horz" lIns="108852" tIns="54426" rIns="108852" bIns="54426" rtlCol="0" anchor="t">
            <a:normAutofit/>
          </a:bodyPr>
          <a:lstStyle/>
          <a:p>
            <a:pPr marL="407971" indent="-407971"/>
            <a:r>
              <a:rPr lang="en-US" dirty="0"/>
              <a:t>Fever (44%-98%)</a:t>
            </a:r>
          </a:p>
          <a:p>
            <a:pPr marL="407971" indent="-407971"/>
            <a:r>
              <a:rPr lang="en-US" dirty="0"/>
              <a:t>Cough (46%-82%)</a:t>
            </a:r>
            <a:endParaRPr lang="en-US" dirty="0">
              <a:cs typeface="Arial"/>
            </a:endParaRPr>
          </a:p>
          <a:p>
            <a:pPr marL="407971" indent="-407971"/>
            <a:r>
              <a:rPr lang="en-US" dirty="0"/>
              <a:t>Shortness of breath at onset (31%)</a:t>
            </a:r>
            <a:endParaRPr lang="en-US" dirty="0">
              <a:cs typeface="Arial"/>
            </a:endParaRPr>
          </a:p>
          <a:p>
            <a:pPr marL="407971" indent="-407971"/>
            <a:r>
              <a:rPr lang="en-US" dirty="0"/>
              <a:t>Myalgia or fatigue (11%-44%)</a:t>
            </a:r>
            <a:endParaRPr lang="en-US" dirty="0">
              <a:cs typeface="Arial"/>
            </a:endParaRPr>
          </a:p>
          <a:p>
            <a:pPr marL="407971" indent="-407971"/>
            <a:r>
              <a:rPr lang="en-US" dirty="0"/>
              <a:t>Loss of taste or smell</a:t>
            </a:r>
            <a:endParaRPr lang="en-US" dirty="0">
              <a:cs typeface="Arial"/>
            </a:endParaRPr>
          </a:p>
          <a:p>
            <a:pPr marL="407971" indent="-407971"/>
            <a:r>
              <a:rPr lang="en-US" dirty="0"/>
              <a:t>Less common: pharyngitis, headache, productive cough, N/V/D, hemoptysis, chest pain/pressure, confusion, cyanosis, skin changes (COVID toes)</a:t>
            </a:r>
            <a:endParaRPr lang="en-US" dirty="0">
              <a:cs typeface="Arial"/>
            </a:endParaRPr>
          </a:p>
        </p:txBody>
      </p:sp>
      <p:sp>
        <p:nvSpPr>
          <p:cNvPr id="4" name="Slide Number Placeholder 3">
            <a:extLst>
              <a:ext uri="{FF2B5EF4-FFF2-40B4-BE49-F238E27FC236}">
                <a16:creationId xmlns:a16="http://schemas.microsoft.com/office/drawing/2014/main" id="{3F866FE4-2059-4ADF-BE64-160A6D76E513}"/>
              </a:ext>
            </a:extLst>
          </p:cNvPr>
          <p:cNvSpPr>
            <a:spLocks noGrp="1"/>
          </p:cNvSpPr>
          <p:nvPr>
            <p:ph type="sldNum" sz="quarter" idx="12"/>
          </p:nvPr>
        </p:nvSpPr>
        <p:spPr>
          <a:xfrm>
            <a:off x="311331" y="62738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6</a:t>
            </a:fld>
            <a:endParaRPr lang="en-US" dirty="0">
              <a:solidFill>
                <a:prstClr val="white"/>
              </a:solidFill>
            </a:endParaRPr>
          </a:p>
        </p:txBody>
      </p:sp>
      <p:sp>
        <p:nvSpPr>
          <p:cNvPr id="5" name="TextBox 4">
            <a:extLst>
              <a:ext uri="{FF2B5EF4-FFF2-40B4-BE49-F238E27FC236}">
                <a16:creationId xmlns:a16="http://schemas.microsoft.com/office/drawing/2014/main" id="{45C5D830-5C64-4441-ACD0-A64104C18E35}"/>
              </a:ext>
            </a:extLst>
          </p:cNvPr>
          <p:cNvSpPr txBox="1"/>
          <p:nvPr/>
        </p:nvSpPr>
        <p:spPr>
          <a:xfrm>
            <a:off x="4792580" y="5805237"/>
            <a:ext cx="7038474" cy="297454"/>
          </a:xfrm>
          <a:prstGeom prst="rect">
            <a:avLst/>
          </a:prstGeom>
          <a:noFill/>
        </p:spPr>
        <p:txBody>
          <a:bodyPr wrap="square" rtlCol="0">
            <a:spAutoFit/>
          </a:bodyPr>
          <a:lstStyle/>
          <a:p>
            <a:r>
              <a:rPr lang="en-US" sz="1333" dirty="0"/>
              <a:t>Johns Hopkins ABX Guide Coronavirus COVID-19 Paul G. </a:t>
            </a:r>
            <a:r>
              <a:rPr lang="en-US" sz="1333" dirty="0" err="1"/>
              <a:t>Auwaerter</a:t>
            </a:r>
            <a:r>
              <a:rPr lang="en-US" sz="1333" dirty="0"/>
              <a:t>, MD 11/30/2020</a:t>
            </a:r>
          </a:p>
        </p:txBody>
      </p:sp>
    </p:spTree>
    <p:extLst>
      <p:ext uri="{BB962C8B-B14F-4D97-AF65-F5344CB8AC3E}">
        <p14:creationId xmlns:p14="http://schemas.microsoft.com/office/powerpoint/2010/main" val="406570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5C29-93A0-42F2-8E96-E67D5383000F}"/>
              </a:ext>
            </a:extLst>
          </p:cNvPr>
          <p:cNvSpPr>
            <a:spLocks noGrp="1"/>
          </p:cNvSpPr>
          <p:nvPr>
            <p:ph type="title"/>
          </p:nvPr>
        </p:nvSpPr>
        <p:spPr/>
        <p:txBody>
          <a:bodyPr/>
          <a:lstStyle/>
          <a:p>
            <a:r>
              <a:rPr lang="en-US" dirty="0"/>
              <a:t> Groups at Increased Risk</a:t>
            </a:r>
          </a:p>
        </p:txBody>
      </p:sp>
      <p:sp>
        <p:nvSpPr>
          <p:cNvPr id="3" name="Content Placeholder 2">
            <a:extLst>
              <a:ext uri="{FF2B5EF4-FFF2-40B4-BE49-F238E27FC236}">
                <a16:creationId xmlns:a16="http://schemas.microsoft.com/office/drawing/2014/main" id="{EF67553D-8FEC-49D2-8CDF-BD492C5127C8}"/>
              </a:ext>
            </a:extLst>
          </p:cNvPr>
          <p:cNvSpPr>
            <a:spLocks noGrp="1"/>
          </p:cNvSpPr>
          <p:nvPr>
            <p:ph sz="half" idx="2"/>
          </p:nvPr>
        </p:nvSpPr>
        <p:spPr>
          <a:xfrm>
            <a:off x="486150" y="2080036"/>
            <a:ext cx="5157787" cy="3684588"/>
          </a:xfrm>
        </p:spPr>
        <p:txBody>
          <a:bodyPr vert="horz" lIns="108852" tIns="54426" rIns="108852" bIns="54426" rtlCol="0" anchor="t">
            <a:normAutofit fontScale="85000" lnSpcReduction="10000"/>
          </a:bodyPr>
          <a:lstStyle/>
          <a:p>
            <a:pPr marL="407971" indent="-407971"/>
            <a:r>
              <a:rPr lang="en-US" dirty="0"/>
              <a:t>Older age, especially &gt;65</a:t>
            </a:r>
          </a:p>
          <a:p>
            <a:pPr marL="407971" indent="-407971"/>
            <a:r>
              <a:rPr lang="en-US" dirty="0"/>
              <a:t>Systemic and social inequities have put some groups at higher risk including individuals identifying as BIPOC and people with disabilities</a:t>
            </a:r>
          </a:p>
          <a:p>
            <a:pPr marL="407971" indent="-407971"/>
            <a:r>
              <a:rPr lang="en-US" dirty="0"/>
              <a:t>Those with comorbid conditions; CDC reports 94% of COVID-19- related deaths have at least one additional medical condition.</a:t>
            </a:r>
          </a:p>
          <a:p>
            <a:pPr marL="865171" lvl="1" indent="-407971"/>
            <a:endParaRPr lang="en-US" dirty="0">
              <a:cs typeface="Arial"/>
            </a:endParaRPr>
          </a:p>
          <a:p>
            <a:pPr marL="865171" lvl="1" indent="-407971"/>
            <a:endParaRPr lang="en-US" dirty="0">
              <a:cs typeface="Arial"/>
            </a:endParaRPr>
          </a:p>
        </p:txBody>
      </p:sp>
      <p:sp>
        <p:nvSpPr>
          <p:cNvPr id="8" name="Text Placeholder 7">
            <a:extLst>
              <a:ext uri="{FF2B5EF4-FFF2-40B4-BE49-F238E27FC236}">
                <a16:creationId xmlns:a16="http://schemas.microsoft.com/office/drawing/2014/main" id="{13CF9416-253C-4EB7-950D-25860D2A172C}"/>
              </a:ext>
            </a:extLst>
          </p:cNvPr>
          <p:cNvSpPr>
            <a:spLocks noGrp="1"/>
          </p:cNvSpPr>
          <p:nvPr>
            <p:ph type="body" sz="quarter" idx="3"/>
          </p:nvPr>
        </p:nvSpPr>
        <p:spPr>
          <a:xfrm>
            <a:off x="6188833" y="1611648"/>
            <a:ext cx="5183188" cy="823912"/>
          </a:xfrm>
        </p:spPr>
        <p:txBody>
          <a:bodyPr/>
          <a:lstStyle/>
          <a:p>
            <a:r>
              <a:rPr lang="en-US" dirty="0">
                <a:solidFill>
                  <a:schemeClr val="accent3"/>
                </a:solidFill>
              </a:rPr>
              <a:t>Medical Conditions</a:t>
            </a:r>
          </a:p>
        </p:txBody>
      </p:sp>
      <p:sp>
        <p:nvSpPr>
          <p:cNvPr id="6" name="Content Placeholder 5">
            <a:extLst>
              <a:ext uri="{FF2B5EF4-FFF2-40B4-BE49-F238E27FC236}">
                <a16:creationId xmlns:a16="http://schemas.microsoft.com/office/drawing/2014/main" id="{751EE0FF-844A-42E4-B596-2C91656269B0}"/>
              </a:ext>
            </a:extLst>
          </p:cNvPr>
          <p:cNvSpPr>
            <a:spLocks noGrp="1"/>
          </p:cNvSpPr>
          <p:nvPr>
            <p:ph sz="quarter" idx="4"/>
          </p:nvPr>
        </p:nvSpPr>
        <p:spPr>
          <a:xfrm>
            <a:off x="5732855" y="2356520"/>
            <a:ext cx="6095144" cy="3684588"/>
          </a:xfrm>
        </p:spPr>
        <p:txBody>
          <a:bodyPr numCol="2">
            <a:normAutofit fontScale="85000" lnSpcReduction="10000"/>
          </a:bodyPr>
          <a:lstStyle/>
          <a:p>
            <a:pPr marL="457200" lvl="1" indent="0">
              <a:buNone/>
            </a:pPr>
            <a:r>
              <a:rPr lang="en-US" dirty="0">
                <a:cs typeface="Arial"/>
              </a:rPr>
              <a:t>Cancer</a:t>
            </a:r>
          </a:p>
          <a:p>
            <a:pPr marL="457200" lvl="1" indent="0">
              <a:buNone/>
            </a:pPr>
            <a:r>
              <a:rPr lang="en-US" dirty="0">
                <a:cs typeface="Arial"/>
              </a:rPr>
              <a:t>CVD</a:t>
            </a:r>
          </a:p>
          <a:p>
            <a:pPr marL="457200" lvl="1" indent="0">
              <a:buNone/>
            </a:pPr>
            <a:r>
              <a:rPr lang="en-US" dirty="0">
                <a:cs typeface="Arial"/>
              </a:rPr>
              <a:t>CKD</a:t>
            </a:r>
          </a:p>
          <a:p>
            <a:pPr marL="457200" lvl="1" indent="0">
              <a:buNone/>
            </a:pPr>
            <a:r>
              <a:rPr lang="en-US" dirty="0">
                <a:cs typeface="Arial"/>
              </a:rPr>
              <a:t>Chronic lung diseases</a:t>
            </a:r>
          </a:p>
          <a:p>
            <a:pPr marL="457200" lvl="1" indent="0">
              <a:buNone/>
            </a:pPr>
            <a:r>
              <a:rPr lang="en-US" dirty="0">
                <a:cs typeface="Arial"/>
              </a:rPr>
              <a:t>Dementia or other neurological conditions</a:t>
            </a:r>
          </a:p>
          <a:p>
            <a:pPr marL="457200" lvl="1" indent="0">
              <a:buNone/>
            </a:pPr>
            <a:r>
              <a:rPr lang="en-US" dirty="0">
                <a:cs typeface="Arial"/>
              </a:rPr>
              <a:t>Diabetes (type 1 or type 2)</a:t>
            </a:r>
          </a:p>
          <a:p>
            <a:pPr marL="457200" lvl="1" indent="0">
              <a:buNone/>
            </a:pPr>
            <a:r>
              <a:rPr lang="en-US" dirty="0">
                <a:cs typeface="Arial"/>
              </a:rPr>
              <a:t>Down Syndrome</a:t>
            </a:r>
          </a:p>
          <a:p>
            <a:pPr marL="457200" lvl="1" indent="0">
              <a:buNone/>
            </a:pPr>
            <a:endParaRPr lang="en-US" dirty="0">
              <a:cs typeface="Arial"/>
            </a:endParaRPr>
          </a:p>
          <a:p>
            <a:pPr marL="457200" lvl="1" indent="0">
              <a:buNone/>
            </a:pPr>
            <a:r>
              <a:rPr lang="en-US" dirty="0">
                <a:cs typeface="Arial"/>
              </a:rPr>
              <a:t>Heart conditions</a:t>
            </a:r>
          </a:p>
          <a:p>
            <a:pPr marL="457200" lvl="1" indent="0">
              <a:buNone/>
            </a:pPr>
            <a:r>
              <a:rPr lang="en-US" dirty="0">
                <a:cs typeface="Arial"/>
              </a:rPr>
              <a:t>HIV</a:t>
            </a:r>
          </a:p>
          <a:p>
            <a:pPr marL="457200" lvl="1" indent="0">
              <a:buNone/>
            </a:pPr>
            <a:r>
              <a:rPr lang="en-US" dirty="0">
                <a:cs typeface="Arial"/>
              </a:rPr>
              <a:t>Immunocompromised state</a:t>
            </a:r>
          </a:p>
          <a:p>
            <a:pPr marL="457200" lvl="1" indent="0">
              <a:buNone/>
            </a:pPr>
            <a:r>
              <a:rPr lang="en-US" dirty="0">
                <a:cs typeface="Arial"/>
              </a:rPr>
              <a:t>Obesity</a:t>
            </a:r>
          </a:p>
          <a:p>
            <a:pPr marL="457200" lvl="1" indent="0">
              <a:buNone/>
            </a:pPr>
            <a:r>
              <a:rPr lang="en-US" dirty="0">
                <a:cs typeface="Arial"/>
              </a:rPr>
              <a:t>Pregnancy</a:t>
            </a:r>
          </a:p>
          <a:p>
            <a:pPr marL="457200" lvl="1" indent="0">
              <a:buNone/>
            </a:pPr>
            <a:r>
              <a:rPr lang="en-US" dirty="0">
                <a:cs typeface="Arial"/>
              </a:rPr>
              <a:t>Sickle cell anemia</a:t>
            </a:r>
          </a:p>
          <a:p>
            <a:pPr marL="457200" lvl="1" indent="0">
              <a:buNone/>
            </a:pPr>
            <a:r>
              <a:rPr lang="en-US" dirty="0">
                <a:cs typeface="Arial"/>
              </a:rPr>
              <a:t>Substance use disorders</a:t>
            </a:r>
          </a:p>
          <a:p>
            <a:pPr marL="457200" lvl="1" indent="0">
              <a:buNone/>
            </a:pPr>
            <a:r>
              <a:rPr lang="en-US" dirty="0">
                <a:cs typeface="Arial"/>
              </a:rPr>
              <a:t>Thalassemia </a:t>
            </a:r>
          </a:p>
          <a:p>
            <a:endParaRPr lang="en-US" dirty="0"/>
          </a:p>
        </p:txBody>
      </p:sp>
      <p:sp>
        <p:nvSpPr>
          <p:cNvPr id="4" name="Slide Number Placeholder 3">
            <a:extLst>
              <a:ext uri="{FF2B5EF4-FFF2-40B4-BE49-F238E27FC236}">
                <a16:creationId xmlns:a16="http://schemas.microsoft.com/office/drawing/2014/main" id="{C8345F4A-CCBA-4925-8B26-0A4BC562D930}"/>
              </a:ext>
            </a:extLst>
          </p:cNvPr>
          <p:cNvSpPr>
            <a:spLocks noGrp="1"/>
          </p:cNvSpPr>
          <p:nvPr>
            <p:ph type="sldNum" sz="quarter" idx="4294967295"/>
          </p:nvPr>
        </p:nvSpPr>
        <p:spPr>
          <a:xfrm>
            <a:off x="0" y="6278563"/>
            <a:ext cx="403225" cy="409575"/>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330461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0634-3449-468C-B868-2FB029A23065}"/>
              </a:ext>
            </a:extLst>
          </p:cNvPr>
          <p:cNvSpPr>
            <a:spLocks noGrp="1"/>
          </p:cNvSpPr>
          <p:nvPr>
            <p:ph type="title"/>
          </p:nvPr>
        </p:nvSpPr>
        <p:spPr/>
        <p:txBody>
          <a:bodyPr/>
          <a:lstStyle/>
          <a:p>
            <a:r>
              <a:rPr lang="en-US" dirty="0"/>
              <a:t>Transmission</a:t>
            </a:r>
          </a:p>
        </p:txBody>
      </p:sp>
      <p:sp>
        <p:nvSpPr>
          <p:cNvPr id="3" name="Content Placeholder 2">
            <a:extLst>
              <a:ext uri="{FF2B5EF4-FFF2-40B4-BE49-F238E27FC236}">
                <a16:creationId xmlns:a16="http://schemas.microsoft.com/office/drawing/2014/main" id="{49F33A6A-A981-4A80-AC25-E8F56BA2AF21}"/>
              </a:ext>
            </a:extLst>
          </p:cNvPr>
          <p:cNvSpPr>
            <a:spLocks noGrp="1"/>
          </p:cNvSpPr>
          <p:nvPr>
            <p:ph idx="1"/>
          </p:nvPr>
        </p:nvSpPr>
        <p:spPr/>
        <p:txBody>
          <a:bodyPr vert="horz" lIns="108852" tIns="54426" rIns="108852" bIns="54426" rtlCol="0" anchor="t">
            <a:normAutofit lnSpcReduction="10000"/>
          </a:bodyPr>
          <a:lstStyle/>
          <a:p>
            <a:pPr marL="407971" indent="-407971"/>
            <a:r>
              <a:rPr lang="en-US" dirty="0">
                <a:cs typeface="Arial"/>
              </a:rPr>
              <a:t>Primary mode of transmission = respiratory droplets</a:t>
            </a:r>
          </a:p>
          <a:p>
            <a:pPr lvl="1">
              <a:buFont typeface="Arial" panose="020B0604020202020204" pitchFamily="34" charset="0"/>
              <a:buChar char="‒"/>
            </a:pPr>
            <a:r>
              <a:rPr lang="en-US" dirty="0">
                <a:cs typeface="Arial"/>
              </a:rPr>
              <a:t>Why masks are recommended to reduce spread</a:t>
            </a:r>
          </a:p>
          <a:p>
            <a:pPr marL="407971" indent="-407971"/>
            <a:endParaRPr lang="en-US" dirty="0">
              <a:cs typeface="Arial"/>
            </a:endParaRPr>
          </a:p>
          <a:p>
            <a:pPr marL="407971" indent="-407971"/>
            <a:r>
              <a:rPr lang="en-US" dirty="0">
                <a:cs typeface="Arial"/>
              </a:rPr>
              <a:t>Aerosolization is possible from speaking or singing.</a:t>
            </a:r>
          </a:p>
          <a:p>
            <a:pPr lvl="1">
              <a:buFont typeface="Arial" panose="020B0604020202020204" pitchFamily="34" charset="0"/>
              <a:buChar char="‒"/>
            </a:pPr>
            <a:r>
              <a:rPr lang="en-US" dirty="0">
                <a:cs typeface="Arial"/>
              </a:rPr>
              <a:t>Some evidence shows smaller droplets can infect even at an increased distance. Supports recommendations for physical distancing. </a:t>
            </a:r>
          </a:p>
          <a:p>
            <a:pPr marL="407971" indent="-407971"/>
            <a:endParaRPr lang="en-US" dirty="0">
              <a:cs typeface="Arial"/>
            </a:endParaRPr>
          </a:p>
          <a:p>
            <a:pPr marL="407971" indent="-407971"/>
            <a:r>
              <a:rPr lang="en-US" dirty="0">
                <a:cs typeface="Arial"/>
              </a:rPr>
              <a:t>Viral shedding can predate symptoms. Viral titers are highest 1-2 days before the onset of symptoms.</a:t>
            </a:r>
          </a:p>
          <a:p>
            <a:pPr lvl="1">
              <a:buFont typeface="Arial" panose="020B0604020202020204" pitchFamily="34" charset="0"/>
              <a:buChar char="‒"/>
            </a:pPr>
            <a:r>
              <a:rPr lang="en-US" dirty="0">
                <a:cs typeface="Arial"/>
              </a:rPr>
              <a:t>Asymptomatic individuals are a major contributor to viral spread.</a:t>
            </a:r>
          </a:p>
        </p:txBody>
      </p:sp>
      <p:sp>
        <p:nvSpPr>
          <p:cNvPr id="4" name="Slide Number Placeholder 3">
            <a:extLst>
              <a:ext uri="{FF2B5EF4-FFF2-40B4-BE49-F238E27FC236}">
                <a16:creationId xmlns:a16="http://schemas.microsoft.com/office/drawing/2014/main" id="{204223CE-334F-4B75-9DED-CB0D544BC5D7}"/>
              </a:ext>
            </a:extLst>
          </p:cNvPr>
          <p:cNvSpPr>
            <a:spLocks noGrp="1"/>
          </p:cNvSpPr>
          <p:nvPr>
            <p:ph type="sldNum" sz="quarter" idx="12"/>
          </p:nvPr>
        </p:nvSpPr>
        <p:spPr>
          <a:xfrm>
            <a:off x="360045" y="6300471"/>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02015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1015-5F68-46F4-9A49-E7BE6BF572A3}"/>
              </a:ext>
            </a:extLst>
          </p:cNvPr>
          <p:cNvSpPr>
            <a:spLocks noGrp="1"/>
          </p:cNvSpPr>
          <p:nvPr>
            <p:ph type="title"/>
          </p:nvPr>
        </p:nvSpPr>
        <p:spPr/>
        <p:txBody>
          <a:bodyPr/>
          <a:lstStyle/>
          <a:p>
            <a:r>
              <a:rPr lang="en-US" dirty="0"/>
              <a:t>Treatments</a:t>
            </a:r>
          </a:p>
        </p:txBody>
      </p:sp>
      <p:sp>
        <p:nvSpPr>
          <p:cNvPr id="3" name="Content Placeholder 2">
            <a:extLst>
              <a:ext uri="{FF2B5EF4-FFF2-40B4-BE49-F238E27FC236}">
                <a16:creationId xmlns:a16="http://schemas.microsoft.com/office/drawing/2014/main" id="{FEBF3763-AA64-41B2-A0EA-F6921D3471A0}"/>
              </a:ext>
            </a:extLst>
          </p:cNvPr>
          <p:cNvSpPr>
            <a:spLocks noGrp="1"/>
          </p:cNvSpPr>
          <p:nvPr>
            <p:ph idx="1"/>
          </p:nvPr>
        </p:nvSpPr>
        <p:spPr/>
        <p:txBody>
          <a:bodyPr vert="horz" lIns="108852" tIns="54426" rIns="108852" bIns="54426" rtlCol="0" anchor="t">
            <a:normAutofit/>
          </a:bodyPr>
          <a:lstStyle/>
          <a:p>
            <a:pPr marL="407971" indent="-407971"/>
            <a:r>
              <a:rPr lang="en-US" dirty="0" err="1"/>
              <a:t>Remdesivir</a:t>
            </a:r>
            <a:r>
              <a:rPr lang="en-US" dirty="0"/>
              <a:t> (RDV) is the only FDA-approved treatment.</a:t>
            </a:r>
          </a:p>
          <a:p>
            <a:endParaRPr lang="en-US" dirty="0"/>
          </a:p>
          <a:p>
            <a:pPr marL="884202" lvl="1" indent="-339711"/>
            <a:r>
              <a:rPr lang="en-US" dirty="0"/>
              <a:t>FDA approved 10/2020 for hospitalized patients aged </a:t>
            </a:r>
            <a:r>
              <a:rPr lang="en-US" u="sng" dirty="0"/>
              <a:t>&gt;</a:t>
            </a:r>
            <a:r>
              <a:rPr lang="en-US" dirty="0"/>
              <a:t>12 or 40kg. </a:t>
            </a:r>
            <a:endParaRPr lang="en-US" dirty="0">
              <a:cs typeface="Arial"/>
            </a:endParaRPr>
          </a:p>
          <a:p>
            <a:pPr lvl="2">
              <a:buFont typeface="Arial" panose="020B0604020202020204" pitchFamily="34" charset="0"/>
              <a:buChar char="‒"/>
            </a:pPr>
            <a:r>
              <a:rPr lang="en-US" dirty="0"/>
              <a:t>EUA for &lt;12yo wt. 3.5-40kg</a:t>
            </a:r>
          </a:p>
          <a:p>
            <a:pPr marL="1088474" lvl="2" indent="0">
              <a:buNone/>
            </a:pPr>
            <a:endParaRPr lang="en-US" dirty="0"/>
          </a:p>
          <a:p>
            <a:pPr lvl="1"/>
            <a:r>
              <a:rPr lang="en-US" dirty="0"/>
              <a:t>Most beneficial if given for severe disease prior to </a:t>
            </a:r>
            <a:br>
              <a:rPr lang="en-US" dirty="0"/>
            </a:br>
            <a:r>
              <a:rPr lang="en-US" dirty="0"/>
              <a:t>mechanical ventilation.</a:t>
            </a:r>
          </a:p>
        </p:txBody>
      </p:sp>
      <p:sp>
        <p:nvSpPr>
          <p:cNvPr id="4" name="Slide Number Placeholder 3">
            <a:extLst>
              <a:ext uri="{FF2B5EF4-FFF2-40B4-BE49-F238E27FC236}">
                <a16:creationId xmlns:a16="http://schemas.microsoft.com/office/drawing/2014/main" id="{369B8178-B0FD-41AB-9F11-687FDA841C5A}"/>
              </a:ext>
            </a:extLst>
          </p:cNvPr>
          <p:cNvSpPr>
            <a:spLocks noGrp="1"/>
          </p:cNvSpPr>
          <p:nvPr>
            <p:ph type="sldNum" sz="quarter" idx="12"/>
          </p:nvPr>
        </p:nvSpPr>
        <p:spPr>
          <a:xfrm>
            <a:off x="321945" y="6311900"/>
            <a:ext cx="596537" cy="438150"/>
          </a:xfrm>
          <a:prstGeom prst="rect">
            <a:avLst/>
          </a:prstGeom>
        </p:spPr>
        <p:txBody>
          <a:bodyPr vert="horz" lIns="130622" tIns="65311" rIns="130622" bIns="65311" rtlCol="0" anchor="ctr"/>
          <a:lstStyle>
            <a:defPPr>
              <a:defRPr lang="en-US"/>
            </a:defPPr>
            <a:lvl1pPr marL="0" algn="l" defTabSz="1306220" rtl="0" eaLnBrk="1" latinLnBrk="0" hangingPunct="1">
              <a:defRPr sz="1700" kern="1200">
                <a:solidFill>
                  <a:schemeClr val="bg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fld id="{61A985FF-C048-4108-85B2-DDCBAF7BDF75}"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305382823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557DC57BBAA647AC4CCDE87F3D99E5" ma:contentTypeVersion="13" ma:contentTypeDescription="Create a new document." ma:contentTypeScope="" ma:versionID="ce376199e5dd66740a299e1527841eb1">
  <xsd:schema xmlns:xsd="http://www.w3.org/2001/XMLSchema" xmlns:xs="http://www.w3.org/2001/XMLSchema" xmlns:p="http://schemas.microsoft.com/office/2006/metadata/properties" xmlns:ns3="749d0503-eecc-45cb-9d3c-f9698456e2b3" xmlns:ns4="f04c1fd2-296b-4f60-bb7e-a19eed6ac2ce" targetNamespace="http://schemas.microsoft.com/office/2006/metadata/properties" ma:root="true" ma:fieldsID="aaeaa7cba858ba404e6fe55f1a49e0c9" ns3:_="" ns4:_="">
    <xsd:import namespace="749d0503-eecc-45cb-9d3c-f9698456e2b3"/>
    <xsd:import namespace="f04c1fd2-296b-4f60-bb7e-a19eed6ac2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d0503-eecc-45cb-9d3c-f9698456e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4c1fd2-296b-4f60-bb7e-a19eed6ac2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16A401-5582-4BBE-9431-ED2BB8A192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5BCE33-7349-4E53-BE26-0FA8F201D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9d0503-eecc-45cb-9d3c-f9698456e2b3"/>
    <ds:schemaRef ds:uri="f04c1fd2-296b-4f60-bb7e-a19eed6ac2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9FB271-BBE5-4104-A29C-0E87D38E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1327</TotalTime>
  <Words>3696</Words>
  <Application>Microsoft Office PowerPoint</Application>
  <PresentationFormat>Widescreen</PresentationFormat>
  <Paragraphs>408</Paragraphs>
  <Slides>37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Calibri</vt:lpstr>
      <vt:lpstr>Roboto</vt:lpstr>
      <vt:lpstr>Wingdings</vt:lpstr>
      <vt:lpstr>Office Theme</vt:lpstr>
      <vt:lpstr>COVID-19 Vaccine Update</vt:lpstr>
      <vt:lpstr>Coronaviruses in General</vt:lpstr>
      <vt:lpstr>SARS-CoV-2 vs COVID-19</vt:lpstr>
      <vt:lpstr>SARS-CoV-2 Variants of Concern</vt:lpstr>
      <vt:lpstr>COVID-19 Disease</vt:lpstr>
      <vt:lpstr>COVID-19 Symptoms</vt:lpstr>
      <vt:lpstr> Groups at Increased Risk</vt:lpstr>
      <vt:lpstr>Transmission</vt:lpstr>
      <vt:lpstr>Treatments</vt:lpstr>
      <vt:lpstr>Monoclonal Antibody Treatments IL-6 Receptor Inhibitor (tocilizumab)</vt:lpstr>
      <vt:lpstr>Monoclonal Antibody Treatments Bamlanivimab/etesevimab, Casirivimab/imdevimab, Sotrovimab</vt:lpstr>
      <vt:lpstr>Mitigation Strategies</vt:lpstr>
      <vt:lpstr>COVID-19 Vaccine Development</vt:lpstr>
      <vt:lpstr>mRNA Vaccines</vt:lpstr>
      <vt:lpstr>Biochemistry Refresher</vt:lpstr>
      <vt:lpstr>mRNA Vaccines, cont. </vt:lpstr>
      <vt:lpstr>Other Vaccine Platforms – Adenovirus vectors</vt:lpstr>
      <vt:lpstr>Other Vaccine Platforms – Protein + Adjuvant</vt:lpstr>
      <vt:lpstr>COVID-19 Vaccine Approval/EUA</vt:lpstr>
      <vt:lpstr>COVID-19 Vaccines—Key Points </vt:lpstr>
      <vt:lpstr>Considerations for Use</vt:lpstr>
      <vt:lpstr>Considerations for Use</vt:lpstr>
      <vt:lpstr>Considerations for Use</vt:lpstr>
      <vt:lpstr>Summary of Vaccines</vt:lpstr>
      <vt:lpstr>Safety and Adverse Events</vt:lpstr>
      <vt:lpstr>Adverse Events--mRNA vaccines</vt:lpstr>
      <vt:lpstr>Adverse Events—Janssen vaccine</vt:lpstr>
      <vt:lpstr>Update on mRNA Vaccine Safety Data – MMWR</vt:lpstr>
      <vt:lpstr>Update on Janssen Vaccine Safety Data – MMWR</vt:lpstr>
      <vt:lpstr>COVID-19 Vaccines –  Clinical Considerations</vt:lpstr>
      <vt:lpstr>COVID-19 Vaccines –  Clinical Considerations</vt:lpstr>
      <vt:lpstr>Contraindications/Precautions</vt:lpstr>
      <vt:lpstr>Vaccine Distribution</vt:lpstr>
      <vt:lpstr>Upcoming Trials – Children/Adolescents</vt:lpstr>
      <vt:lpstr>Talking With Your Patients</vt:lpstr>
      <vt:lpstr>AAFP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Update</dc:title>
  <dc:creator>Melanie Bird</dc:creator>
  <cp:lastModifiedBy>Melanie Bird</cp:lastModifiedBy>
  <cp:revision>10</cp:revision>
  <dcterms:created xsi:type="dcterms:W3CDTF">2021-03-02T20:50:04Z</dcterms:created>
  <dcterms:modified xsi:type="dcterms:W3CDTF">2021-10-04T19:48:04Z</dcterms:modified>
</cp:coreProperties>
</file>