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2"/>
  </p:notesMasterIdLst>
  <p:sldIdLst>
    <p:sldId id="267" r:id="rId5"/>
    <p:sldId id="444" r:id="rId6"/>
    <p:sldId id="383" r:id="rId7"/>
    <p:sldId id="443" r:id="rId8"/>
    <p:sldId id="438" r:id="rId9"/>
    <p:sldId id="386" r:id="rId10"/>
    <p:sldId id="387" r:id="rId11"/>
    <p:sldId id="450" r:id="rId12"/>
    <p:sldId id="388" r:id="rId13"/>
    <p:sldId id="362" r:id="rId14"/>
    <p:sldId id="447" r:id="rId15"/>
    <p:sldId id="448" r:id="rId16"/>
    <p:sldId id="389" r:id="rId17"/>
    <p:sldId id="372" r:id="rId18"/>
    <p:sldId id="451" r:id="rId19"/>
    <p:sldId id="391" r:id="rId20"/>
    <p:sldId id="435" r:id="rId21"/>
    <p:sldId id="436" r:id="rId22"/>
    <p:sldId id="437" r:id="rId23"/>
    <p:sldId id="395" r:id="rId24"/>
    <p:sldId id="397" r:id="rId25"/>
    <p:sldId id="398" r:id="rId26"/>
    <p:sldId id="399" r:id="rId27"/>
    <p:sldId id="440" r:id="rId28"/>
    <p:sldId id="401" r:id="rId29"/>
    <p:sldId id="402" r:id="rId30"/>
    <p:sldId id="403" r:id="rId31"/>
    <p:sldId id="404" r:id="rId32"/>
    <p:sldId id="367" r:id="rId33"/>
    <p:sldId id="419" r:id="rId34"/>
    <p:sldId id="405" r:id="rId35"/>
    <p:sldId id="406" r:id="rId36"/>
    <p:sldId id="348" r:id="rId37"/>
    <p:sldId id="393" r:id="rId38"/>
    <p:sldId id="346" r:id="rId39"/>
    <p:sldId id="350" r:id="rId40"/>
    <p:sldId id="420" r:id="rId41"/>
    <p:sldId id="449" r:id="rId42"/>
    <p:sldId id="373" r:id="rId43"/>
    <p:sldId id="355" r:id="rId44"/>
    <p:sldId id="421" r:id="rId45"/>
    <p:sldId id="441" r:id="rId46"/>
    <p:sldId id="369" r:id="rId47"/>
    <p:sldId id="422" r:id="rId48"/>
    <p:sldId id="423" r:id="rId49"/>
    <p:sldId id="272" r:id="rId50"/>
    <p:sldId id="408" r:id="rId51"/>
    <p:sldId id="424" r:id="rId52"/>
    <p:sldId id="279" r:id="rId53"/>
    <p:sldId id="439" r:id="rId54"/>
    <p:sldId id="407" r:id="rId55"/>
    <p:sldId id="442" r:id="rId56"/>
    <p:sldId id="290" r:id="rId57"/>
    <p:sldId id="345" r:id="rId58"/>
    <p:sldId id="409" r:id="rId59"/>
    <p:sldId id="328" r:id="rId60"/>
    <p:sldId id="425" r:id="rId61"/>
    <p:sldId id="358" r:id="rId62"/>
    <p:sldId id="379" r:id="rId63"/>
    <p:sldId id="411" r:id="rId64"/>
    <p:sldId id="414" r:id="rId65"/>
    <p:sldId id="415" r:id="rId66"/>
    <p:sldId id="416" r:id="rId67"/>
    <p:sldId id="417" r:id="rId68"/>
    <p:sldId id="418" r:id="rId69"/>
    <p:sldId id="426" r:id="rId70"/>
    <p:sldId id="323" r:id="rId71"/>
    <p:sldId id="445" r:id="rId72"/>
    <p:sldId id="434" r:id="rId73"/>
    <p:sldId id="429" r:id="rId74"/>
    <p:sldId id="446" r:id="rId75"/>
    <p:sldId id="430" r:id="rId76"/>
    <p:sldId id="431" r:id="rId77"/>
    <p:sldId id="432" r:id="rId78"/>
    <p:sldId id="433" r:id="rId79"/>
    <p:sldId id="276" r:id="rId80"/>
    <p:sldId id="263"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Muin" initials="MM" lastIdx="2" clrIdx="0">
    <p:extLst>
      <p:ext uri="{19B8F6BF-5375-455C-9EA6-DF929625EA0E}">
        <p15:presenceInfo xmlns:p15="http://schemas.microsoft.com/office/powerpoint/2012/main" userId="S::mmuin@aafp.org::f7d19c5f-5147-405e-ab7b-2b235ee6bf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6DB"/>
    <a:srgbClr val="C7E0EB"/>
    <a:srgbClr val="65B0CA"/>
    <a:srgbClr val="CCCED2"/>
    <a:srgbClr val="FAE6CD"/>
    <a:srgbClr val="F6CFA4"/>
    <a:srgbClr val="F5BA7F"/>
    <a:srgbClr val="F7901E"/>
    <a:srgbClr val="A4A6AE"/>
    <a:srgbClr val="8285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76277-2F7E-4AF1-A24D-7589A90A6811}" v="12" dt="2021-03-22T18:31:43.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5"/>
    <p:restoredTop sz="95226" autoAdjust="0"/>
  </p:normalViewPr>
  <p:slideViewPr>
    <p:cSldViewPr snapToGrid="0">
      <p:cViewPr varScale="1">
        <p:scale>
          <a:sx n="82" d="100"/>
          <a:sy n="82" d="100"/>
        </p:scale>
        <p:origin x="533"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598A7-D375-4418-9D87-46311329AA5C}" type="datetimeFigureOut">
              <a:rPr lang="en-US" smtClean="0"/>
              <a:t>3/23/2021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9F744-FD9C-44F3-92AB-510D9A2A268B}" type="slidenum">
              <a:rPr lang="en-US" smtClean="0"/>
              <a:t>‹#›</a:t>
            </a:fld>
            <a:endParaRPr lang="en-US" dirty="0"/>
          </a:p>
        </p:txBody>
      </p:sp>
    </p:spTree>
    <p:extLst>
      <p:ext uri="{BB962C8B-B14F-4D97-AF65-F5344CB8AC3E}">
        <p14:creationId xmlns:p14="http://schemas.microsoft.com/office/powerpoint/2010/main" val="197631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1</a:t>
            </a:fld>
            <a:endParaRPr lang="en-US" dirty="0"/>
          </a:p>
        </p:txBody>
      </p:sp>
    </p:spTree>
    <p:extLst>
      <p:ext uri="{BB962C8B-B14F-4D97-AF65-F5344CB8AC3E}">
        <p14:creationId xmlns:p14="http://schemas.microsoft.com/office/powerpoint/2010/main" val="108580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27D4CEF-F8E2-494C-B7DA-ABEF4CF59E65}"/>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AB3CE873-2258-411D-94E5-54B904330B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67588" name="Slide Number Placeholder 3">
            <a:extLst>
              <a:ext uri="{FF2B5EF4-FFF2-40B4-BE49-F238E27FC236}">
                <a16:creationId xmlns:a16="http://schemas.microsoft.com/office/drawing/2014/main" id="{FD5AFA81-BB0F-4171-9683-9A56B57032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708A738-D9D4-4B20-B232-EE8CABA63E43}" type="slidenum">
              <a:rPr lang="en-US" altLang="en-US"/>
              <a:pPr eaLnBrk="1" hangingPunct="1">
                <a:spcBef>
                  <a:spcPct val="0"/>
                </a:spcBef>
              </a:pPr>
              <a:t>15</a:t>
            </a:fld>
            <a:endParaRPr lang="en-US" altLang="en-US" dirty="0"/>
          </a:p>
        </p:txBody>
      </p:sp>
    </p:spTree>
    <p:extLst>
      <p:ext uri="{BB962C8B-B14F-4D97-AF65-F5344CB8AC3E}">
        <p14:creationId xmlns:p14="http://schemas.microsoft.com/office/powerpoint/2010/main" val="50503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C1F66319-CA9F-48A2-8380-DCF0351A31F5}"/>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DFC722A5-7A97-4718-A22D-2C2A5F432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id="{A97B242D-717E-47D1-A8B6-07FD01172F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DE12081-6DAB-448F-ABBF-0D4294857C60}" type="slidenum">
              <a:rPr lang="en-US" altLang="en-US"/>
              <a:pPr eaLnBrk="1" hangingPunct="1">
                <a:spcBef>
                  <a:spcPct val="0"/>
                </a:spcBef>
              </a:pPr>
              <a:t>16</a:t>
            </a:fld>
            <a:endParaRPr lang="en-US" altLang="en-US" dirty="0"/>
          </a:p>
        </p:txBody>
      </p:sp>
    </p:spTree>
    <p:extLst>
      <p:ext uri="{BB962C8B-B14F-4D97-AF65-F5344CB8AC3E}">
        <p14:creationId xmlns:p14="http://schemas.microsoft.com/office/powerpoint/2010/main" val="3608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6BDBF89-480F-4834-AFCC-40F4FD18B31B}"/>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2DB6AFDD-1597-4D3D-A6AA-F4657EA5F3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0596" name="Slide Number Placeholder 3">
            <a:extLst>
              <a:ext uri="{FF2B5EF4-FFF2-40B4-BE49-F238E27FC236}">
                <a16:creationId xmlns:a16="http://schemas.microsoft.com/office/drawing/2014/main" id="{C2FD08F9-DC93-4EFE-AF4D-F45F153DA3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1657CF9-06F5-46D5-A6A0-030439DCBBCA}" type="slidenum">
              <a:rPr lang="en-US" altLang="en-US"/>
              <a:pPr eaLnBrk="1" hangingPunct="1">
                <a:spcBef>
                  <a:spcPct val="0"/>
                </a:spcBef>
              </a:pPr>
              <a:t>17</a:t>
            </a:fld>
            <a:endParaRPr lang="en-US" altLang="en-US" dirty="0"/>
          </a:p>
        </p:txBody>
      </p:sp>
    </p:spTree>
    <p:extLst>
      <p:ext uri="{BB962C8B-B14F-4D97-AF65-F5344CB8AC3E}">
        <p14:creationId xmlns:p14="http://schemas.microsoft.com/office/powerpoint/2010/main" val="189967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18</a:t>
            </a:fld>
            <a:endParaRPr lang="en-US" altLang="en-US" dirty="0"/>
          </a:p>
        </p:txBody>
      </p:sp>
    </p:spTree>
    <p:extLst>
      <p:ext uri="{BB962C8B-B14F-4D97-AF65-F5344CB8AC3E}">
        <p14:creationId xmlns:p14="http://schemas.microsoft.com/office/powerpoint/2010/main" val="17545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19</a:t>
            </a:fld>
            <a:endParaRPr lang="en-US" altLang="en-US" dirty="0"/>
          </a:p>
        </p:txBody>
      </p:sp>
    </p:spTree>
    <p:extLst>
      <p:ext uri="{BB962C8B-B14F-4D97-AF65-F5344CB8AC3E}">
        <p14:creationId xmlns:p14="http://schemas.microsoft.com/office/powerpoint/2010/main" val="17517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20</a:t>
            </a:fld>
            <a:endParaRPr lang="en-US" dirty="0"/>
          </a:p>
        </p:txBody>
      </p:sp>
    </p:spTree>
    <p:extLst>
      <p:ext uri="{BB962C8B-B14F-4D97-AF65-F5344CB8AC3E}">
        <p14:creationId xmlns:p14="http://schemas.microsoft.com/office/powerpoint/2010/main" val="3212984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21</a:t>
            </a:fld>
            <a:endParaRPr lang="en-US" dirty="0"/>
          </a:p>
        </p:txBody>
      </p:sp>
    </p:spTree>
    <p:extLst>
      <p:ext uri="{BB962C8B-B14F-4D97-AF65-F5344CB8AC3E}">
        <p14:creationId xmlns:p14="http://schemas.microsoft.com/office/powerpoint/2010/main" val="3830710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22</a:t>
            </a:fld>
            <a:endParaRPr lang="en-US" dirty="0"/>
          </a:p>
        </p:txBody>
      </p:sp>
    </p:spTree>
    <p:extLst>
      <p:ext uri="{BB962C8B-B14F-4D97-AF65-F5344CB8AC3E}">
        <p14:creationId xmlns:p14="http://schemas.microsoft.com/office/powerpoint/2010/main" val="53735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which patients you will screen, and which visits if every visit is not allowable at first. Recommendations are for patients 11+ years old. </a:t>
            </a:r>
          </a:p>
        </p:txBody>
      </p:sp>
      <p:sp>
        <p:nvSpPr>
          <p:cNvPr id="4" name="Slide Number Placeholder 3"/>
          <p:cNvSpPr>
            <a:spLocks noGrp="1"/>
          </p:cNvSpPr>
          <p:nvPr>
            <p:ph type="sldNum" sz="quarter" idx="5"/>
          </p:nvPr>
        </p:nvSpPr>
        <p:spPr/>
        <p:txBody>
          <a:bodyPr/>
          <a:lstStyle/>
          <a:p>
            <a:fld id="{C099F744-FD9C-44F3-92AB-510D9A2A268B}" type="slidenum">
              <a:rPr lang="en-US" smtClean="0"/>
              <a:t>23</a:t>
            </a:fld>
            <a:endParaRPr lang="en-US" dirty="0"/>
          </a:p>
        </p:txBody>
      </p:sp>
    </p:spTree>
    <p:extLst>
      <p:ext uri="{BB962C8B-B14F-4D97-AF65-F5344CB8AC3E}">
        <p14:creationId xmlns:p14="http://schemas.microsoft.com/office/powerpoint/2010/main" val="2020478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25</a:t>
            </a:fld>
            <a:endParaRPr lang="en-US" dirty="0"/>
          </a:p>
        </p:txBody>
      </p:sp>
    </p:spTree>
    <p:extLst>
      <p:ext uri="{BB962C8B-B14F-4D97-AF65-F5344CB8AC3E}">
        <p14:creationId xmlns:p14="http://schemas.microsoft.com/office/powerpoint/2010/main" val="142772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3</a:t>
            </a:fld>
            <a:endParaRPr lang="en-US" dirty="0"/>
          </a:p>
        </p:txBody>
      </p:sp>
    </p:spTree>
    <p:extLst>
      <p:ext uri="{BB962C8B-B14F-4D97-AF65-F5344CB8AC3E}">
        <p14:creationId xmlns:p14="http://schemas.microsoft.com/office/powerpoint/2010/main" val="4269058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26</a:t>
            </a:fld>
            <a:endParaRPr lang="en-US" dirty="0"/>
          </a:p>
        </p:txBody>
      </p:sp>
    </p:spTree>
    <p:extLst>
      <p:ext uri="{BB962C8B-B14F-4D97-AF65-F5344CB8AC3E}">
        <p14:creationId xmlns:p14="http://schemas.microsoft.com/office/powerpoint/2010/main" val="3525727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27</a:t>
            </a:fld>
            <a:endParaRPr lang="en-US" dirty="0"/>
          </a:p>
        </p:txBody>
      </p:sp>
    </p:spTree>
    <p:extLst>
      <p:ext uri="{BB962C8B-B14F-4D97-AF65-F5344CB8AC3E}">
        <p14:creationId xmlns:p14="http://schemas.microsoft.com/office/powerpoint/2010/main" val="1365113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28</a:t>
            </a:fld>
            <a:endParaRPr lang="en-US" dirty="0"/>
          </a:p>
        </p:txBody>
      </p:sp>
    </p:spTree>
    <p:extLst>
      <p:ext uri="{BB962C8B-B14F-4D97-AF65-F5344CB8AC3E}">
        <p14:creationId xmlns:p14="http://schemas.microsoft.com/office/powerpoint/2010/main" val="1102557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BCD1830D-5A61-424A-8BA5-7B2873A00367}"/>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91F908FF-7C40-4235-997C-CA92197A48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1860" name="Slide Number Placeholder 3">
            <a:extLst>
              <a:ext uri="{FF2B5EF4-FFF2-40B4-BE49-F238E27FC236}">
                <a16:creationId xmlns:a16="http://schemas.microsoft.com/office/drawing/2014/main" id="{803A9AB5-92B1-47E5-8760-E25CE486FE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0C0CCAD-200A-4B21-BF02-742277D29326}" type="slidenum">
              <a:rPr lang="en-US" altLang="en-US"/>
              <a:pPr eaLnBrk="1" hangingPunct="1">
                <a:spcBef>
                  <a:spcPct val="0"/>
                </a:spcBef>
              </a:pPr>
              <a:t>29</a:t>
            </a:fld>
            <a:endParaRPr lang="en-US" altLang="en-US" dirty="0"/>
          </a:p>
        </p:txBody>
      </p:sp>
    </p:spTree>
    <p:extLst>
      <p:ext uri="{BB962C8B-B14F-4D97-AF65-F5344CB8AC3E}">
        <p14:creationId xmlns:p14="http://schemas.microsoft.com/office/powerpoint/2010/main" val="1418125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30</a:t>
            </a:fld>
            <a:endParaRPr lang="en-US" dirty="0"/>
          </a:p>
        </p:txBody>
      </p:sp>
    </p:spTree>
    <p:extLst>
      <p:ext uri="{BB962C8B-B14F-4D97-AF65-F5344CB8AC3E}">
        <p14:creationId xmlns:p14="http://schemas.microsoft.com/office/powerpoint/2010/main" val="248799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31</a:t>
            </a:fld>
            <a:endParaRPr lang="en-US" dirty="0"/>
          </a:p>
        </p:txBody>
      </p:sp>
    </p:spTree>
    <p:extLst>
      <p:ext uri="{BB962C8B-B14F-4D97-AF65-F5344CB8AC3E}">
        <p14:creationId xmlns:p14="http://schemas.microsoft.com/office/powerpoint/2010/main" val="770312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D5494ED1-CA44-489F-9671-E8965CFA8640}"/>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8B96B11F-E9C3-4597-8CB2-80EB1FA267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2948" name="Slide Number Placeholder 3">
            <a:extLst>
              <a:ext uri="{FF2B5EF4-FFF2-40B4-BE49-F238E27FC236}">
                <a16:creationId xmlns:a16="http://schemas.microsoft.com/office/drawing/2014/main" id="{E56B15E3-A108-478C-823E-A7E05E849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F890BCD-E67A-4F3A-A7F8-BE5479A8E3B0}" type="slidenum">
              <a:rPr lang="en-US" altLang="en-US"/>
              <a:pPr eaLnBrk="1" hangingPunct="1">
                <a:spcBef>
                  <a:spcPct val="0"/>
                </a:spcBef>
              </a:pPr>
              <a:t>32</a:t>
            </a:fld>
            <a:endParaRPr lang="en-US" altLang="en-US" dirty="0"/>
          </a:p>
        </p:txBody>
      </p:sp>
    </p:spTree>
    <p:extLst>
      <p:ext uri="{BB962C8B-B14F-4D97-AF65-F5344CB8AC3E}">
        <p14:creationId xmlns:p14="http://schemas.microsoft.com/office/powerpoint/2010/main" val="118178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D2D3162-9A10-470F-B9C7-F10E0286A970}"/>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B03F9470-3765-4A74-A09F-608BA42026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5780" name="Slide Number Placeholder 3">
            <a:extLst>
              <a:ext uri="{FF2B5EF4-FFF2-40B4-BE49-F238E27FC236}">
                <a16:creationId xmlns:a16="http://schemas.microsoft.com/office/drawing/2014/main" id="{57F7F35C-5573-40E1-8F40-0F6E02E346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647F9A9-4FA0-4A27-AC4C-CF64B95FB68F}" type="slidenum">
              <a:rPr lang="en-US" altLang="en-US"/>
              <a:pPr eaLnBrk="1" hangingPunct="1">
                <a:spcBef>
                  <a:spcPct val="0"/>
                </a:spcBef>
              </a:pPr>
              <a:t>33</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AA40F38-4D3E-4194-B397-BDB3958829B0}"/>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42BA1DC6-707C-45BD-951C-3CD1B880DD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B9257E4B-3EDC-456F-89A9-8ADB036099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B339EFC-AB35-44A1-89FC-2E459267A426}" type="slidenum">
              <a:rPr lang="en-US" altLang="en-US"/>
              <a:pPr eaLnBrk="1" hangingPunct="1">
                <a:spcBef>
                  <a:spcPct val="0"/>
                </a:spcBef>
              </a:pPr>
              <a:t>34</a:t>
            </a:fld>
            <a:endParaRPr lang="en-US" altLang="en-US" dirty="0"/>
          </a:p>
        </p:txBody>
      </p:sp>
    </p:spTree>
    <p:extLst>
      <p:ext uri="{BB962C8B-B14F-4D97-AF65-F5344CB8AC3E}">
        <p14:creationId xmlns:p14="http://schemas.microsoft.com/office/powerpoint/2010/main" val="321479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5D9742E-70DE-4278-A4ED-E2BCD3A7D28D}"/>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3C4988F8-0960-42BD-82D3-210E8B0D1A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6804" name="Slide Number Placeholder 3">
            <a:extLst>
              <a:ext uri="{FF2B5EF4-FFF2-40B4-BE49-F238E27FC236}">
                <a16:creationId xmlns:a16="http://schemas.microsoft.com/office/drawing/2014/main" id="{B8E50BF1-5FB1-4210-B829-A20CD56DC6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67064E2-6D53-40E0-ADC2-2F846DC2F2EB}" type="slidenum">
              <a:rPr lang="en-US" altLang="en-US"/>
              <a:pPr eaLnBrk="1" hangingPunct="1">
                <a:spcBef>
                  <a:spcPct val="0"/>
                </a:spcBef>
              </a:pPr>
              <a:t>35</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few examples of the different types of vaping devices. They are constantly changing in design and style, however, they all work similarly.</a:t>
            </a:r>
          </a:p>
        </p:txBody>
      </p:sp>
      <p:sp>
        <p:nvSpPr>
          <p:cNvPr id="4" name="Slide Number Placeholder 3"/>
          <p:cNvSpPr>
            <a:spLocks noGrp="1"/>
          </p:cNvSpPr>
          <p:nvPr>
            <p:ph type="sldNum" sz="quarter" idx="5"/>
          </p:nvPr>
        </p:nvSpPr>
        <p:spPr/>
        <p:txBody>
          <a:bodyPr/>
          <a:lstStyle/>
          <a:p>
            <a:fld id="{C099F744-FD9C-44F3-92AB-510D9A2A268B}" type="slidenum">
              <a:rPr lang="en-US" smtClean="0"/>
              <a:t>5</a:t>
            </a:fld>
            <a:endParaRPr lang="en-US" dirty="0"/>
          </a:p>
        </p:txBody>
      </p:sp>
    </p:spTree>
    <p:extLst>
      <p:ext uri="{BB962C8B-B14F-4D97-AF65-F5344CB8AC3E}">
        <p14:creationId xmlns:p14="http://schemas.microsoft.com/office/powerpoint/2010/main" val="490401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0F63AC6-B131-4550-B38D-29243C65FCBC}"/>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F9C96656-0117-41A7-8F15-743E4E586D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7828" name="Slide Number Placeholder 3">
            <a:extLst>
              <a:ext uri="{FF2B5EF4-FFF2-40B4-BE49-F238E27FC236}">
                <a16:creationId xmlns:a16="http://schemas.microsoft.com/office/drawing/2014/main" id="{CB885668-A277-473A-A2B9-33476B3228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E1C92F5-33C4-43EA-B38C-4DF9FA71C5B6}" type="slidenum">
              <a:rPr lang="en-US" altLang="en-US"/>
              <a:pPr eaLnBrk="1" hangingPunct="1">
                <a:spcBef>
                  <a:spcPct val="0"/>
                </a:spcBef>
              </a:pPr>
              <a:t>36</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6A22E0C-A03D-4A80-83BA-FCB226751A12}"/>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5E6C5BD2-09AA-43C3-8A13-52AFC789B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b="1" dirty="0">
                <a:latin typeface="Arial" panose="020B0604020202020204" pitchFamily="34" charset="0"/>
              </a:rPr>
              <a:t>Relevance:</a:t>
            </a:r>
            <a:r>
              <a:rPr lang="en-US" altLang="en-US" dirty="0">
                <a:latin typeface="Arial" panose="020B0604020202020204" pitchFamily="34" charset="0"/>
              </a:rPr>
              <a:t> Talk about why quitting is personally relevant (improve health, save money, affects others in the household).</a:t>
            </a:r>
          </a:p>
          <a:p>
            <a:pPr lvl="1" eaLnBrk="1" hangingPunct="1"/>
            <a:r>
              <a:rPr lang="en-US" altLang="en-US" b="1" dirty="0">
                <a:latin typeface="Arial" panose="020B0604020202020204" pitchFamily="34" charset="0"/>
              </a:rPr>
              <a:t>Risks:</a:t>
            </a:r>
            <a:r>
              <a:rPr lang="en-US" altLang="en-US" dirty="0">
                <a:latin typeface="Arial" panose="020B0604020202020204" pitchFamily="34" charset="0"/>
              </a:rPr>
              <a:t> Help patients identify risks associated with continued tobacco use. If the patient is not ready to quit now or does not want to quit, you may want to ask what the patient has heard about the risks of tobacco use.</a:t>
            </a:r>
          </a:p>
          <a:p>
            <a:pPr lvl="1" eaLnBrk="1" hangingPunct="1"/>
            <a:r>
              <a:rPr lang="en-US" altLang="en-US" b="1" dirty="0">
                <a:latin typeface="Arial" panose="020B0604020202020204" pitchFamily="34" charset="0"/>
              </a:rPr>
              <a:t>Rewards: </a:t>
            </a:r>
            <a:r>
              <a:rPr lang="en-US" altLang="en-US" dirty="0">
                <a:latin typeface="Arial" panose="020B0604020202020204" pitchFamily="34" charset="0"/>
              </a:rPr>
              <a:t>Discuss the benefits of stopping (food tastes better, feel more energetic, have more money, hair and clothes will not smell like smoke).</a:t>
            </a:r>
          </a:p>
          <a:p>
            <a:pPr lvl="1" eaLnBrk="1" hangingPunct="1"/>
            <a:r>
              <a:rPr lang="en-US" altLang="en-US" b="1" dirty="0">
                <a:latin typeface="Arial" panose="020B0604020202020204" pitchFamily="34" charset="0"/>
              </a:rPr>
              <a:t>Roadblocks:</a:t>
            </a:r>
            <a:r>
              <a:rPr lang="en-US" altLang="en-US" dirty="0">
                <a:latin typeface="Arial" panose="020B0604020202020204" pitchFamily="34" charset="0"/>
              </a:rPr>
              <a:t> Identify barriers to quitting (triggers and cravings, withdrawal, being around others who smoke, worried about weight gain, may relapse).</a:t>
            </a:r>
          </a:p>
          <a:p>
            <a:pPr lvl="1" eaLnBrk="1" hangingPunct="1"/>
            <a:r>
              <a:rPr lang="en-US" altLang="en-US" b="1" dirty="0">
                <a:latin typeface="Arial" panose="020B0604020202020204" pitchFamily="34" charset="0"/>
              </a:rPr>
              <a:t>Repetition:</a:t>
            </a:r>
            <a:r>
              <a:rPr lang="en-US" altLang="en-US" dirty="0">
                <a:latin typeface="Arial" panose="020B0604020202020204" pitchFamily="34" charset="0"/>
              </a:rPr>
              <a:t> Discussion quitting smoking more than once. Ambivalence is normal.</a:t>
            </a:r>
          </a:p>
          <a:p>
            <a:pPr lvl="1" eaLnBrk="1" hangingPunct="1"/>
            <a:r>
              <a:rPr lang="en-US" altLang="en-US" dirty="0">
                <a:latin typeface="Arial" panose="020B0604020202020204" pitchFamily="34" charset="0"/>
              </a:rPr>
              <a:t>Ask open-ended questions. Ask quality questions.</a:t>
            </a:r>
          </a:p>
          <a:p>
            <a:pPr lvl="1" eaLnBrk="1" hangingPunct="1"/>
            <a:r>
              <a:rPr lang="en-US" altLang="en-US" dirty="0">
                <a:latin typeface="Arial" panose="020B0604020202020204" pitchFamily="34" charset="0"/>
              </a:rPr>
              <a:t>How important do you think it is for you to quit?</a:t>
            </a:r>
          </a:p>
          <a:p>
            <a:pPr lvl="1" eaLnBrk="1" hangingPunct="1"/>
            <a:r>
              <a:rPr lang="en-US" altLang="en-US" dirty="0">
                <a:latin typeface="Arial" panose="020B0604020202020204" pitchFamily="34" charset="0"/>
              </a:rPr>
              <a:t>What may happen if you quit?</a:t>
            </a:r>
          </a:p>
          <a:p>
            <a:pPr lvl="1" eaLnBrk="1" hangingPunct="1"/>
            <a:r>
              <a:rPr lang="en-US" altLang="en-US" dirty="0">
                <a:latin typeface="Arial" panose="020B0604020202020204" pitchFamily="34" charset="0"/>
              </a:rPr>
              <a:t>Would you like to hear about some strategies that can help address your concerns when you quit?</a:t>
            </a:r>
          </a:p>
          <a:p>
            <a:pPr lvl="1" eaLnBrk="1" hangingPunct="1"/>
            <a:r>
              <a:rPr lang="en-US" altLang="en-US" dirty="0">
                <a:latin typeface="Arial" panose="020B0604020202020204" pitchFamily="34" charset="0"/>
              </a:rPr>
              <a:t> </a:t>
            </a:r>
          </a:p>
        </p:txBody>
      </p:sp>
      <p:sp>
        <p:nvSpPr>
          <p:cNvPr id="78852" name="Slide Number Placeholder 3">
            <a:extLst>
              <a:ext uri="{FF2B5EF4-FFF2-40B4-BE49-F238E27FC236}">
                <a16:creationId xmlns:a16="http://schemas.microsoft.com/office/drawing/2014/main" id="{FBDF30E6-31BA-452D-8CF9-143131FB61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2C801F9-7231-4158-BB78-6439BD33E908}" type="slidenum">
              <a:rPr lang="en-US" altLang="en-US"/>
              <a:pPr eaLnBrk="1" hangingPunct="1">
                <a:spcBef>
                  <a:spcPct val="0"/>
                </a:spcBef>
              </a:pPr>
              <a:t>37</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38</a:t>
            </a:fld>
            <a:endParaRPr lang="en-US" dirty="0"/>
          </a:p>
        </p:txBody>
      </p:sp>
    </p:spTree>
    <p:extLst>
      <p:ext uri="{BB962C8B-B14F-4D97-AF65-F5344CB8AC3E}">
        <p14:creationId xmlns:p14="http://schemas.microsoft.com/office/powerpoint/2010/main" val="3786702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D5494ED1-CA44-489F-9671-E8965CFA8640}"/>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8B96B11F-E9C3-4597-8CB2-80EB1FA267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2948" name="Slide Number Placeholder 3">
            <a:extLst>
              <a:ext uri="{FF2B5EF4-FFF2-40B4-BE49-F238E27FC236}">
                <a16:creationId xmlns:a16="http://schemas.microsoft.com/office/drawing/2014/main" id="{E56B15E3-A108-478C-823E-A7E05E849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F890BCD-E67A-4F3A-A7F8-BE5479A8E3B0}" type="slidenum">
              <a:rPr lang="en-US" altLang="en-US"/>
              <a:pPr eaLnBrk="1" hangingPunct="1">
                <a:spcBef>
                  <a:spcPct val="0"/>
                </a:spcBef>
              </a:pPr>
              <a:t>39</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D0C8E549-B21F-40AE-AD38-9ABFEEC1C798}"/>
              </a:ext>
            </a:extLst>
          </p:cNvPr>
          <p:cNvSpPr>
            <a:spLocks noGrp="1" noRot="1" noChangeAspect="1" noTextEdit="1"/>
          </p:cNvSpPr>
          <p:nvPr>
            <p:ph type="sldImg"/>
          </p:nvPr>
        </p:nvSpPr>
        <p:spPr>
          <a:solidFill>
            <a:srgbClr val="FFFFFF"/>
          </a:solidFill>
          <a:ln/>
        </p:spPr>
      </p:sp>
      <p:sp>
        <p:nvSpPr>
          <p:cNvPr id="84995" name="Notes Placeholder 2">
            <a:extLst>
              <a:ext uri="{FF2B5EF4-FFF2-40B4-BE49-F238E27FC236}">
                <a16:creationId xmlns:a16="http://schemas.microsoft.com/office/drawing/2014/main" id="{BB4375C1-C134-411C-AB6A-43F655406A00}"/>
              </a:ext>
            </a:extLst>
          </p:cNvPr>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a:spcBef>
                <a:spcPct val="0"/>
              </a:spcBef>
            </a:pPr>
            <a:endParaRPr lang="en-US" altLang="en-US" sz="1800" dirty="0">
              <a:latin typeface="Arial" panose="020B0604020202020204" pitchFamily="34" charset="0"/>
            </a:endParaRPr>
          </a:p>
        </p:txBody>
      </p:sp>
      <p:sp>
        <p:nvSpPr>
          <p:cNvPr id="84996" name="Slide Number Placeholder 3">
            <a:extLst>
              <a:ext uri="{FF2B5EF4-FFF2-40B4-BE49-F238E27FC236}">
                <a16:creationId xmlns:a16="http://schemas.microsoft.com/office/drawing/2014/main" id="{751713A7-3C6A-44C5-9092-D342369DF750}"/>
              </a:ext>
            </a:extLst>
          </p:cNvPr>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36E6320-96A8-44DC-81BE-FC2A6EAA72F7}" type="slidenum">
              <a:rPr lang="en-US" altLang="en-US"/>
              <a:pPr algn="r" eaLnBrk="1" hangingPunct="1">
                <a:spcBef>
                  <a:spcPct val="0"/>
                </a:spcBef>
              </a:pPr>
              <a:t>40</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B7ACC731-0B13-4ADD-B0A8-579AC96E37FC}"/>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6700FF83-4ABF-49FA-AA36-C66448446A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83972" name="Slide Number Placeholder 3">
            <a:extLst>
              <a:ext uri="{FF2B5EF4-FFF2-40B4-BE49-F238E27FC236}">
                <a16:creationId xmlns:a16="http://schemas.microsoft.com/office/drawing/2014/main" id="{2765E3C1-CF83-40F7-9F71-C6C830B741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098D496-4D4D-4CCB-88BF-17A082EDF9AD}" type="slidenum">
              <a:rPr lang="en-US" altLang="en-US"/>
              <a:pPr eaLnBrk="1" hangingPunct="1">
                <a:spcBef>
                  <a:spcPct val="0"/>
                </a:spcBef>
              </a:pPr>
              <a:t>41</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42</a:t>
            </a:fld>
            <a:endParaRPr lang="en-US" dirty="0"/>
          </a:p>
        </p:txBody>
      </p:sp>
    </p:spTree>
    <p:extLst>
      <p:ext uri="{BB962C8B-B14F-4D97-AF65-F5344CB8AC3E}">
        <p14:creationId xmlns:p14="http://schemas.microsoft.com/office/powerpoint/2010/main" val="229243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967C194F-2C19-451E-98C9-32BE222E3AEA}"/>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F60C16B9-4E07-480D-A3E7-7A52E3A23F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0116" name="Slide Number Placeholder 3">
            <a:extLst>
              <a:ext uri="{FF2B5EF4-FFF2-40B4-BE49-F238E27FC236}">
                <a16:creationId xmlns:a16="http://schemas.microsoft.com/office/drawing/2014/main" id="{D73A0AC1-496A-41E8-85E0-D0039ED745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97E4F12-21DA-4CDD-B703-5ABCF7CF78C3}" type="slidenum">
              <a:rPr lang="en-US" altLang="en-US"/>
              <a:pPr eaLnBrk="1" hangingPunct="1">
                <a:spcBef>
                  <a:spcPct val="0"/>
                </a:spcBef>
              </a:pPr>
              <a:t>43</a:t>
            </a:fld>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27D4A312-75EF-4F68-94BE-EBC33ACD72C8}"/>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7A877D12-A8B3-49D0-AA22-7015C4819F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87044" name="Slide Number Placeholder 3">
            <a:extLst>
              <a:ext uri="{FF2B5EF4-FFF2-40B4-BE49-F238E27FC236}">
                <a16:creationId xmlns:a16="http://schemas.microsoft.com/office/drawing/2014/main" id="{08ADA02F-5E80-4D5C-BE3C-9D126F770A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729685A-3E4B-4698-AC35-015C69AE738F}" type="slidenum">
              <a:rPr lang="en-US" altLang="en-US"/>
              <a:pPr eaLnBrk="1" hangingPunct="1">
                <a:spcBef>
                  <a:spcPct val="0"/>
                </a:spcBef>
              </a:pPr>
              <a:t>44</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7004148-C110-4B2B-8192-6AD5201D3E40}"/>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BFA28045-510D-4A56-9B72-D5E00D805B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Accessibility: don’t have to wait for classes to form or worry about transportation. Good for people in remote areas.</a:t>
            </a:r>
          </a:p>
        </p:txBody>
      </p:sp>
      <p:sp>
        <p:nvSpPr>
          <p:cNvPr id="88068" name="Slide Number Placeholder 3">
            <a:extLst>
              <a:ext uri="{FF2B5EF4-FFF2-40B4-BE49-F238E27FC236}">
                <a16:creationId xmlns:a16="http://schemas.microsoft.com/office/drawing/2014/main" id="{EEBBC66E-D056-4FD7-832F-AD931DF0DF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2ECCF51-A2F9-4E98-A7DE-1CFE84B15CF0}" type="slidenum">
              <a:rPr lang="en-US" altLang="en-US"/>
              <a:pPr eaLnBrk="1" hangingPunct="1">
                <a:spcBef>
                  <a:spcPct val="0"/>
                </a:spcBef>
              </a:pPr>
              <a:t>45</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6</a:t>
            </a:fld>
            <a:endParaRPr lang="en-US" dirty="0"/>
          </a:p>
        </p:txBody>
      </p:sp>
    </p:spTree>
    <p:extLst>
      <p:ext uri="{BB962C8B-B14F-4D97-AF65-F5344CB8AC3E}">
        <p14:creationId xmlns:p14="http://schemas.microsoft.com/office/powerpoint/2010/main" val="4154008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63EABA8-63A2-4BE5-BCDC-68AB3B1077A5}"/>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DC48FCC6-9AEC-401B-A307-92FDFBEB70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89092" name="Slide Number Placeholder 3">
            <a:extLst>
              <a:ext uri="{FF2B5EF4-FFF2-40B4-BE49-F238E27FC236}">
                <a16:creationId xmlns:a16="http://schemas.microsoft.com/office/drawing/2014/main" id="{3190107E-BB3C-47E2-9363-504B9EB691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F7AF0A-4870-4FD3-A45D-740B187DA167}" type="slidenum">
              <a:rPr lang="en-US" altLang="en-US"/>
              <a:pPr eaLnBrk="1" hangingPunct="1">
                <a:spcBef>
                  <a:spcPct val="0"/>
                </a:spcBef>
              </a:pPr>
              <a:t>46</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967C194F-2C19-451E-98C9-32BE222E3AEA}"/>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F60C16B9-4E07-480D-A3E7-7A52E3A23F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0116" name="Slide Number Placeholder 3">
            <a:extLst>
              <a:ext uri="{FF2B5EF4-FFF2-40B4-BE49-F238E27FC236}">
                <a16:creationId xmlns:a16="http://schemas.microsoft.com/office/drawing/2014/main" id="{D73A0AC1-496A-41E8-85E0-D0039ED745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97E4F12-21DA-4CDD-B703-5ABCF7CF78C3}" type="slidenum">
              <a:rPr lang="en-US" altLang="en-US"/>
              <a:pPr eaLnBrk="1" hangingPunct="1">
                <a:spcBef>
                  <a:spcPct val="0"/>
                </a:spcBef>
              </a:pPr>
              <a:t>47</a:t>
            </a:fld>
            <a:endParaRPr lang="en-US" altLang="en-US" dirty="0"/>
          </a:p>
        </p:txBody>
      </p:sp>
    </p:spTree>
    <p:extLst>
      <p:ext uri="{BB962C8B-B14F-4D97-AF65-F5344CB8AC3E}">
        <p14:creationId xmlns:p14="http://schemas.microsoft.com/office/powerpoint/2010/main" val="1867172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CBF3062-6D4A-4785-B3BE-5CB317C09343}"/>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B2ED6B2A-2C29-4FBE-90E1-E16B83E0BC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91140" name="Slide Number Placeholder 3">
            <a:extLst>
              <a:ext uri="{FF2B5EF4-FFF2-40B4-BE49-F238E27FC236}">
                <a16:creationId xmlns:a16="http://schemas.microsoft.com/office/drawing/2014/main" id="{E5B8B7EF-FF84-46DF-B270-743E43886D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E974B70-59B6-4D83-9D46-0AE4B24320E1}" type="slidenum">
              <a:rPr lang="en-US" altLang="en-US"/>
              <a:pPr eaLnBrk="1" hangingPunct="1">
                <a:spcBef>
                  <a:spcPct val="0"/>
                </a:spcBef>
              </a:pPr>
              <a:t>48</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3976FFE5-BBE9-4D6E-B8F3-24CF4A36B753}"/>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5C2D98B3-D9BC-4B97-8FF6-4D20ED823C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92164" name="Slide Number Placeholder 3">
            <a:extLst>
              <a:ext uri="{FF2B5EF4-FFF2-40B4-BE49-F238E27FC236}">
                <a16:creationId xmlns:a16="http://schemas.microsoft.com/office/drawing/2014/main" id="{6FFEF639-2118-4126-8778-211D9764FB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21BB2A5-4B42-4B1F-B0ED-A9B97660D27B}" type="slidenum">
              <a:rPr lang="en-US" altLang="en-US"/>
              <a:pPr eaLnBrk="1" hangingPunct="1">
                <a:spcBef>
                  <a:spcPct val="0"/>
                </a:spcBef>
              </a:pPr>
              <a:t>49</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is available as part of AAFPs Tobacco and Vaping Cessation Guide. It is adapted from the one used in a study done by the University of Kansas Medical Center, which found it incredibly helpful for clinics to have this form filled out by the pharmacist using the patient’s coverage information every time they had a newly identified smoker/vaper. Cost can be a barrier to compliance. After discussing the tobacco/vaping cessation with the patient, the physician could make an informed decision about which treatment to utilize based on which methods would be best for the patient, including those covered by the patient’s insurance. </a:t>
            </a:r>
          </a:p>
        </p:txBody>
      </p:sp>
      <p:sp>
        <p:nvSpPr>
          <p:cNvPr id="4" name="Slide Number Placeholder 3"/>
          <p:cNvSpPr>
            <a:spLocks noGrp="1"/>
          </p:cNvSpPr>
          <p:nvPr>
            <p:ph type="sldNum" sz="quarter" idx="5"/>
          </p:nvPr>
        </p:nvSpPr>
        <p:spPr/>
        <p:txBody>
          <a:bodyPr/>
          <a:lstStyle/>
          <a:p>
            <a:fld id="{C099F744-FD9C-44F3-92AB-510D9A2A268B}" type="slidenum">
              <a:rPr lang="en-US" smtClean="0"/>
              <a:t>50</a:t>
            </a:fld>
            <a:endParaRPr lang="en-US" dirty="0"/>
          </a:p>
        </p:txBody>
      </p:sp>
    </p:spTree>
    <p:extLst>
      <p:ext uri="{BB962C8B-B14F-4D97-AF65-F5344CB8AC3E}">
        <p14:creationId xmlns:p14="http://schemas.microsoft.com/office/powerpoint/2010/main" val="1844897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3976FFE5-BBE9-4D6E-B8F3-24CF4A36B753}"/>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5C2D98B3-D9BC-4B97-8FF6-4D20ED823C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92164" name="Slide Number Placeholder 3">
            <a:extLst>
              <a:ext uri="{FF2B5EF4-FFF2-40B4-BE49-F238E27FC236}">
                <a16:creationId xmlns:a16="http://schemas.microsoft.com/office/drawing/2014/main" id="{6FFEF639-2118-4126-8778-211D9764FB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21BB2A5-4B42-4B1F-B0ED-A9B97660D27B}" type="slidenum">
              <a:rPr lang="en-US" altLang="en-US"/>
              <a:pPr eaLnBrk="1" hangingPunct="1">
                <a:spcBef>
                  <a:spcPct val="0"/>
                </a:spcBef>
              </a:pPr>
              <a:t>51</a:t>
            </a:fld>
            <a:endParaRPr lang="en-US" altLang="en-US" dirty="0"/>
          </a:p>
        </p:txBody>
      </p:sp>
    </p:spTree>
    <p:extLst>
      <p:ext uri="{BB962C8B-B14F-4D97-AF65-F5344CB8AC3E}">
        <p14:creationId xmlns:p14="http://schemas.microsoft.com/office/powerpoint/2010/main" val="3816786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6419D9F2-B8AD-4BC5-9E3B-D6B4E547D3B2}"/>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30F3B64B-0936-43A3-A586-551AE69C3F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01380" name="Slide Number Placeholder 3">
            <a:extLst>
              <a:ext uri="{FF2B5EF4-FFF2-40B4-BE49-F238E27FC236}">
                <a16:creationId xmlns:a16="http://schemas.microsoft.com/office/drawing/2014/main" id="{29CFB203-E9FB-4052-9FCD-85BB5EA513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6A5F375-EA34-49F9-B790-4D1CBF733CB5}" type="slidenum">
              <a:rPr lang="en-US" altLang="en-US"/>
              <a:pPr eaLnBrk="1" hangingPunct="1">
                <a:spcBef>
                  <a:spcPct val="0"/>
                </a:spcBef>
              </a:pPr>
              <a:t>53</a:t>
            </a:fld>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0D0458E0-DE1E-451D-9D59-261C8B3E7229}"/>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BD41B7E6-CFC2-44B1-A33F-2E669B7FFB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7524" name="Slide Number Placeholder 3">
            <a:extLst>
              <a:ext uri="{FF2B5EF4-FFF2-40B4-BE49-F238E27FC236}">
                <a16:creationId xmlns:a16="http://schemas.microsoft.com/office/drawing/2014/main" id="{EB1767ED-9C02-4906-9124-B673D2B178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9913721-6477-42B1-B829-ADC1BB3DDA4F}" type="slidenum">
              <a:rPr lang="en-US" altLang="en-US"/>
              <a:pPr eaLnBrk="1" hangingPunct="1">
                <a:spcBef>
                  <a:spcPct val="0"/>
                </a:spcBef>
              </a:pPr>
              <a:t>54</a:t>
            </a:fld>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967C194F-2C19-451E-98C9-32BE222E3AEA}"/>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F60C16B9-4E07-480D-A3E7-7A52E3A23F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0116" name="Slide Number Placeholder 3">
            <a:extLst>
              <a:ext uri="{FF2B5EF4-FFF2-40B4-BE49-F238E27FC236}">
                <a16:creationId xmlns:a16="http://schemas.microsoft.com/office/drawing/2014/main" id="{D73A0AC1-496A-41E8-85E0-D0039ED745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97E4F12-21DA-4CDD-B703-5ABCF7CF78C3}" type="slidenum">
              <a:rPr lang="en-US" altLang="en-US"/>
              <a:pPr eaLnBrk="1" hangingPunct="1">
                <a:spcBef>
                  <a:spcPct val="0"/>
                </a:spcBef>
              </a:pPr>
              <a:t>55</a:t>
            </a:fld>
            <a:endParaRPr lang="en-US" altLang="en-US" dirty="0"/>
          </a:p>
        </p:txBody>
      </p:sp>
    </p:spTree>
    <p:extLst>
      <p:ext uri="{BB962C8B-B14F-4D97-AF65-F5344CB8AC3E}">
        <p14:creationId xmlns:p14="http://schemas.microsoft.com/office/powerpoint/2010/main" val="1954793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157A2C84-2905-4C11-85F7-0635392CF745}"/>
              </a:ext>
            </a:extLst>
          </p:cNvPr>
          <p:cNvSpPr>
            <a:spLocks noGrp="1" noRot="1" noChangeAspect="1" noTextEdit="1"/>
          </p:cNvSpPr>
          <p:nvPr>
            <p:ph type="sldImg"/>
          </p:nvPr>
        </p:nvSpPr>
        <p:spPr>
          <a:solidFill>
            <a:srgbClr val="FFFFFF"/>
          </a:solidFill>
          <a:ln/>
        </p:spPr>
      </p:sp>
      <p:sp>
        <p:nvSpPr>
          <p:cNvPr id="103427" name="Notes Placeholder 2">
            <a:extLst>
              <a:ext uri="{FF2B5EF4-FFF2-40B4-BE49-F238E27FC236}">
                <a16:creationId xmlns:a16="http://schemas.microsoft.com/office/drawing/2014/main" id="{61C20CC0-1134-4CE5-B47A-4E5373BF65F6}"/>
              </a:ext>
            </a:extLst>
          </p:cNvPr>
          <p:cNvSpPr>
            <a:spLocks noGrp="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
        <p:nvSpPr>
          <p:cNvPr id="103428" name="Slide Number Placeholder 3">
            <a:extLst>
              <a:ext uri="{FF2B5EF4-FFF2-40B4-BE49-F238E27FC236}">
                <a16:creationId xmlns:a16="http://schemas.microsoft.com/office/drawing/2014/main" id="{32522024-E848-43A0-BB75-0B79306C1867}"/>
              </a:ext>
            </a:extLst>
          </p:cNvPr>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AD099E5-FF47-4962-8037-C70C4F770864}" type="slidenum">
              <a:rPr lang="en-US" altLang="en-US"/>
              <a:pPr algn="r" eaLnBrk="1" hangingPunct="1">
                <a:spcBef>
                  <a:spcPct val="0"/>
                </a:spcBef>
              </a:pPr>
              <a:t>56</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7</a:t>
            </a:fld>
            <a:endParaRPr lang="en-US" dirty="0"/>
          </a:p>
        </p:txBody>
      </p:sp>
    </p:spTree>
    <p:extLst>
      <p:ext uri="{BB962C8B-B14F-4D97-AF65-F5344CB8AC3E}">
        <p14:creationId xmlns:p14="http://schemas.microsoft.com/office/powerpoint/2010/main" val="22196970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dirty="0">
                <a:latin typeface="Arial" panose="020B0604020202020204" pitchFamily="34" charset="0"/>
              </a:rPr>
              <a:t>Some trigger situations where patient may be tempted to smoke includes alcohol use, stress, and being around other smokers.</a:t>
            </a:r>
          </a:p>
          <a:p>
            <a:pPr lvl="1" eaLnBrk="1" hangingPunct="1"/>
            <a:r>
              <a:rPr lang="en-US" altLang="en-US" dirty="0">
                <a:latin typeface="Arial" panose="020B0604020202020204" pitchFamily="34" charset="0"/>
              </a:rPr>
              <a:t>Change your environment--stay away from places where people are likely to be smoking.</a:t>
            </a:r>
          </a:p>
          <a:p>
            <a:pPr lvl="1" eaLnBrk="1" hangingPunct="1"/>
            <a:r>
              <a:rPr lang="en-US" altLang="en-US" dirty="0">
                <a:latin typeface="Arial" panose="020B0604020202020204" pitchFamily="34" charset="0"/>
              </a:rPr>
              <a:t>Let others know you are trying to quit and ask them to not smoke around you.</a:t>
            </a:r>
          </a:p>
          <a:p>
            <a:pPr lvl="1" eaLnBrk="1" hangingPunct="1"/>
            <a:r>
              <a:rPr lang="en-US" altLang="en-US" dirty="0">
                <a:latin typeface="Arial" panose="020B0604020202020204" pitchFamily="34" charset="0"/>
              </a:rPr>
              <a:t>Instead of reaching for a cigarette when tempted, drink a glass of water, chew gum, go for a walk.</a:t>
            </a:r>
          </a:p>
          <a:p>
            <a:pPr lvl="1" eaLnBrk="1" hangingPunct="1"/>
            <a:r>
              <a:rPr lang="en-US" altLang="en-US" dirty="0">
                <a:latin typeface="Arial" panose="020B0604020202020204" pitchFamily="34" charset="0"/>
              </a:rPr>
              <a:t>Distract yourself from the urge to smoke by talking to someone or working on a task.</a:t>
            </a:r>
          </a:p>
          <a:p>
            <a:pPr lvl="1"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57</a:t>
            </a:fld>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C910996-3114-40D9-B393-221B0E2D1D20}"/>
              </a:ext>
            </a:extLst>
          </p:cNvPr>
          <p:cNvSpPr>
            <a:spLocks noGrp="1" noRot="1" noChangeAspect="1" noTextEdit="1"/>
          </p:cNvSpPr>
          <p:nvPr>
            <p:ph type="sldImg"/>
          </p:nvPr>
        </p:nvSpPr>
        <p:spPr>
          <a:solidFill>
            <a:srgbClr val="FFFFFF"/>
          </a:solidFill>
          <a:ln/>
        </p:spPr>
      </p:sp>
      <p:sp>
        <p:nvSpPr>
          <p:cNvPr id="80899" name="Notes Placeholder 2">
            <a:extLst>
              <a:ext uri="{FF2B5EF4-FFF2-40B4-BE49-F238E27FC236}">
                <a16:creationId xmlns:a16="http://schemas.microsoft.com/office/drawing/2014/main" id="{066144E5-1F72-47D0-9FBF-78269CDD1DB3}"/>
              </a:ext>
            </a:extLst>
          </p:cNvPr>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a:spcBef>
                <a:spcPct val="0"/>
              </a:spcBef>
            </a:pPr>
            <a:endParaRPr lang="en-US" altLang="en-US" sz="1800"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E3B1ACA0-F2FC-407F-A813-78AB4B73729C}"/>
              </a:ext>
            </a:extLst>
          </p:cNvPr>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80688B2-7BD2-43EF-B0E8-9AD51E6C3AB2}" type="slidenum">
              <a:rPr lang="en-US" altLang="en-US"/>
              <a:pPr algn="r" eaLnBrk="1" hangingPunct="1">
                <a:spcBef>
                  <a:spcPct val="0"/>
                </a:spcBef>
              </a:pPr>
              <a:t>58</a:t>
            </a:fld>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BCD1830D-5A61-424A-8BA5-7B2873A00367}"/>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91F908FF-7C40-4235-997C-CA92197A48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1860" name="Slide Number Placeholder 3">
            <a:extLst>
              <a:ext uri="{FF2B5EF4-FFF2-40B4-BE49-F238E27FC236}">
                <a16:creationId xmlns:a16="http://schemas.microsoft.com/office/drawing/2014/main" id="{803A9AB5-92B1-47E5-8760-E25CE486FE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0C0CCAD-200A-4B21-BF02-742277D29326}" type="slidenum">
              <a:rPr lang="en-US" altLang="en-US"/>
              <a:pPr eaLnBrk="1" hangingPunct="1">
                <a:spcBef>
                  <a:spcPct val="0"/>
                </a:spcBef>
              </a:pPr>
              <a:t>59</a:t>
            </a:fld>
            <a:endParaRPr lang="en-US" altLang="en-US" dirty="0"/>
          </a:p>
        </p:txBody>
      </p:sp>
    </p:spTree>
    <p:extLst>
      <p:ext uri="{BB962C8B-B14F-4D97-AF65-F5344CB8AC3E}">
        <p14:creationId xmlns:p14="http://schemas.microsoft.com/office/powerpoint/2010/main" val="35348143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60</a:t>
            </a:fld>
            <a:endParaRPr lang="en-US" altLang="en-US" dirty="0"/>
          </a:p>
        </p:txBody>
      </p:sp>
    </p:spTree>
    <p:extLst>
      <p:ext uri="{BB962C8B-B14F-4D97-AF65-F5344CB8AC3E}">
        <p14:creationId xmlns:p14="http://schemas.microsoft.com/office/powerpoint/2010/main" val="4815769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61</a:t>
            </a:fld>
            <a:endParaRPr lang="en-US" altLang="en-US" dirty="0"/>
          </a:p>
        </p:txBody>
      </p:sp>
    </p:spTree>
    <p:extLst>
      <p:ext uri="{BB962C8B-B14F-4D97-AF65-F5344CB8AC3E}">
        <p14:creationId xmlns:p14="http://schemas.microsoft.com/office/powerpoint/2010/main" val="3934183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62</a:t>
            </a:fld>
            <a:endParaRPr lang="en-US" altLang="en-US" dirty="0"/>
          </a:p>
        </p:txBody>
      </p:sp>
    </p:spTree>
    <p:extLst>
      <p:ext uri="{BB962C8B-B14F-4D97-AF65-F5344CB8AC3E}">
        <p14:creationId xmlns:p14="http://schemas.microsoft.com/office/powerpoint/2010/main" val="90083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63</a:t>
            </a:fld>
            <a:endParaRPr lang="en-US" altLang="en-US" dirty="0"/>
          </a:p>
        </p:txBody>
      </p:sp>
    </p:spTree>
    <p:extLst>
      <p:ext uri="{BB962C8B-B14F-4D97-AF65-F5344CB8AC3E}">
        <p14:creationId xmlns:p14="http://schemas.microsoft.com/office/powerpoint/2010/main" val="2997881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64</a:t>
            </a:fld>
            <a:endParaRPr lang="en-US" altLang="en-US" dirty="0"/>
          </a:p>
        </p:txBody>
      </p:sp>
    </p:spTree>
    <p:extLst>
      <p:ext uri="{BB962C8B-B14F-4D97-AF65-F5344CB8AC3E}">
        <p14:creationId xmlns:p14="http://schemas.microsoft.com/office/powerpoint/2010/main" val="17493049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65</a:t>
            </a:fld>
            <a:endParaRPr lang="en-US" altLang="en-US" dirty="0"/>
          </a:p>
        </p:txBody>
      </p:sp>
    </p:spTree>
    <p:extLst>
      <p:ext uri="{BB962C8B-B14F-4D97-AF65-F5344CB8AC3E}">
        <p14:creationId xmlns:p14="http://schemas.microsoft.com/office/powerpoint/2010/main" val="17683354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66</a:t>
            </a:fld>
            <a:endParaRPr lang="en-US" altLang="en-US" dirty="0"/>
          </a:p>
        </p:txBody>
      </p:sp>
    </p:spTree>
    <p:extLst>
      <p:ext uri="{BB962C8B-B14F-4D97-AF65-F5344CB8AC3E}">
        <p14:creationId xmlns:p14="http://schemas.microsoft.com/office/powerpoint/2010/main" val="298322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9</a:t>
            </a:fld>
            <a:endParaRPr lang="en-US" dirty="0"/>
          </a:p>
        </p:txBody>
      </p:sp>
    </p:spTree>
    <p:extLst>
      <p:ext uri="{BB962C8B-B14F-4D97-AF65-F5344CB8AC3E}">
        <p14:creationId xmlns:p14="http://schemas.microsoft.com/office/powerpoint/2010/main" val="23261455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6BDBF89-480F-4834-AFCC-40F4FD18B31B}"/>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2DB6AFDD-1597-4D3D-A6AA-F4657EA5F3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0596" name="Slide Number Placeholder 3">
            <a:extLst>
              <a:ext uri="{FF2B5EF4-FFF2-40B4-BE49-F238E27FC236}">
                <a16:creationId xmlns:a16="http://schemas.microsoft.com/office/drawing/2014/main" id="{C2FD08F9-DC93-4EFE-AF4D-F45F153DA3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1657CF9-06F5-46D5-A6A0-030439DCBBCA}" type="slidenum">
              <a:rPr lang="en-US" altLang="en-US"/>
              <a:pPr eaLnBrk="1" hangingPunct="1">
                <a:spcBef>
                  <a:spcPct val="0"/>
                </a:spcBef>
              </a:pPr>
              <a:t>67</a:t>
            </a:fld>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967C194F-2C19-451E-98C9-32BE222E3AEA}"/>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F60C16B9-4E07-480D-A3E7-7A52E3A23F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0116" name="Slide Number Placeholder 3">
            <a:extLst>
              <a:ext uri="{FF2B5EF4-FFF2-40B4-BE49-F238E27FC236}">
                <a16:creationId xmlns:a16="http://schemas.microsoft.com/office/drawing/2014/main" id="{D73A0AC1-496A-41E8-85E0-D0039ED745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97E4F12-21DA-4CDD-B703-5ABCF7CF78C3}" type="slidenum">
              <a:rPr lang="en-US" altLang="en-US"/>
              <a:pPr eaLnBrk="1" hangingPunct="1">
                <a:spcBef>
                  <a:spcPct val="0"/>
                </a:spcBef>
              </a:pPr>
              <a:t>69</a:t>
            </a:fld>
            <a:endParaRPr lang="en-US" altLang="en-US" dirty="0"/>
          </a:p>
        </p:txBody>
      </p:sp>
    </p:spTree>
    <p:extLst>
      <p:ext uri="{BB962C8B-B14F-4D97-AF65-F5344CB8AC3E}">
        <p14:creationId xmlns:p14="http://schemas.microsoft.com/office/powerpoint/2010/main" val="12762240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dirty="0">
                <a:latin typeface="Arial" panose="020B0604020202020204" pitchFamily="34" charset="0"/>
              </a:rPr>
              <a:t>Some trigger situations where patient may be tempted to smoke includes alcohol use, stress, and being around other smokers.</a:t>
            </a:r>
          </a:p>
          <a:p>
            <a:pPr lvl="1" eaLnBrk="1" hangingPunct="1"/>
            <a:r>
              <a:rPr lang="en-US" altLang="en-US" dirty="0">
                <a:latin typeface="Arial" panose="020B0604020202020204" pitchFamily="34" charset="0"/>
              </a:rPr>
              <a:t>Change your environment--stay away from places where people are likely to be smoking.</a:t>
            </a:r>
          </a:p>
          <a:p>
            <a:pPr lvl="1" eaLnBrk="1" hangingPunct="1"/>
            <a:r>
              <a:rPr lang="en-US" altLang="en-US" dirty="0">
                <a:latin typeface="Arial" panose="020B0604020202020204" pitchFamily="34" charset="0"/>
              </a:rPr>
              <a:t>Let others know you are trying to quit and ask them to not smoke around you.</a:t>
            </a:r>
          </a:p>
          <a:p>
            <a:pPr lvl="1" eaLnBrk="1" hangingPunct="1"/>
            <a:r>
              <a:rPr lang="en-US" altLang="en-US" dirty="0">
                <a:latin typeface="Arial" panose="020B0604020202020204" pitchFamily="34" charset="0"/>
              </a:rPr>
              <a:t>Instead of reaching for a cigarette when tempted, drink a glass of water, chew gum, go for a walk.</a:t>
            </a:r>
          </a:p>
          <a:p>
            <a:pPr lvl="1" eaLnBrk="1" hangingPunct="1"/>
            <a:r>
              <a:rPr lang="en-US" altLang="en-US" dirty="0">
                <a:latin typeface="Arial" panose="020B0604020202020204" pitchFamily="34" charset="0"/>
              </a:rPr>
              <a:t>Distract yourself from the urge to smoke by talking to someone or working on a task.</a:t>
            </a:r>
          </a:p>
          <a:p>
            <a:pPr lvl="1"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70</a:t>
            </a:fld>
            <a:endParaRPr lang="en-US" altLang="en-US" dirty="0"/>
          </a:p>
        </p:txBody>
      </p:sp>
    </p:spTree>
    <p:extLst>
      <p:ext uri="{BB962C8B-B14F-4D97-AF65-F5344CB8AC3E}">
        <p14:creationId xmlns:p14="http://schemas.microsoft.com/office/powerpoint/2010/main" val="32653227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53C1111-6C42-49AF-A60F-C10CD3FA8DE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EF5A42A-CEE9-464D-B432-9AFBF0696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ED4220AE-2B07-434A-95D0-B62E12DA6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597E1B-BB60-41F6-8BFC-690CA6901478}" type="slidenum">
              <a:rPr lang="en-US" altLang="en-US"/>
              <a:pPr eaLnBrk="1" hangingPunct="1">
                <a:spcBef>
                  <a:spcPct val="0"/>
                </a:spcBef>
              </a:pPr>
              <a:t>72</a:t>
            </a:fld>
            <a:endParaRPr lang="en-US" altLang="en-US" dirty="0"/>
          </a:p>
        </p:txBody>
      </p:sp>
    </p:spTree>
    <p:extLst>
      <p:ext uri="{BB962C8B-B14F-4D97-AF65-F5344CB8AC3E}">
        <p14:creationId xmlns:p14="http://schemas.microsoft.com/office/powerpoint/2010/main" val="179136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10</a:t>
            </a:fld>
            <a:endParaRPr lang="en-US" dirty="0"/>
          </a:p>
        </p:txBody>
      </p:sp>
    </p:spTree>
    <p:extLst>
      <p:ext uri="{BB962C8B-B14F-4D97-AF65-F5344CB8AC3E}">
        <p14:creationId xmlns:p14="http://schemas.microsoft.com/office/powerpoint/2010/main" val="323071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91683F9-55E9-49F9-BC0C-48965D7498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869B070-D272-4166-A93C-61BC588F769E}" type="slidenum">
              <a:rPr lang="en-US" altLang="en-US"/>
              <a:pPr eaLnBrk="1" hangingPunct="1">
                <a:spcBef>
                  <a:spcPct val="0"/>
                </a:spcBef>
              </a:pPr>
              <a:t>13</a:t>
            </a:fld>
            <a:endParaRPr lang="en-US" altLang="en-US" dirty="0"/>
          </a:p>
        </p:txBody>
      </p:sp>
      <p:sp>
        <p:nvSpPr>
          <p:cNvPr id="63491" name="Rectangle 2">
            <a:extLst>
              <a:ext uri="{FF2B5EF4-FFF2-40B4-BE49-F238E27FC236}">
                <a16:creationId xmlns:a16="http://schemas.microsoft.com/office/drawing/2014/main" id="{094A1C24-A0F1-453F-962B-D52A7F17ECD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294F8E34-B68F-4B84-844D-373C29C0D4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27D4CEF-F8E2-494C-B7DA-ABEF4CF59E65}"/>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AB3CE873-2258-411D-94E5-54B904330B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67588" name="Slide Number Placeholder 3">
            <a:extLst>
              <a:ext uri="{FF2B5EF4-FFF2-40B4-BE49-F238E27FC236}">
                <a16:creationId xmlns:a16="http://schemas.microsoft.com/office/drawing/2014/main" id="{FD5AFA81-BB0F-4171-9683-9A56B57032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708A738-D9D4-4B20-B232-EE8CABA63E43}" type="slidenum">
              <a:rPr lang="en-US" altLang="en-US"/>
              <a:pPr eaLnBrk="1" hangingPunct="1">
                <a:spcBef>
                  <a:spcPct val="0"/>
                </a:spcBef>
              </a:pPr>
              <a:t>14</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CE6E-202A-480B-BA54-5D98F99FE4DF}"/>
              </a:ext>
            </a:extLst>
          </p:cNvPr>
          <p:cNvSpPr>
            <a:spLocks noGrp="1"/>
          </p:cNvSpPr>
          <p:nvPr>
            <p:ph type="ctrTitle" hasCustomPrompt="1"/>
          </p:nvPr>
        </p:nvSpPr>
        <p:spPr>
          <a:xfrm>
            <a:off x="520700" y="1295399"/>
            <a:ext cx="7518400" cy="2214563"/>
          </a:xfrm>
        </p:spPr>
        <p:txBody>
          <a:bodyPr anchor="b"/>
          <a:lstStyle>
            <a:lvl1pPr algn="l">
              <a:defRPr sz="6000">
                <a:solidFill>
                  <a:schemeClr val="bg1"/>
                </a:solidFill>
              </a:defRPr>
            </a:lvl1pPr>
          </a:lstStyle>
          <a:p>
            <a:r>
              <a:rPr lang="en-US"/>
              <a:t>Title: Arial Bold, 40-60 / white</a:t>
            </a:r>
          </a:p>
        </p:txBody>
      </p:sp>
      <p:sp>
        <p:nvSpPr>
          <p:cNvPr id="3" name="Subtitle 2">
            <a:extLst>
              <a:ext uri="{FF2B5EF4-FFF2-40B4-BE49-F238E27FC236}">
                <a16:creationId xmlns:a16="http://schemas.microsoft.com/office/drawing/2014/main" id="{EF1FC547-C509-46CB-9E66-6AA01C27ED12}"/>
              </a:ext>
            </a:extLst>
          </p:cNvPr>
          <p:cNvSpPr>
            <a:spLocks noGrp="1"/>
          </p:cNvSpPr>
          <p:nvPr>
            <p:ph type="subTitle" idx="1" hasCustomPrompt="1"/>
          </p:nvPr>
        </p:nvSpPr>
        <p:spPr>
          <a:xfrm>
            <a:off x="520700" y="3552191"/>
            <a:ext cx="7518400" cy="1198562"/>
          </a:xfrm>
        </p:spPr>
        <p:txBody>
          <a:bodyPr anchor="b">
            <a:normAutofit/>
          </a:bodyPr>
          <a:lstStyle>
            <a:lvl1pPr marL="0" indent="0" algn="l">
              <a:buNone/>
              <a:defRPr sz="36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Arial Bold, 24-36 / orange</a:t>
            </a:r>
          </a:p>
        </p:txBody>
      </p:sp>
      <p:sp>
        <p:nvSpPr>
          <p:cNvPr id="5" name="Text Placeholder 4">
            <a:extLst>
              <a:ext uri="{FF2B5EF4-FFF2-40B4-BE49-F238E27FC236}">
                <a16:creationId xmlns:a16="http://schemas.microsoft.com/office/drawing/2014/main" id="{88FC5653-E33E-4AF1-9770-669F9F0F001F}"/>
              </a:ext>
            </a:extLst>
          </p:cNvPr>
          <p:cNvSpPr>
            <a:spLocks noGrp="1"/>
          </p:cNvSpPr>
          <p:nvPr>
            <p:ph type="body" sz="quarter" idx="10" hasCustomPrompt="1"/>
          </p:nvPr>
        </p:nvSpPr>
        <p:spPr>
          <a:xfrm>
            <a:off x="520700" y="4792982"/>
            <a:ext cx="7518400" cy="521968"/>
          </a:xfrm>
        </p:spPr>
        <p:txBody>
          <a:bodyPr anchor="b">
            <a:normAutofit/>
          </a:bodyPr>
          <a:lstStyle>
            <a:lvl1pPr marL="0" indent="0">
              <a:buNone/>
              <a:defRPr sz="2400">
                <a:solidFill>
                  <a:schemeClr val="bg1"/>
                </a:solidFill>
              </a:defRPr>
            </a:lvl1pPr>
          </a:lstStyle>
          <a:p>
            <a:pPr lvl="0"/>
            <a:r>
              <a:rPr lang="en-US"/>
              <a:t>Presenter and Date, Arial Bold, 18-24 / white</a:t>
            </a:r>
          </a:p>
        </p:txBody>
      </p:sp>
    </p:spTree>
    <p:extLst>
      <p:ext uri="{BB962C8B-B14F-4D97-AF65-F5344CB8AC3E}">
        <p14:creationId xmlns:p14="http://schemas.microsoft.com/office/powerpoint/2010/main" val="117036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388056-F1AF-4D00-8876-6F9D99943082}"/>
              </a:ext>
            </a:extLst>
          </p:cNvPr>
          <p:cNvSpPr>
            <a:spLocks noGrp="1"/>
          </p:cNvSpPr>
          <p:nvPr>
            <p:ph type="sldNum" sz="quarter" idx="10"/>
          </p:nvPr>
        </p:nvSpPr>
        <p:spPr>
          <a:xfrm>
            <a:off x="294968" y="6278255"/>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87887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4FF51-24AA-475C-8ED0-958F6759D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FD707C-7F9C-4C5A-AA20-C7479542AA0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984DA-660F-4ACB-A870-86EA3DACE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89668A8D-9152-454A-81DE-03D95A0AFD8D}"/>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99690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0E86-6534-4FCB-9096-AF7BD6B0C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8FC382-6BA5-49E4-8ED4-12086863D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808A7DD-380C-4B6C-A1CE-5D348E56D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C0E1477E-6872-4DFA-8FD1-3DB0A6DA948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34956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ACC8-5CA2-4882-BD40-22F53D769298}"/>
              </a:ext>
            </a:extLst>
          </p:cNvPr>
          <p:cNvSpPr>
            <a:spLocks noGrp="1"/>
          </p:cNvSpPr>
          <p:nvPr>
            <p:ph type="title" hasCustomPrompt="1"/>
          </p:nvPr>
        </p:nvSpPr>
        <p:spPr/>
        <p:txBody>
          <a:bodyPr/>
          <a:lstStyle/>
          <a:p>
            <a:r>
              <a:rPr lang="en-US"/>
              <a:t>Headline: Arial Bold, 36-48 / black</a:t>
            </a:r>
          </a:p>
        </p:txBody>
      </p:sp>
      <p:sp>
        <p:nvSpPr>
          <p:cNvPr id="3" name="Vertical Text Placeholder 2">
            <a:extLst>
              <a:ext uri="{FF2B5EF4-FFF2-40B4-BE49-F238E27FC236}">
                <a16:creationId xmlns:a16="http://schemas.microsoft.com/office/drawing/2014/main" id="{6DE0703C-BF51-4AB1-A60B-175EEABDC8B7}"/>
              </a:ext>
            </a:extLst>
          </p:cNvPr>
          <p:cNvSpPr>
            <a:spLocks noGrp="1"/>
          </p:cNvSpPr>
          <p:nvPr>
            <p:ph type="body" orient="vert" idx="1" hasCustomPrompt="1"/>
          </p:nvPr>
        </p:nvSpPr>
        <p:spPr/>
        <p:txBody>
          <a:bodyPr vert="eaVert"/>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B89B93E-A616-4E52-A408-0B730D70B872}"/>
              </a:ext>
            </a:extLst>
          </p:cNvPr>
          <p:cNvSpPr>
            <a:spLocks noGrp="1"/>
          </p:cNvSpPr>
          <p:nvPr>
            <p:ph type="sldNum" sz="quarter" idx="10"/>
          </p:nvPr>
        </p:nvSpPr>
        <p:spPr>
          <a:xfrm>
            <a:off x="304800" y="6280560"/>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65899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DB986-04B1-47E5-B445-197AEA1A7F6C}"/>
              </a:ext>
            </a:extLst>
          </p:cNvPr>
          <p:cNvSpPr>
            <a:spLocks noGrp="1"/>
          </p:cNvSpPr>
          <p:nvPr>
            <p:ph type="title" orient="vert" hasCustomPrompt="1"/>
          </p:nvPr>
        </p:nvSpPr>
        <p:spPr>
          <a:xfrm>
            <a:off x="8724900" y="365125"/>
            <a:ext cx="2628900" cy="5811838"/>
          </a:xfrm>
        </p:spPr>
        <p:txBody>
          <a:bodyPr vert="eaVert"/>
          <a:lstStyle/>
          <a:p>
            <a:r>
              <a:rPr lang="en-US"/>
              <a:t>Headline: Arial Bold, 36-48 / black</a:t>
            </a:r>
          </a:p>
        </p:txBody>
      </p:sp>
      <p:sp>
        <p:nvSpPr>
          <p:cNvPr id="3" name="Vertical Text Placeholder 2">
            <a:extLst>
              <a:ext uri="{FF2B5EF4-FFF2-40B4-BE49-F238E27FC236}">
                <a16:creationId xmlns:a16="http://schemas.microsoft.com/office/drawing/2014/main" id="{4BAAB312-AD17-4AEE-B816-49BAE59013CB}"/>
              </a:ext>
            </a:extLst>
          </p:cNvPr>
          <p:cNvSpPr>
            <a:spLocks noGrp="1"/>
          </p:cNvSpPr>
          <p:nvPr>
            <p:ph type="body" orient="vert" idx="1" hasCustomPrompt="1"/>
          </p:nvPr>
        </p:nvSpPr>
        <p:spPr>
          <a:xfrm>
            <a:off x="838200" y="365125"/>
            <a:ext cx="7734300" cy="5811838"/>
          </a:xfrm>
        </p:spPr>
        <p:txBody>
          <a:bodyPr vert="eaVert"/>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C033124-2937-4B5A-B3E4-72ECE66916C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54245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6">
            <a:extLst>
              <a:ext uri="{FF2B5EF4-FFF2-40B4-BE49-F238E27FC236}">
                <a16:creationId xmlns:a16="http://schemas.microsoft.com/office/drawing/2014/main" id="{A798ED32-77E0-4ED3-A43A-67476155CDB7}"/>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1160649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6C37B173-1BCA-4FF7-956B-0BC3B673BDFE}"/>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353587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A752-8AF5-43D4-A5D4-F173BA465AB6}"/>
              </a:ext>
            </a:extLst>
          </p:cNvPr>
          <p:cNvSpPr>
            <a:spLocks noGrp="1"/>
          </p:cNvSpPr>
          <p:nvPr>
            <p:ph type="title" hasCustomPrompt="1"/>
          </p:nvPr>
        </p:nvSpPr>
        <p:spPr/>
        <p:txBody>
          <a:bodyPr/>
          <a:lstStyle>
            <a:lvl1pPr>
              <a:defRPr/>
            </a:lvl1pPr>
          </a:lstStyle>
          <a:p>
            <a:r>
              <a:rPr lang="en-US"/>
              <a:t>Headline: Arial Bold, 36-48 / black</a:t>
            </a:r>
          </a:p>
        </p:txBody>
      </p:sp>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p:txBody>
          <a:bodyPr/>
          <a:lstStyle>
            <a:lvl1pPr>
              <a:defRPr/>
            </a:lvl1p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107A7967-B26D-4488-9BF4-D9C8D427BF58}"/>
              </a:ext>
            </a:extLst>
          </p:cNvPr>
          <p:cNvSpPr>
            <a:spLocks noGrp="1"/>
          </p:cNvSpPr>
          <p:nvPr>
            <p:ph type="sldNum" sz="quarter" idx="10"/>
          </p:nvPr>
        </p:nvSpPr>
        <p:spPr>
          <a:xfrm>
            <a:off x="294968" y="6292646"/>
            <a:ext cx="403122" cy="412954"/>
          </a:xfrm>
        </p:spPr>
        <p:txBody>
          <a:bodyPr/>
          <a:lstStyle>
            <a:lvl1pPr algn="ctr">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43253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4754880" y="225425"/>
            <a:ext cx="7143750" cy="4037965"/>
          </a:xfrm>
        </p:spPr>
        <p:txBody>
          <a:bodyPr/>
          <a:lstStyle>
            <a:lvl1pPr>
              <a:defRPr/>
            </a:lvl1p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1131D636-0E1F-40A0-AB1C-D8BCD02B4E4A}"/>
              </a:ext>
            </a:extLst>
          </p:cNvPr>
          <p:cNvSpPr>
            <a:spLocks noGrp="1"/>
          </p:cNvSpPr>
          <p:nvPr>
            <p:ph sz="quarter" idx="10" hasCustomPrompt="1"/>
          </p:nvPr>
        </p:nvSpPr>
        <p:spPr>
          <a:xfrm>
            <a:off x="4011613" y="4594861"/>
            <a:ext cx="4492625" cy="1120140"/>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Arial Regular, 18 </a:t>
            </a:r>
            <a:r>
              <a:rPr lang="en-US" err="1"/>
              <a:t>pt</a:t>
            </a:r>
            <a:r>
              <a:rPr lang="en-US"/>
              <a:t> / white </a:t>
            </a:r>
          </a:p>
        </p:txBody>
      </p:sp>
      <p:sp>
        <p:nvSpPr>
          <p:cNvPr id="6" name="Slide Number Placeholder 5">
            <a:extLst>
              <a:ext uri="{FF2B5EF4-FFF2-40B4-BE49-F238E27FC236}">
                <a16:creationId xmlns:a16="http://schemas.microsoft.com/office/drawing/2014/main" id="{73E0AF03-4D55-454D-BA0D-17F8DBE8E4B9}"/>
              </a:ext>
            </a:extLst>
          </p:cNvPr>
          <p:cNvSpPr>
            <a:spLocks noGrp="1"/>
          </p:cNvSpPr>
          <p:nvPr>
            <p:ph type="sldNum" sz="quarter" idx="11"/>
          </p:nvPr>
        </p:nvSpPr>
        <p:spPr/>
        <p:txBody>
          <a:bodyPr/>
          <a:lstStyle/>
          <a:p>
            <a:fld id="{AC38F574-C4C0-48B1-B81D-85833E98F04F}" type="slidenum">
              <a:rPr lang="en-US" smtClean="0"/>
              <a:t>‹#›</a:t>
            </a:fld>
            <a:endParaRPr lang="en-US" dirty="0"/>
          </a:p>
        </p:txBody>
      </p:sp>
    </p:spTree>
    <p:extLst>
      <p:ext uri="{BB962C8B-B14F-4D97-AF65-F5344CB8AC3E}">
        <p14:creationId xmlns:p14="http://schemas.microsoft.com/office/powerpoint/2010/main" val="235818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6309360" y="1865078"/>
            <a:ext cx="5132070" cy="3438442"/>
          </a:xfrm>
        </p:spPr>
        <p:txBody>
          <a:bodyPr/>
          <a:lstStyle>
            <a:lvl1pPr marL="457200" indent="-457200">
              <a:buFont typeface="Wingdings" panose="05000000000000000000" pitchFamily="2" charset="2"/>
              <a:buChar char="§"/>
              <a:defRPr/>
            </a:lvl1pPr>
            <a:lvl2pPr marL="457200" indent="0">
              <a:buNone/>
              <a:defRPr/>
            </a:lvl2pPr>
          </a:lstStyle>
          <a:p>
            <a:pPr lvl="0"/>
            <a:r>
              <a:rPr lang="en-US"/>
              <a:t>Body: Arial Regular, 18-32 / black</a:t>
            </a:r>
          </a:p>
          <a:p>
            <a:pPr lvl="0"/>
            <a:endParaRPr lang="en-US"/>
          </a:p>
        </p:txBody>
      </p:sp>
      <p:sp>
        <p:nvSpPr>
          <p:cNvPr id="4" name="Slide Number Placeholder 3">
            <a:extLst>
              <a:ext uri="{FF2B5EF4-FFF2-40B4-BE49-F238E27FC236}">
                <a16:creationId xmlns:a16="http://schemas.microsoft.com/office/drawing/2014/main" id="{C80FCF73-9439-4A85-92BD-8A6E52BEA29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pic>
        <p:nvPicPr>
          <p:cNvPr id="2" name="Picture 1">
            <a:extLst>
              <a:ext uri="{FF2B5EF4-FFF2-40B4-BE49-F238E27FC236}">
                <a16:creationId xmlns:a16="http://schemas.microsoft.com/office/drawing/2014/main" id="{5440C980-E9FD-4434-8AAB-FEDF9AD8DC49}"/>
              </a:ext>
            </a:extLst>
          </p:cNvPr>
          <p:cNvPicPr>
            <a:picLocks noChangeAspect="1"/>
          </p:cNvPicPr>
          <p:nvPr userDrawn="1"/>
        </p:nvPicPr>
        <p:blipFill>
          <a:blip r:embed="rId3"/>
          <a:stretch>
            <a:fillRect/>
          </a:stretch>
        </p:blipFill>
        <p:spPr>
          <a:xfrm>
            <a:off x="0" y="1865078"/>
            <a:ext cx="5681964" cy="3438442"/>
          </a:xfrm>
          <a:prstGeom prst="rect">
            <a:avLst/>
          </a:prstGeom>
        </p:spPr>
      </p:pic>
      <p:sp>
        <p:nvSpPr>
          <p:cNvPr id="7" name="Picture Placeholder 6">
            <a:extLst>
              <a:ext uri="{FF2B5EF4-FFF2-40B4-BE49-F238E27FC236}">
                <a16:creationId xmlns:a16="http://schemas.microsoft.com/office/drawing/2014/main" id="{BE3CE161-E5BD-453D-A62E-5B104CFEB979}"/>
              </a:ext>
            </a:extLst>
          </p:cNvPr>
          <p:cNvSpPr>
            <a:spLocks noGrp="1"/>
          </p:cNvSpPr>
          <p:nvPr>
            <p:ph type="pic" sz="quarter" idx="11"/>
          </p:nvPr>
        </p:nvSpPr>
        <p:spPr>
          <a:xfrm>
            <a:off x="0" y="1865313"/>
            <a:ext cx="5683250" cy="3438525"/>
          </a:xfrm>
        </p:spPr>
        <p:txBody>
          <a:bodyPr/>
          <a:lstStyle/>
          <a:p>
            <a:endParaRPr lang="en-US" dirty="0"/>
          </a:p>
        </p:txBody>
      </p:sp>
      <p:sp>
        <p:nvSpPr>
          <p:cNvPr id="13" name="Text Placeholder 12">
            <a:extLst>
              <a:ext uri="{FF2B5EF4-FFF2-40B4-BE49-F238E27FC236}">
                <a16:creationId xmlns:a16="http://schemas.microsoft.com/office/drawing/2014/main" id="{8AF396B7-26C9-496A-B925-51A6340C45BE}"/>
              </a:ext>
            </a:extLst>
          </p:cNvPr>
          <p:cNvSpPr>
            <a:spLocks noGrp="1"/>
          </p:cNvSpPr>
          <p:nvPr>
            <p:ph type="body" sz="quarter" idx="12" hasCustomPrompt="1"/>
          </p:nvPr>
        </p:nvSpPr>
        <p:spPr>
          <a:xfrm>
            <a:off x="698500" y="373063"/>
            <a:ext cx="10742613" cy="1258887"/>
          </a:xfrm>
        </p:spPr>
        <p:txBody>
          <a:bodyPr anchor="t">
            <a:normAutofit/>
          </a:bodyPr>
          <a:lstStyle>
            <a:lvl1pPr marL="0" indent="0" algn="ctr">
              <a:buNone/>
              <a:defRPr sz="3600" b="1"/>
            </a:lvl1pPr>
          </a:lstStyle>
          <a:p>
            <a:pPr lvl="0"/>
            <a:r>
              <a:rPr lang="en-US"/>
              <a:t>Headline:  Arial Bold 36-48 </a:t>
            </a:r>
            <a:r>
              <a:rPr lang="en-US" err="1"/>
              <a:t>pt</a:t>
            </a:r>
            <a:r>
              <a:rPr lang="en-US"/>
              <a:t> / black </a:t>
            </a:r>
          </a:p>
        </p:txBody>
      </p:sp>
    </p:spTree>
    <p:extLst>
      <p:ext uri="{BB962C8B-B14F-4D97-AF65-F5344CB8AC3E}">
        <p14:creationId xmlns:p14="http://schemas.microsoft.com/office/powerpoint/2010/main" val="588237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56" userDrawn="1">
          <p15:clr>
            <a:srgbClr val="FBAE40"/>
          </p15:clr>
        </p15:guide>
        <p15:guide id="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1474470" y="1732598"/>
            <a:ext cx="7360920" cy="3570922"/>
          </a:xfrm>
        </p:spPr>
        <p:txBody>
          <a:bodyPr anchor="t">
            <a:normAutofit/>
          </a:bodyPr>
          <a:lstStyle>
            <a:lvl1pPr>
              <a:defRPr sz="4000">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E0AC78CB-7971-469D-8B53-F376091A7A09}"/>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17727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4057650" y="1629728"/>
            <a:ext cx="7212330" cy="3548062"/>
          </a:xfrm>
        </p:spPr>
        <p:txBody>
          <a:bodyPr anchor="t">
            <a:normAutofit/>
          </a:bodyPr>
          <a:lstStyle>
            <a:lvl1pPr>
              <a:defRPr sz="4000">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5642DBB4-4B7C-43D6-B512-0BABBC5F247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0655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5AFE-9400-494B-9609-CA6DADF2094F}"/>
              </a:ext>
            </a:extLst>
          </p:cNvPr>
          <p:cNvSpPr>
            <a:spLocks noGrp="1"/>
          </p:cNvSpPr>
          <p:nvPr>
            <p:ph type="title" hasCustomPrompt="1"/>
          </p:nvPr>
        </p:nvSpPr>
        <p:spPr/>
        <p:txBody>
          <a:bodyPr/>
          <a:lstStyle/>
          <a:p>
            <a:r>
              <a:rPr lang="en-US"/>
              <a:t>Headline: Arial Bold, 36-48 / black</a:t>
            </a:r>
          </a:p>
        </p:txBody>
      </p:sp>
      <p:sp>
        <p:nvSpPr>
          <p:cNvPr id="3" name="Content Placeholder 2">
            <a:extLst>
              <a:ext uri="{FF2B5EF4-FFF2-40B4-BE49-F238E27FC236}">
                <a16:creationId xmlns:a16="http://schemas.microsoft.com/office/drawing/2014/main" id="{6F40CEEB-F1FA-41C6-80C9-AB0D6FF4D609}"/>
              </a:ext>
            </a:extLst>
          </p:cNvPr>
          <p:cNvSpPr>
            <a:spLocks noGrp="1"/>
          </p:cNvSpPr>
          <p:nvPr>
            <p:ph sz="half" idx="1" hasCustomPrompt="1"/>
          </p:nvPr>
        </p:nvSpPr>
        <p:spPr>
          <a:xfrm>
            <a:off x="838200" y="1825625"/>
            <a:ext cx="5181600" cy="4351338"/>
          </a:xfrm>
        </p:spPr>
        <p:txBody>
          <a:body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853783-399C-4952-A52D-2A86A2CBDD96}"/>
              </a:ext>
            </a:extLst>
          </p:cNvPr>
          <p:cNvSpPr>
            <a:spLocks noGrp="1"/>
          </p:cNvSpPr>
          <p:nvPr>
            <p:ph sz="half" idx="2" hasCustomPrompt="1"/>
          </p:nvPr>
        </p:nvSpPr>
        <p:spPr>
          <a:xfrm>
            <a:off x="6172200" y="1825625"/>
            <a:ext cx="5181600" cy="4351338"/>
          </a:xfrm>
        </p:spPr>
        <p:txBody>
          <a:body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4243C010-4CA6-48ED-B79D-8786987BA3B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06310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7B41-1C13-4D9F-8F4E-1315482B24BC}"/>
              </a:ext>
            </a:extLst>
          </p:cNvPr>
          <p:cNvSpPr>
            <a:spLocks noGrp="1"/>
          </p:cNvSpPr>
          <p:nvPr>
            <p:ph type="title" hasCustomPrompt="1"/>
          </p:nvPr>
        </p:nvSpPr>
        <p:spPr>
          <a:xfrm>
            <a:off x="839788" y="365125"/>
            <a:ext cx="10515600" cy="1325563"/>
          </a:xfrm>
        </p:spPr>
        <p:txBody>
          <a:bodyPr/>
          <a:lstStyle/>
          <a:p>
            <a:r>
              <a:rPr lang="en-US"/>
              <a:t>Headline: Arial Bold, 36-48 / black</a:t>
            </a:r>
          </a:p>
        </p:txBody>
      </p:sp>
      <p:sp>
        <p:nvSpPr>
          <p:cNvPr id="3" name="Text Placeholder 2">
            <a:extLst>
              <a:ext uri="{FF2B5EF4-FFF2-40B4-BE49-F238E27FC236}">
                <a16:creationId xmlns:a16="http://schemas.microsoft.com/office/drawing/2014/main" id="{A7597D80-9373-422B-B4E9-AD0DC050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0BE34-7244-46FD-8CB9-2190D796D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6C2A3-B873-4C7D-AE1E-5AFFC4691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C6446-808A-4F61-ADF9-BA2D5029A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5DC033-9F66-406F-820E-44815212035F}"/>
              </a:ext>
            </a:extLst>
          </p:cNvPr>
          <p:cNvSpPr/>
          <p:nvPr userDrawn="1"/>
        </p:nvSpPr>
        <p:spPr>
          <a:xfrm>
            <a:off x="275303" y="6331663"/>
            <a:ext cx="452284" cy="307777"/>
          </a:xfrm>
          <a:prstGeom prst="rect">
            <a:avLst/>
          </a:prstGeom>
        </p:spPr>
        <p:txBody>
          <a:bodyPr wrap="square">
            <a:spAutoFit/>
          </a:bodyPr>
          <a:lstStyle/>
          <a:p>
            <a:pPr algn="ctr"/>
            <a:fld id="{AC38F574-C4C0-48B1-B81D-85833E98F04F}" type="slidenum">
              <a:rPr lang="en-US" sz="1400" b="1" smtClean="0">
                <a:solidFill>
                  <a:schemeClr val="bg1"/>
                </a:solidFill>
              </a:rPr>
              <a:pPr algn="ctr"/>
              <a:t>‹#›</a:t>
            </a:fld>
            <a:endParaRPr lang="en-US" sz="1400" b="1" dirty="0">
              <a:solidFill>
                <a:schemeClr val="bg1"/>
              </a:solidFill>
            </a:endParaRPr>
          </a:p>
        </p:txBody>
      </p:sp>
    </p:spTree>
    <p:extLst>
      <p:ext uri="{BB962C8B-B14F-4D97-AF65-F5344CB8AC3E}">
        <p14:creationId xmlns:p14="http://schemas.microsoft.com/office/powerpoint/2010/main" val="23556487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243-E65E-43D5-A55F-086B6DF40E84}"/>
              </a:ext>
            </a:extLst>
          </p:cNvPr>
          <p:cNvSpPr>
            <a:spLocks noGrp="1"/>
          </p:cNvSpPr>
          <p:nvPr>
            <p:ph type="title" hasCustomPrompt="1"/>
          </p:nvPr>
        </p:nvSpPr>
        <p:spPr/>
        <p:txBody>
          <a:bodyPr/>
          <a:lstStyle/>
          <a:p>
            <a:r>
              <a:rPr lang="en-US"/>
              <a:t>Headline: Arial Bold, 36-48 / black</a:t>
            </a:r>
          </a:p>
        </p:txBody>
      </p:sp>
      <p:sp>
        <p:nvSpPr>
          <p:cNvPr id="6" name="Slide Number Placeholder 5">
            <a:extLst>
              <a:ext uri="{FF2B5EF4-FFF2-40B4-BE49-F238E27FC236}">
                <a16:creationId xmlns:a16="http://schemas.microsoft.com/office/drawing/2014/main" id="{E0E4707D-B6B7-49B3-B18C-B61254E4A1D0}"/>
              </a:ext>
            </a:extLst>
          </p:cNvPr>
          <p:cNvSpPr>
            <a:spLocks noGrp="1"/>
          </p:cNvSpPr>
          <p:nvPr>
            <p:ph type="sldNum" sz="quarter" idx="10"/>
          </p:nvPr>
        </p:nvSpPr>
        <p:spPr>
          <a:xfrm>
            <a:off x="294968" y="6263150"/>
            <a:ext cx="403122" cy="434514"/>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13798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70A61-5424-4D0F-8315-BB22B8CB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0D429A-B927-414D-80BD-ADB4F71A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6DD56F4-B78E-41CB-8C5D-BE130C082E01}"/>
              </a:ext>
            </a:extLst>
          </p:cNvPr>
          <p:cNvSpPr>
            <a:spLocks noGrp="1"/>
          </p:cNvSpPr>
          <p:nvPr>
            <p:ph type="sldNum" sz="quarter" idx="4"/>
          </p:nvPr>
        </p:nvSpPr>
        <p:spPr>
          <a:xfrm>
            <a:off x="294968" y="6278256"/>
            <a:ext cx="403122" cy="409575"/>
          </a:xfrm>
          <a:prstGeom prst="rect">
            <a:avLst/>
          </a:prstGeom>
        </p:spPr>
        <p:txBody>
          <a:bodyPr vert="horz" lIns="91440" tIns="45720" rIns="91440" bIns="45720" rtlCol="0" anchor="ctr"/>
          <a:lstStyle>
            <a:lvl1pPr algn="ctr">
              <a:defRPr sz="1400" b="1">
                <a:solidFill>
                  <a:schemeClr val="bg1"/>
                </a:solidFill>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389189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4" r:id="rId16"/>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www.fda.gov/media/132299/downloa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spreventiveservicestaskforce.org/uspstf/recommendation/tobacco-use-in-adults-and-pregnant-women-counseling-and-interventions" TargetMode="External"/><Relationship Id="rId1" Type="http://schemas.openxmlformats.org/officeDocument/2006/relationships/slideLayout" Target="../slideLayouts/slideLayout2.xml"/><Relationship Id="rId4" Type="http://schemas.openxmlformats.org/officeDocument/2006/relationships/hyperlink" Target="http://www.uspreventiveservicestaskforce.org/uspstf/recommendation/tobacco-use-in-adults-and-pregnant-women-counseling-and-intervent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uspreventiveservicestaskforce.org/uspstf/recommendation/tobacco-and-nicotine-use-prevention-in-children-and-adolescents-primary-care-interventions" TargetMode="External"/><Relationship Id="rId1" Type="http://schemas.openxmlformats.org/officeDocument/2006/relationships/slideLayout" Target="../slideLayouts/slideLayout2.xml"/><Relationship Id="rId5" Type="http://schemas.openxmlformats.org/officeDocument/2006/relationships/hyperlink" Target="http://www.uspreventiveservicestaskforce.org/uspstf/recommendation/tobacco-and-nicotine-use-prevention-in-children-and-adolescents-primary-care-interventions" TargetMode="External"/><Relationship Id="rId4" Type="http://schemas.openxmlformats.org/officeDocument/2006/relationships/hyperlink" Target="https://www.aafp.org/afp/2020/0815/p234.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afp.org/content/dam/AAFP/documents/patient_care/tobacco/practice-manual.pdf"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tobacco/data_statistics/fact_sheets/cessation/quitting/index.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afp.org/about/policies/all/tobacco-preventingtreating.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rwjf.org/content/dam/farm/reports/reports/2007/rwjf13325" TargetMode="External"/><Relationship Id="rId4" Type="http://schemas.openxmlformats.org/officeDocument/2006/relationships/hyperlink" Target="http://www.ahrq.gov/sites/default/files/wysiwyg/professionals/clinicians-providers/guidelines-recommendations/tobacco/clinicians/update/treating_tobacco_use08.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truthinitiative.org/research-resources/emerging-tobacco-products/vaping-lingo-diction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tobacco/basic_information/e-cigarettes/about-e-cigarettes.html"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afp.org/family-physician/patient-care/care-resources/tobacco-and-nicotine.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aafp.org/family-physician/patient-care/care-resources/tobacco-and-nicotine.html" TargetMode="Externa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aafp.org/family-physician/patient-care/care-resources/tobacco-and-nicotine/ask-act.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www.cdc.gov/tobacco/basic_information/e-cigarettes/pdfs/Electronic-Cigarettes-Infographic-508.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uspreventiveservicestaskforce.org/uspstf/recommendation/tobacco-and-nicotine-use-prevention-in-children-and-adolescents-primary-care-intervention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www.ahrq.gov/prevention/guidelines/tobacco/index.html" TargetMode="Externa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cbhphilly.org/wp-content/uploads/2019/11/39_Smoking-Cessation-for-Persons-with-Mental-Illnesses.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ahrq.gov/prevention/guidelines/tobacco/index.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hyperlink" Target="https://www.aafp.org/content/dam/AAFP/documents/patient_care/tobacco/group-visit-guide.pdf" TargetMode="External"/><Relationship Id="rId2" Type="http://schemas.openxmlformats.org/officeDocument/2006/relationships/hyperlink" Target="https://www.aafp.org/family-physician/patient-care/care-resources/tobacco-and-nicotine/coding-for-tobacco-screening-and-cessation.html" TargetMode="External"/><Relationship Id="rId1" Type="http://schemas.openxmlformats.org/officeDocument/2006/relationships/slideLayout" Target="../slideLayouts/slideLayout2.xml"/><Relationship Id="rId5" Type="http://schemas.openxmlformats.org/officeDocument/2006/relationships/hyperlink" Target="https://www.aafp.org/family-physician/practice-and-career/getting-paid/coding/prevention-codes-reference-cards.html" TargetMode="External"/><Relationship Id="rId4" Type="http://schemas.openxmlformats.org/officeDocument/2006/relationships/hyperlink" Target="https://www.aafp.org/fpm/2020/1100/p13.html"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aafp.org/patient-care/inform/gaso.html"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www.aafp.org/content/dam/AAFP/documents/patient_care/tobacco/prescription-pad.pdf" TargetMode="External"/><Relationship Id="rId13" Type="http://schemas.openxmlformats.org/officeDocument/2006/relationships/hyperlink" Target="https://familydoctor.org/why-do-i-smoke-quiz/" TargetMode="External"/><Relationship Id="rId18" Type="http://schemas.openxmlformats.org/officeDocument/2006/relationships/image" Target="../media/image31.png"/><Relationship Id="rId3" Type="http://schemas.openxmlformats.org/officeDocument/2006/relationships/hyperlink" Target="https://www.aafp.org/content/dam/AAFP/documents/patient_care/tobacco/e-cig-handout-spanish.pdf" TargetMode="External"/><Relationship Id="rId7" Type="http://schemas.openxmlformats.org/officeDocument/2006/relationships/hyperlink" Target="https://familydoctor.org/wp-content/uploads/2016/11/Infographic_Smoking_.pdf" TargetMode="External"/><Relationship Id="rId12" Type="http://schemas.openxmlformats.org/officeDocument/2006/relationships/hyperlink" Target="https://familydoctor.org/do-i-want-to-quit-quiz/" TargetMode="External"/><Relationship Id="rId17" Type="http://schemas.openxmlformats.org/officeDocument/2006/relationships/hyperlink" Target="https://smokefree.gov/" TargetMode="External"/><Relationship Id="rId2" Type="http://schemas.openxmlformats.org/officeDocument/2006/relationships/hyperlink" Target="https://www.aafp.org/content/dam/AAFP/documents/patient_care/tobacco/e-cig-handout.pdf" TargetMode="External"/><Relationship Id="rId16" Type="http://schemas.openxmlformats.org/officeDocument/2006/relationships/hyperlink" Target="https://familydoctor.org/nicotine-patch/" TargetMode="External"/><Relationship Id="rId20"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hyperlink" Target="https://www.aafp.org/content/dam/AAFP/documents/patient_care/tobacco/stop-smoking-spanish.pdf" TargetMode="External"/><Relationship Id="rId11" Type="http://schemas.openxmlformats.org/officeDocument/2006/relationships/hyperlink" Target="https://familydoctor.org/dangers-of-vaping/" TargetMode="External"/><Relationship Id="rId5" Type="http://schemas.openxmlformats.org/officeDocument/2006/relationships/hyperlink" Target="https://www.aafp.org/content/dam/AAFP/documents/patient_care/tobacco/stop-smoking-guide.pdf" TargetMode="External"/><Relationship Id="rId15" Type="http://schemas.openxmlformats.org/officeDocument/2006/relationships/hyperlink" Target="https://familydoctor.org/smoking-cessation-in-recovering-alcoholics/" TargetMode="External"/><Relationship Id="rId10" Type="http://schemas.openxmlformats.org/officeDocument/2006/relationships/hyperlink" Target="https://familydoctor.org/condition/tobacco-addiction/" TargetMode="External"/><Relationship Id="rId19" Type="http://schemas.openxmlformats.org/officeDocument/2006/relationships/image" Target="../media/image32.png"/><Relationship Id="rId4" Type="http://schemas.openxmlformats.org/officeDocument/2006/relationships/hyperlink" Target="https://www.aafp.org/content/dam/AAFP/documents/patient_care/tobacco/juuling-fact-sheet-patient.pdf" TargetMode="External"/><Relationship Id="rId9" Type="http://schemas.openxmlformats.org/officeDocument/2006/relationships/hyperlink" Target="https://www.aafp.org/content/dam/AAFP/documents/patient_care/tobacco/prescription-pad-spanish.pdf" TargetMode="External"/><Relationship Id="rId14" Type="http://schemas.openxmlformats.org/officeDocument/2006/relationships/hyperlink" Target="https://familydoctor.org/smokeless-tobacco-tips-on-how-to-stop/"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teen.smokefree.gov/"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tobacco/basic_information/e-cigarettes/pdfs/Electronic-Cigarettes-Infographic-508.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c.gov/media/releases/2015/p0416-E-cigarette-us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ncbi.nlm.nih.gov/books/NBK507171/" TargetMode="External"/><Relationship Id="rId4" Type="http://schemas.openxmlformats.org/officeDocument/2006/relationships/hyperlink" Target="http://www.cdc.gov/mmwr/volumes/67/wr/mm6745a5.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830-B706-472F-82D9-70EFA1A05640}"/>
              </a:ext>
            </a:extLst>
          </p:cNvPr>
          <p:cNvSpPr>
            <a:spLocks noGrp="1"/>
          </p:cNvSpPr>
          <p:nvPr>
            <p:ph type="ctrTitle"/>
          </p:nvPr>
        </p:nvSpPr>
        <p:spPr>
          <a:xfrm>
            <a:off x="285135" y="1295399"/>
            <a:ext cx="7753965" cy="2214563"/>
          </a:xfrm>
        </p:spPr>
        <p:txBody>
          <a:bodyPr>
            <a:normAutofit fontScale="90000"/>
          </a:bodyPr>
          <a:lstStyle/>
          <a:p>
            <a:r>
              <a:rPr lang="en-US" dirty="0"/>
              <a:t>Tobacco, E-cigarettes, and Vaping Cessation Education</a:t>
            </a:r>
          </a:p>
        </p:txBody>
      </p:sp>
      <p:sp>
        <p:nvSpPr>
          <p:cNvPr id="4" name="Text Placeholder 3">
            <a:extLst>
              <a:ext uri="{FF2B5EF4-FFF2-40B4-BE49-F238E27FC236}">
                <a16:creationId xmlns:a16="http://schemas.microsoft.com/office/drawing/2014/main" id="{C87A734C-E453-4903-B912-7C1BC4A96E77}"/>
              </a:ext>
            </a:extLst>
          </p:cNvPr>
          <p:cNvSpPr>
            <a:spLocks noGrp="1"/>
          </p:cNvSpPr>
          <p:nvPr>
            <p:ph type="body" sz="quarter" idx="10"/>
          </p:nvPr>
        </p:nvSpPr>
        <p:spPr>
          <a:xfrm>
            <a:off x="520700" y="4678532"/>
            <a:ext cx="7518400" cy="674703"/>
          </a:xfrm>
        </p:spPr>
        <p:txBody>
          <a:bodyPr>
            <a:normAutofit/>
          </a:bodyPr>
          <a:lstStyle/>
          <a:p>
            <a:r>
              <a:rPr lang="en-US" dirty="0"/>
              <a:t>March 2021</a:t>
            </a:r>
          </a:p>
        </p:txBody>
      </p:sp>
      <p:sp>
        <p:nvSpPr>
          <p:cNvPr id="6" name="Subtitle 5">
            <a:extLst>
              <a:ext uri="{FF2B5EF4-FFF2-40B4-BE49-F238E27FC236}">
                <a16:creationId xmlns:a16="http://schemas.microsoft.com/office/drawing/2014/main" id="{F836EC59-50D7-4663-B488-E703E4FE8E97}"/>
              </a:ext>
            </a:extLst>
          </p:cNvPr>
          <p:cNvSpPr>
            <a:spLocks noGrp="1"/>
          </p:cNvSpPr>
          <p:nvPr>
            <p:ph type="subTitle" idx="1"/>
          </p:nvPr>
        </p:nvSpPr>
        <p:spPr>
          <a:xfrm>
            <a:off x="285135" y="3849634"/>
            <a:ext cx="7518400" cy="674703"/>
          </a:xfrm>
        </p:spPr>
        <p:txBody>
          <a:bodyPr>
            <a:normAutofit fontScale="85000" lnSpcReduction="10000"/>
          </a:bodyPr>
          <a:lstStyle/>
          <a:p>
            <a:r>
              <a:rPr lang="en-US" dirty="0"/>
              <a:t>Presentation For Health Care Workers</a:t>
            </a:r>
          </a:p>
        </p:txBody>
      </p:sp>
    </p:spTree>
    <p:extLst>
      <p:ext uri="{BB962C8B-B14F-4D97-AF65-F5344CB8AC3E}">
        <p14:creationId xmlns:p14="http://schemas.microsoft.com/office/powerpoint/2010/main" val="15336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B12CB057-1A2B-42B7-82F3-98B94E31A679}"/>
              </a:ext>
            </a:extLst>
          </p:cNvPr>
          <p:cNvPicPr>
            <a:picLocks noChangeAspect="1"/>
          </p:cNvPicPr>
          <p:nvPr/>
        </p:nvPicPr>
        <p:blipFill rotWithShape="1">
          <a:blip r:embed="rId3">
            <a:extLst>
              <a:ext uri="{28A0092B-C50C-407E-A947-70E740481C1C}">
                <a14:useLocalDpi xmlns:a14="http://schemas.microsoft.com/office/drawing/2010/main" val="0"/>
              </a:ext>
            </a:extLst>
          </a:blip>
          <a:srcRect b="41270"/>
          <a:stretch/>
        </p:blipFill>
        <p:spPr>
          <a:xfrm>
            <a:off x="163539" y="150688"/>
            <a:ext cx="5623803" cy="5440018"/>
          </a:xfrm>
          <a:prstGeom prst="rect">
            <a:avLst/>
          </a:prstGeom>
        </p:spPr>
      </p:pic>
      <p:pic>
        <p:nvPicPr>
          <p:cNvPr id="5" name="Picture 4" descr="A screenshot of text&#10;&#10;Description automatically generated">
            <a:extLst>
              <a:ext uri="{FF2B5EF4-FFF2-40B4-BE49-F238E27FC236}">
                <a16:creationId xmlns:a16="http://schemas.microsoft.com/office/drawing/2014/main" id="{BB64B4DD-2424-4468-91D9-F43246D2E043}"/>
              </a:ext>
            </a:extLst>
          </p:cNvPr>
          <p:cNvPicPr>
            <a:picLocks noChangeAspect="1"/>
          </p:cNvPicPr>
          <p:nvPr/>
        </p:nvPicPr>
        <p:blipFill rotWithShape="1">
          <a:blip r:embed="rId3">
            <a:extLst>
              <a:ext uri="{28A0092B-C50C-407E-A947-70E740481C1C}">
                <a14:useLocalDpi xmlns:a14="http://schemas.microsoft.com/office/drawing/2010/main" val="0"/>
              </a:ext>
            </a:extLst>
          </a:blip>
          <a:srcRect l="3437" t="58367" r="2975" b="2251"/>
          <a:stretch/>
        </p:blipFill>
        <p:spPr>
          <a:xfrm>
            <a:off x="5709744" y="656776"/>
            <a:ext cx="6318717" cy="4379308"/>
          </a:xfrm>
          <a:prstGeom prst="rect">
            <a:avLst/>
          </a:prstGeom>
        </p:spPr>
      </p:pic>
      <p:sp>
        <p:nvSpPr>
          <p:cNvPr id="4" name="Slide Number Placeholder 3">
            <a:extLst>
              <a:ext uri="{FF2B5EF4-FFF2-40B4-BE49-F238E27FC236}">
                <a16:creationId xmlns:a16="http://schemas.microsoft.com/office/drawing/2014/main" id="{3DFA2922-8093-4CD6-B414-0A02797DF64D}"/>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10</a:t>
            </a:fld>
            <a:endParaRPr lang="en-US" dirty="0"/>
          </a:p>
        </p:txBody>
      </p:sp>
      <p:sp>
        <p:nvSpPr>
          <p:cNvPr id="6" name="Rectangle 5">
            <a:extLst>
              <a:ext uri="{FF2B5EF4-FFF2-40B4-BE49-F238E27FC236}">
                <a16:creationId xmlns:a16="http://schemas.microsoft.com/office/drawing/2014/main" id="{6B6E0981-A664-0A46-98A5-409B43EE2764}"/>
              </a:ext>
            </a:extLst>
          </p:cNvPr>
          <p:cNvSpPr/>
          <p:nvPr/>
        </p:nvSpPr>
        <p:spPr>
          <a:xfrm>
            <a:off x="698090" y="5738648"/>
            <a:ext cx="11198942" cy="784830"/>
          </a:xfrm>
          <a:prstGeom prst="rect">
            <a:avLst/>
          </a:prstGeom>
        </p:spPr>
        <p:txBody>
          <a:bodyPr wrap="square">
            <a:spAutoFit/>
          </a:bodyPr>
          <a:lstStyle/>
          <a:p>
            <a:r>
              <a:rPr lang="en-US" sz="1500" dirty="0"/>
              <a:t>Image source: U.S. Food and Drug Administration. 2019 National Youth Tobacco Survey. Accessed March 14, 2021. </a:t>
            </a:r>
            <a:r>
              <a:rPr lang="en-US" sz="1500" dirty="0">
                <a:solidFill>
                  <a:srgbClr val="0070C0"/>
                </a:solidFill>
                <a:hlinkClick r:id="rId4">
                  <a:extLst>
                    <a:ext uri="{A12FA001-AC4F-418D-AE19-62706E023703}">
                      <ahyp:hlinkClr xmlns:ahyp="http://schemas.microsoft.com/office/drawing/2018/hyperlinkcolor" val="tx"/>
                    </a:ext>
                  </a:extLst>
                </a:hlinkClick>
              </a:rPr>
              <a:t>www.fda.gov/media/132299/download</a:t>
            </a:r>
            <a:r>
              <a:rPr lang="en-US" sz="1500" dirty="0">
                <a:solidFill>
                  <a:srgbClr val="0070C0"/>
                </a:solidFill>
              </a:rPr>
              <a:t>  </a:t>
            </a:r>
          </a:p>
          <a:p>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AE2F40-4B6F-4CA9-9FC5-D4C5D30F355E}"/>
              </a:ext>
            </a:extLst>
          </p:cNvPr>
          <p:cNvSpPr>
            <a:spLocks noGrp="1"/>
          </p:cNvSpPr>
          <p:nvPr>
            <p:ph type="title"/>
          </p:nvPr>
        </p:nvSpPr>
        <p:spPr/>
        <p:txBody>
          <a:bodyPr/>
          <a:lstStyle/>
          <a:p>
            <a:r>
              <a:rPr lang="en-US" dirty="0"/>
              <a:t>Recommendation for Adults</a:t>
            </a:r>
          </a:p>
        </p:txBody>
      </p:sp>
      <p:sp>
        <p:nvSpPr>
          <p:cNvPr id="2" name="Slide Number Placeholder 1">
            <a:extLst>
              <a:ext uri="{FF2B5EF4-FFF2-40B4-BE49-F238E27FC236}">
                <a16:creationId xmlns:a16="http://schemas.microsoft.com/office/drawing/2014/main" id="{5B6C6D7E-81DF-4E32-A39F-77D0AD49CC69}"/>
              </a:ext>
            </a:extLst>
          </p:cNvPr>
          <p:cNvSpPr>
            <a:spLocks noGrp="1"/>
          </p:cNvSpPr>
          <p:nvPr>
            <p:ph type="sldNum" sz="quarter" idx="10"/>
          </p:nvPr>
        </p:nvSpPr>
        <p:spPr/>
        <p:txBody>
          <a:bodyPr/>
          <a:lstStyle/>
          <a:p>
            <a:fld id="{AC38F574-C4C0-48B1-B81D-85833E98F04F}" type="slidenum">
              <a:rPr lang="en-US" smtClean="0"/>
              <a:pPr/>
              <a:t>11</a:t>
            </a:fld>
            <a:endParaRPr lang="en-US" dirty="0"/>
          </a:p>
        </p:txBody>
      </p:sp>
      <p:sp>
        <p:nvSpPr>
          <p:cNvPr id="9" name="Content Placeholder 8">
            <a:extLst>
              <a:ext uri="{FF2B5EF4-FFF2-40B4-BE49-F238E27FC236}">
                <a16:creationId xmlns:a16="http://schemas.microsoft.com/office/drawing/2014/main" id="{A72CFFE0-4986-4EFA-8F87-5C086010C0F7}"/>
              </a:ext>
            </a:extLst>
          </p:cNvPr>
          <p:cNvSpPr>
            <a:spLocks noGrp="1"/>
          </p:cNvSpPr>
          <p:nvPr>
            <p:ph idx="1"/>
          </p:nvPr>
        </p:nvSpPr>
        <p:spPr>
          <a:xfrm>
            <a:off x="838200" y="1324877"/>
            <a:ext cx="10515600" cy="1700143"/>
          </a:xfrm>
        </p:spPr>
        <p:txBody>
          <a:bodyPr/>
          <a:lstStyle/>
          <a:p>
            <a:r>
              <a:rPr lang="en-US" b="1" dirty="0"/>
              <a:t>Tobacco Use in Adults, Including Pregnant Women: </a:t>
            </a:r>
            <a:r>
              <a:rPr lang="en-US" dirty="0"/>
              <a:t>The AAFP supports the U.S. Preventive Services Task Force (USPSTF) clinical preventive service recommendation on this topic.</a:t>
            </a:r>
          </a:p>
          <a:p>
            <a:endParaRPr lang="en-US" dirty="0"/>
          </a:p>
        </p:txBody>
      </p:sp>
      <p:pic>
        <p:nvPicPr>
          <p:cNvPr id="10" name="Picture 9">
            <a:hlinkClick r:id="rId2"/>
            <a:extLst>
              <a:ext uri="{FF2B5EF4-FFF2-40B4-BE49-F238E27FC236}">
                <a16:creationId xmlns:a16="http://schemas.microsoft.com/office/drawing/2014/main" id="{36ADB167-F390-4C27-BD5A-75D94E002FCF}"/>
              </a:ext>
            </a:extLst>
          </p:cNvPr>
          <p:cNvPicPr>
            <a:picLocks noChangeAspect="1"/>
          </p:cNvPicPr>
          <p:nvPr/>
        </p:nvPicPr>
        <p:blipFill>
          <a:blip r:embed="rId3"/>
          <a:stretch>
            <a:fillRect/>
          </a:stretch>
        </p:blipFill>
        <p:spPr>
          <a:xfrm>
            <a:off x="873229" y="2906675"/>
            <a:ext cx="10295512" cy="2453853"/>
          </a:xfrm>
          <a:prstGeom prst="rect">
            <a:avLst/>
          </a:prstGeom>
        </p:spPr>
      </p:pic>
      <p:sp>
        <p:nvSpPr>
          <p:cNvPr id="8" name="Rectangle 7">
            <a:extLst>
              <a:ext uri="{FF2B5EF4-FFF2-40B4-BE49-F238E27FC236}">
                <a16:creationId xmlns:a16="http://schemas.microsoft.com/office/drawing/2014/main" id="{F74D4140-EFB6-FE49-97BE-285136A48452}"/>
              </a:ext>
            </a:extLst>
          </p:cNvPr>
          <p:cNvSpPr/>
          <p:nvPr/>
        </p:nvSpPr>
        <p:spPr>
          <a:xfrm>
            <a:off x="838200" y="5438880"/>
            <a:ext cx="10271760" cy="1015663"/>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Image source: U.S. Preventive Services Task Force. Interventions for tobacco smoking cessation in adults, including pregnant persons. Accessed March 14, 2021. </a:t>
            </a:r>
            <a:r>
              <a:rPr lang="en-US" sz="15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www.uspreventiveservicestaskforce.org/uspstf/recommendation/tobacco-use-in-adults-and-pregnant-women-counseling-and-interventions</a:t>
            </a:r>
            <a:r>
              <a:rPr lang="en-US" sz="1500" dirty="0">
                <a:solidFill>
                  <a:srgbClr val="0070C0"/>
                </a:solidFill>
                <a:latin typeface="Arial" panose="020B0604020202020204" pitchFamily="34" charset="0"/>
                <a:cs typeface="Arial" panose="020B0604020202020204" pitchFamily="34" charset="0"/>
              </a:rPr>
              <a:t> </a:t>
            </a:r>
          </a:p>
          <a:p>
            <a:endParaRPr lang="en-US" sz="1500" dirty="0"/>
          </a:p>
        </p:txBody>
      </p:sp>
    </p:spTree>
    <p:extLst>
      <p:ext uri="{BB962C8B-B14F-4D97-AF65-F5344CB8AC3E}">
        <p14:creationId xmlns:p14="http://schemas.microsoft.com/office/powerpoint/2010/main" val="15119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AE2F40-4B6F-4CA9-9FC5-D4C5D30F355E}"/>
              </a:ext>
            </a:extLst>
          </p:cNvPr>
          <p:cNvSpPr>
            <a:spLocks noGrp="1"/>
          </p:cNvSpPr>
          <p:nvPr>
            <p:ph type="title"/>
          </p:nvPr>
        </p:nvSpPr>
        <p:spPr>
          <a:xfrm>
            <a:off x="838199" y="365125"/>
            <a:ext cx="11059887" cy="1325563"/>
          </a:xfrm>
        </p:spPr>
        <p:txBody>
          <a:bodyPr>
            <a:noAutofit/>
          </a:bodyPr>
          <a:lstStyle/>
          <a:p>
            <a:r>
              <a:rPr lang="en-US" dirty="0"/>
              <a:t>Recommendation for Children and Adolescents who have not used tobacco</a:t>
            </a:r>
          </a:p>
        </p:txBody>
      </p:sp>
      <p:pic>
        <p:nvPicPr>
          <p:cNvPr id="6" name="Content Placeholder 5" descr="Text&#10;&#10;Description automatically generated">
            <a:hlinkClick r:id="rId2"/>
            <a:extLst>
              <a:ext uri="{FF2B5EF4-FFF2-40B4-BE49-F238E27FC236}">
                <a16:creationId xmlns:a16="http://schemas.microsoft.com/office/drawing/2014/main" id="{C8C801A9-CFC8-4163-B912-79800AEB93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35548"/>
            <a:ext cx="10271760" cy="1569720"/>
          </a:xfrm>
        </p:spPr>
      </p:pic>
      <p:sp>
        <p:nvSpPr>
          <p:cNvPr id="2" name="Slide Number Placeholder 1">
            <a:extLst>
              <a:ext uri="{FF2B5EF4-FFF2-40B4-BE49-F238E27FC236}">
                <a16:creationId xmlns:a16="http://schemas.microsoft.com/office/drawing/2014/main" id="{5B6C6D7E-81DF-4E32-A39F-77D0AD49CC69}"/>
              </a:ext>
            </a:extLst>
          </p:cNvPr>
          <p:cNvSpPr>
            <a:spLocks noGrp="1"/>
          </p:cNvSpPr>
          <p:nvPr>
            <p:ph type="sldNum" sz="quarter" idx="10"/>
          </p:nvPr>
        </p:nvSpPr>
        <p:spPr/>
        <p:txBody>
          <a:bodyPr/>
          <a:lstStyle/>
          <a:p>
            <a:fld id="{AC38F574-C4C0-48B1-B81D-85833E98F04F}" type="slidenum">
              <a:rPr lang="en-US" smtClean="0"/>
              <a:pPr/>
              <a:t>12</a:t>
            </a:fld>
            <a:endParaRPr lang="en-US" dirty="0"/>
          </a:p>
        </p:txBody>
      </p:sp>
      <p:sp>
        <p:nvSpPr>
          <p:cNvPr id="7" name="Rectangle 6">
            <a:extLst>
              <a:ext uri="{FF2B5EF4-FFF2-40B4-BE49-F238E27FC236}">
                <a16:creationId xmlns:a16="http://schemas.microsoft.com/office/drawing/2014/main" id="{D0812C9B-EB56-4A6B-A62A-E556F6AD8AAF}"/>
              </a:ext>
            </a:extLst>
          </p:cNvPr>
          <p:cNvSpPr/>
          <p:nvPr/>
        </p:nvSpPr>
        <p:spPr>
          <a:xfrm>
            <a:off x="838200" y="3912064"/>
            <a:ext cx="10515600" cy="923330"/>
          </a:xfrm>
          <a:prstGeom prst="rect">
            <a:avLst/>
          </a:prstGeom>
        </p:spPr>
        <p:txBody>
          <a:bodyPr wrap="square">
            <a:spAutoFit/>
          </a:bodyPr>
          <a:lstStyle/>
          <a:p>
            <a:r>
              <a:rPr lang="en-US" dirty="0"/>
              <a:t>This article from </a:t>
            </a:r>
            <a:r>
              <a:rPr lang="en-US" i="1" dirty="0"/>
              <a:t>American Family Physician</a:t>
            </a:r>
            <a:r>
              <a:rPr lang="en-US" dirty="0"/>
              <a:t> includes a summary of recommendations and evidence: </a:t>
            </a:r>
            <a:r>
              <a:rPr lang="en-US" dirty="0">
                <a:solidFill>
                  <a:srgbClr val="0070C0"/>
                </a:solidFill>
                <a:hlinkClick r:id="rId4">
                  <a:extLst>
                    <a:ext uri="{A12FA001-AC4F-418D-AE19-62706E023703}">
                      <ahyp:hlinkClr xmlns:ahyp="http://schemas.microsoft.com/office/drawing/2018/hyperlinkcolor" val="tx"/>
                    </a:ext>
                  </a:extLst>
                </a:hlinkClick>
              </a:rPr>
              <a:t>Primary care interventions for prevention and cessation of tobacco use in children and adolescents: recommendation statement</a:t>
            </a:r>
            <a:r>
              <a:rPr lang="en-US" dirty="0"/>
              <a:t>. </a:t>
            </a:r>
          </a:p>
        </p:txBody>
      </p:sp>
      <p:sp>
        <p:nvSpPr>
          <p:cNvPr id="8" name="Rectangle 7">
            <a:extLst>
              <a:ext uri="{FF2B5EF4-FFF2-40B4-BE49-F238E27FC236}">
                <a16:creationId xmlns:a16="http://schemas.microsoft.com/office/drawing/2014/main" id="{869A4025-299E-CD46-A154-1FEE207F26D6}"/>
              </a:ext>
            </a:extLst>
          </p:cNvPr>
          <p:cNvSpPr/>
          <p:nvPr/>
        </p:nvSpPr>
        <p:spPr>
          <a:xfrm>
            <a:off x="838200" y="5329275"/>
            <a:ext cx="10271760" cy="1246495"/>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Image source: U.S. Preventive Services Task Force. Prevention and cessation of tobacco use in children and adolescents: primary care interventions. Accessed March 14, 2021. </a:t>
            </a:r>
            <a:r>
              <a:rPr lang="en-US" sz="15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www.uspreventiveservicestaskforce.org/uspstf/recommendation/tobacco-and-nicotine-use-prevention-in-children-and-adolescents-primary-care-interventions</a:t>
            </a:r>
            <a:r>
              <a:rPr lang="en-US" sz="1500" dirty="0">
                <a:solidFill>
                  <a:srgbClr val="0070C0"/>
                </a:solidFill>
                <a:latin typeface="Arial" panose="020B0604020202020204" pitchFamily="34" charset="0"/>
                <a:cs typeface="Arial" panose="020B0604020202020204" pitchFamily="34" charset="0"/>
              </a:rPr>
              <a:t> </a:t>
            </a:r>
          </a:p>
          <a:p>
            <a:endParaRPr lang="en-US" sz="1500" dirty="0"/>
          </a:p>
        </p:txBody>
      </p:sp>
    </p:spTree>
    <p:extLst>
      <p:ext uri="{BB962C8B-B14F-4D97-AF65-F5344CB8AC3E}">
        <p14:creationId xmlns:p14="http://schemas.microsoft.com/office/powerpoint/2010/main" val="3416622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AC48044-87DB-4B0D-8AC7-F95E71587A08}"/>
              </a:ext>
            </a:extLst>
          </p:cNvPr>
          <p:cNvSpPr>
            <a:spLocks noGrp="1" noChangeArrowheads="1"/>
          </p:cNvSpPr>
          <p:nvPr>
            <p:ph type="ctrTitle"/>
          </p:nvPr>
        </p:nvSpPr>
        <p:spPr>
          <a:xfrm>
            <a:off x="2438400" y="2130426"/>
            <a:ext cx="7543800" cy="1470025"/>
          </a:xfrm>
        </p:spPr>
        <p:txBody>
          <a:bodyPr>
            <a:normAutofit fontScale="90000"/>
          </a:bodyPr>
          <a:lstStyle/>
          <a:p>
            <a:pPr eaLnBrk="1" hangingPunct="1"/>
            <a:r>
              <a:rPr lang="en-US" altLang="en-US" dirty="0"/>
              <a:t>Treating Tobacco Dependence</a:t>
            </a:r>
          </a:p>
        </p:txBody>
      </p:sp>
      <p:pic>
        <p:nvPicPr>
          <p:cNvPr id="2" name="Picture 1">
            <a:hlinkClick r:id="rId3"/>
            <a:extLst>
              <a:ext uri="{FF2B5EF4-FFF2-40B4-BE49-F238E27FC236}">
                <a16:creationId xmlns:a16="http://schemas.microsoft.com/office/drawing/2014/main" id="{3D7CFF79-D2CD-468B-83C6-5F01C70CCE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38400" y="1597025"/>
            <a:ext cx="7753350" cy="2847975"/>
          </a:xfrm>
          <a:prstGeom prst="rect">
            <a:avLst/>
          </a:prstGeom>
        </p:spPr>
      </p:pic>
      <p:pic>
        <p:nvPicPr>
          <p:cNvPr id="5" name="Picture 4">
            <a:extLst>
              <a:ext uri="{FF2B5EF4-FFF2-40B4-BE49-F238E27FC236}">
                <a16:creationId xmlns:a16="http://schemas.microsoft.com/office/drawing/2014/main" id="{A880E2F4-190B-4794-8D37-9D1C1C9A90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4600" y="5132803"/>
            <a:ext cx="3103418" cy="514886"/>
          </a:xfrm>
          <a:prstGeom prst="rect">
            <a:avLst/>
          </a:prstGeom>
        </p:spPr>
      </p:pic>
      <p:sp>
        <p:nvSpPr>
          <p:cNvPr id="6" name="Slide Number Placeholder 3">
            <a:extLst>
              <a:ext uri="{FF2B5EF4-FFF2-40B4-BE49-F238E27FC236}">
                <a16:creationId xmlns:a16="http://schemas.microsoft.com/office/drawing/2014/main" id="{10710053-86A1-4ADD-9CBC-E7402F2BE957}"/>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507D17F-E77D-428B-8814-05DC490B4772}"/>
              </a:ext>
            </a:extLst>
          </p:cNvPr>
          <p:cNvSpPr>
            <a:spLocks noGrp="1"/>
          </p:cNvSpPr>
          <p:nvPr>
            <p:ph type="title"/>
          </p:nvPr>
        </p:nvSpPr>
        <p:spPr>
          <a:xfrm>
            <a:off x="838201" y="365125"/>
            <a:ext cx="8811126" cy="1325563"/>
          </a:xfrm>
        </p:spPr>
        <p:txBody>
          <a:bodyPr>
            <a:normAutofit/>
          </a:bodyPr>
          <a:lstStyle/>
          <a:p>
            <a:pPr eaLnBrk="1" hangingPunct="1"/>
            <a:r>
              <a:rPr lang="en-US" altLang="en-US" sz="4000" dirty="0"/>
              <a:t>Physicians Have the Opportunity to “Ask and Act”</a:t>
            </a:r>
          </a:p>
        </p:txBody>
      </p:sp>
      <p:sp>
        <p:nvSpPr>
          <p:cNvPr id="7171" name="Content Placeholder 2">
            <a:extLst>
              <a:ext uri="{FF2B5EF4-FFF2-40B4-BE49-F238E27FC236}">
                <a16:creationId xmlns:a16="http://schemas.microsoft.com/office/drawing/2014/main" id="{D77F652C-70D5-45A2-9816-D425152D736A}"/>
              </a:ext>
            </a:extLst>
          </p:cNvPr>
          <p:cNvSpPr>
            <a:spLocks noGrp="1"/>
          </p:cNvSpPr>
          <p:nvPr>
            <p:ph idx="1"/>
          </p:nvPr>
        </p:nvSpPr>
        <p:spPr>
          <a:xfrm>
            <a:off x="838201" y="1690689"/>
            <a:ext cx="10515600" cy="1897464"/>
          </a:xfrm>
        </p:spPr>
        <p:txBody>
          <a:bodyPr>
            <a:normAutofit/>
          </a:bodyPr>
          <a:lstStyle/>
          <a:p>
            <a:pPr>
              <a:lnSpc>
                <a:spcPct val="114000"/>
              </a:lnSpc>
              <a:spcBef>
                <a:spcPct val="0"/>
              </a:spcBef>
            </a:pPr>
            <a:r>
              <a:rPr lang="en-US" altLang="en-US" sz="3000" dirty="0"/>
              <a:t>70% of tobacco users see their doctor every year</a:t>
            </a:r>
          </a:p>
          <a:p>
            <a:pPr>
              <a:lnSpc>
                <a:spcPct val="114000"/>
              </a:lnSpc>
              <a:spcBef>
                <a:spcPct val="0"/>
              </a:spcBef>
            </a:pPr>
            <a:r>
              <a:rPr lang="en-US" altLang="en-US" sz="3000" dirty="0"/>
              <a:t>Nearly 70% of current tobacco users want to quit</a:t>
            </a:r>
          </a:p>
          <a:p>
            <a:pPr>
              <a:lnSpc>
                <a:spcPct val="114000"/>
              </a:lnSpc>
              <a:spcBef>
                <a:spcPct val="0"/>
              </a:spcBef>
            </a:pPr>
            <a:r>
              <a:rPr lang="en-US" altLang="en-US" sz="3000" dirty="0"/>
              <a:t>Most tobacco users try to quit on their own</a:t>
            </a:r>
          </a:p>
        </p:txBody>
      </p:sp>
      <p:sp>
        <p:nvSpPr>
          <p:cNvPr id="4" name="Slide Number Placeholder 3">
            <a:extLst>
              <a:ext uri="{FF2B5EF4-FFF2-40B4-BE49-F238E27FC236}">
                <a16:creationId xmlns:a16="http://schemas.microsoft.com/office/drawing/2014/main" id="{411A2A39-B841-4936-A344-D74827CAD36D}"/>
              </a:ext>
            </a:extLst>
          </p:cNvPr>
          <p:cNvSpPr>
            <a:spLocks noGrp="1"/>
          </p:cNvSpPr>
          <p:nvPr>
            <p:ph type="sldNum" sz="quarter" idx="10"/>
          </p:nvPr>
        </p:nvSpPr>
        <p:spPr/>
        <p:txBody>
          <a:bodyPr/>
          <a:lstStyle/>
          <a:p>
            <a:fld id="{C48602F5-FA46-4288-92A4-423959D7C262}" type="slidenum">
              <a:rPr lang="en-US" smtClean="0"/>
              <a:pPr/>
              <a:t>14</a:t>
            </a:fld>
            <a:endParaRPr lang="en-US" dirty="0"/>
          </a:p>
        </p:txBody>
      </p:sp>
      <p:sp>
        <p:nvSpPr>
          <p:cNvPr id="6" name="Rectangle 5">
            <a:extLst>
              <a:ext uri="{FF2B5EF4-FFF2-40B4-BE49-F238E27FC236}">
                <a16:creationId xmlns:a16="http://schemas.microsoft.com/office/drawing/2014/main" id="{04B92FB0-5E57-114B-8C2E-CC500C5479ED}"/>
              </a:ext>
            </a:extLst>
          </p:cNvPr>
          <p:cNvSpPr/>
          <p:nvPr/>
        </p:nvSpPr>
        <p:spPr>
          <a:xfrm>
            <a:off x="838201" y="4190036"/>
            <a:ext cx="10271760" cy="2169825"/>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Sources: </a:t>
            </a:r>
            <a:r>
              <a:rPr lang="en-US" sz="1500" dirty="0"/>
              <a:t>Jamal A, Dube SR, </a:t>
            </a:r>
            <a:r>
              <a:rPr lang="en-US" sz="1500" dirty="0" err="1"/>
              <a:t>Malarcher</a:t>
            </a:r>
            <a:r>
              <a:rPr lang="en-US" sz="1500" dirty="0"/>
              <a:t> AM, Shaw L, Engstrom MC. Tobacco use screening and counseling during physician office visits among adults--National Ambulatory Medical Care Survey and National Health Interview Survey, United States, 2005-2009. 1. </a:t>
            </a:r>
            <a:r>
              <a:rPr lang="en-US" sz="1500" i="1" dirty="0"/>
              <a:t>MMWR Suppl</a:t>
            </a:r>
            <a:r>
              <a:rPr lang="en-US" sz="1500" dirty="0"/>
              <a:t>. 2012;61(2):38-45.</a:t>
            </a: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Centers for Disease Control. Smoking &amp; tobacco use. Smoking cessation: fast facts. Accessed March 22, 2021. </a:t>
            </a:r>
            <a:r>
              <a:rPr lang="en-US" sz="1500" u="sng" dirty="0">
                <a:latin typeface="Arial" panose="020B0604020202020204" pitchFamily="34" charset="0"/>
                <a:cs typeface="Arial" panose="020B0604020202020204" pitchFamily="34" charset="0"/>
                <a:hlinkClick r:id="rId3" tooltip="https://www.cdc.gov/tobacco/data_statistics/fact_sheets/cessation/quitting/index.htm"/>
              </a:rPr>
              <a:t>www.cdc.gov/tobacco/data_statistics/fact_sheets/cessation/quitting/index.htm</a:t>
            </a:r>
            <a:r>
              <a:rPr lang="en-US" sz="1500" dirty="0">
                <a:latin typeface="Arial" panose="020B0604020202020204" pitchFamily="34" charset="0"/>
                <a:cs typeface="Arial" panose="020B0604020202020204" pitchFamily="34" charset="0"/>
              </a:rPr>
              <a:t>.</a:t>
            </a:r>
          </a:p>
          <a:p>
            <a:r>
              <a:rPr lang="en-US" sz="1500" dirty="0"/>
              <a:t>Babb S, </a:t>
            </a:r>
            <a:r>
              <a:rPr lang="en-US" sz="1500" dirty="0" err="1"/>
              <a:t>Malarcher</a:t>
            </a:r>
            <a:r>
              <a:rPr lang="en-US" sz="1500" dirty="0"/>
              <a:t> A, Schauer G, et al. Quitting smoking among adults - United States, 2000-2015. </a:t>
            </a:r>
            <a:r>
              <a:rPr lang="en-US" sz="1500" i="1" dirty="0"/>
              <a:t>MMWR </a:t>
            </a:r>
            <a:r>
              <a:rPr lang="en-US" sz="1500" i="1" dirty="0" err="1"/>
              <a:t>Morb</a:t>
            </a:r>
            <a:r>
              <a:rPr lang="en-US" sz="1500" i="1" dirty="0"/>
              <a:t> Mortal </a:t>
            </a:r>
            <a:r>
              <a:rPr lang="en-US" sz="1500" i="1" dirty="0" err="1"/>
              <a:t>Wkly</a:t>
            </a:r>
            <a:r>
              <a:rPr lang="en-US" sz="1500" i="1" dirty="0"/>
              <a:t> Rep</a:t>
            </a:r>
            <a:r>
              <a:rPr lang="en-US" sz="1500" dirty="0"/>
              <a:t>. 2017;65(52):1457-1464.</a:t>
            </a:r>
          </a:p>
          <a:p>
            <a:r>
              <a:rPr lang="en-US" sz="1500" dirty="0"/>
              <a:t>Hughes JR, Keely J, </a:t>
            </a:r>
            <a:r>
              <a:rPr lang="en-US" sz="1500" dirty="0" err="1"/>
              <a:t>Naud</a:t>
            </a:r>
            <a:r>
              <a:rPr lang="en-US" sz="1500" dirty="0"/>
              <a:t> S. Shape of the relapse curve and long-term abstinence among untreated smokers. </a:t>
            </a:r>
            <a:r>
              <a:rPr lang="en-US" sz="1500" i="1" dirty="0"/>
              <a:t>Addiction</a:t>
            </a:r>
            <a:r>
              <a:rPr lang="en-US" sz="1500" dirty="0"/>
              <a:t>. 2004;99(1):29-38.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507D17F-E77D-428B-8814-05DC490B4772}"/>
              </a:ext>
            </a:extLst>
          </p:cNvPr>
          <p:cNvSpPr>
            <a:spLocks noGrp="1"/>
          </p:cNvSpPr>
          <p:nvPr>
            <p:ph type="title"/>
          </p:nvPr>
        </p:nvSpPr>
        <p:spPr>
          <a:xfrm>
            <a:off x="838201" y="365125"/>
            <a:ext cx="8811126" cy="1325563"/>
          </a:xfrm>
        </p:spPr>
        <p:txBody>
          <a:bodyPr>
            <a:normAutofit/>
          </a:bodyPr>
          <a:lstStyle/>
          <a:p>
            <a:pPr eaLnBrk="1" hangingPunct="1"/>
            <a:r>
              <a:rPr lang="en-US" altLang="en-US" sz="4000" dirty="0"/>
              <a:t>Physicians Have the Opportunity to “Ask and Act”</a:t>
            </a:r>
          </a:p>
        </p:txBody>
      </p:sp>
      <p:sp>
        <p:nvSpPr>
          <p:cNvPr id="7171" name="Content Placeholder 2">
            <a:extLst>
              <a:ext uri="{FF2B5EF4-FFF2-40B4-BE49-F238E27FC236}">
                <a16:creationId xmlns:a16="http://schemas.microsoft.com/office/drawing/2014/main" id="{D77F652C-70D5-45A2-9816-D425152D736A}"/>
              </a:ext>
            </a:extLst>
          </p:cNvPr>
          <p:cNvSpPr>
            <a:spLocks noGrp="1"/>
          </p:cNvSpPr>
          <p:nvPr>
            <p:ph idx="1"/>
          </p:nvPr>
        </p:nvSpPr>
        <p:spPr>
          <a:xfrm>
            <a:off x="838201" y="1690687"/>
            <a:ext cx="10515600" cy="2983949"/>
          </a:xfrm>
        </p:spPr>
        <p:txBody>
          <a:bodyPr>
            <a:normAutofit fontScale="92500"/>
          </a:bodyPr>
          <a:lstStyle/>
          <a:p>
            <a:pPr>
              <a:lnSpc>
                <a:spcPct val="114000"/>
              </a:lnSpc>
              <a:spcBef>
                <a:spcPct val="0"/>
              </a:spcBef>
            </a:pPr>
            <a:r>
              <a:rPr lang="en-US" altLang="en-US" sz="3000" dirty="0"/>
              <a:t>Physicians using evidence-based programs can more than double the quit rates</a:t>
            </a:r>
          </a:p>
          <a:p>
            <a:pPr>
              <a:lnSpc>
                <a:spcPct val="114000"/>
              </a:lnSpc>
              <a:spcBef>
                <a:spcPct val="0"/>
              </a:spcBef>
            </a:pPr>
            <a:r>
              <a:rPr lang="en-US" altLang="en-US" sz="3000" dirty="0"/>
              <a:t>Up to 42,000 lives could be saved annually if Ask and Act was practiced universally</a:t>
            </a:r>
          </a:p>
          <a:p>
            <a:pPr>
              <a:lnSpc>
                <a:spcPct val="114000"/>
              </a:lnSpc>
              <a:spcBef>
                <a:spcPct val="0"/>
              </a:spcBef>
            </a:pPr>
            <a:r>
              <a:rPr lang="en-US" dirty="0"/>
              <a:t>For more information, please visit the </a:t>
            </a:r>
            <a:r>
              <a:rPr lang="en-US" dirty="0">
                <a:hlinkClick r:id="rId3"/>
              </a:rPr>
              <a:t>AAFP Tobacco: Preventing and Treating Nicotine Dependence and Tobacco Use (Position Paper)</a:t>
            </a:r>
            <a:endParaRPr lang="en-US" altLang="en-US" dirty="0"/>
          </a:p>
        </p:txBody>
      </p:sp>
      <p:sp>
        <p:nvSpPr>
          <p:cNvPr id="4" name="Slide Number Placeholder 3">
            <a:extLst>
              <a:ext uri="{FF2B5EF4-FFF2-40B4-BE49-F238E27FC236}">
                <a16:creationId xmlns:a16="http://schemas.microsoft.com/office/drawing/2014/main" id="{411A2A39-B841-4936-A344-D74827CAD36D}"/>
              </a:ext>
            </a:extLst>
          </p:cNvPr>
          <p:cNvSpPr>
            <a:spLocks noGrp="1"/>
          </p:cNvSpPr>
          <p:nvPr>
            <p:ph type="sldNum" sz="quarter" idx="10"/>
          </p:nvPr>
        </p:nvSpPr>
        <p:spPr/>
        <p:txBody>
          <a:bodyPr/>
          <a:lstStyle/>
          <a:p>
            <a:fld id="{C48602F5-FA46-4288-92A4-423959D7C262}" type="slidenum">
              <a:rPr lang="en-US" smtClean="0"/>
              <a:pPr/>
              <a:t>15</a:t>
            </a:fld>
            <a:endParaRPr lang="en-US" dirty="0"/>
          </a:p>
        </p:txBody>
      </p:sp>
      <p:sp>
        <p:nvSpPr>
          <p:cNvPr id="6" name="Rectangle 5">
            <a:extLst>
              <a:ext uri="{FF2B5EF4-FFF2-40B4-BE49-F238E27FC236}">
                <a16:creationId xmlns:a16="http://schemas.microsoft.com/office/drawing/2014/main" id="{523AC4A0-C161-5A4E-A19C-DD3E3A8E55BA}"/>
              </a:ext>
            </a:extLst>
          </p:cNvPr>
          <p:cNvSpPr/>
          <p:nvPr/>
        </p:nvSpPr>
        <p:spPr>
          <a:xfrm>
            <a:off x="838201" y="4843144"/>
            <a:ext cx="10271760" cy="1477328"/>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Sources: </a:t>
            </a:r>
            <a:r>
              <a:rPr lang="en-US" sz="1500" dirty="0"/>
              <a:t>Fiore MC, </a:t>
            </a:r>
            <a:r>
              <a:rPr lang="en-US" sz="1500" dirty="0" err="1"/>
              <a:t>Jaén</a:t>
            </a:r>
            <a:r>
              <a:rPr lang="en-US" sz="1500" dirty="0"/>
              <a:t> CR, Baker TB, et al. Treating tobacco use and dependence: 2008 update. Clinical Practice Guideline. U.S. Department of Health and Human Services, Public Health Service. Accessed March 22, 2021. </a:t>
            </a:r>
            <a:r>
              <a:rPr lang="en-US" sz="1500" u="sng" dirty="0">
                <a:hlinkClick r:id="rId4" tooltip="http://www.ahrq.gov/sites/default/files/wysiwyg/professionals/clinicians-providers/guidelines-recommendations/tobacco/clinicians/update/treating_tobacco_use08.pdf"/>
              </a:rPr>
              <a:t>www.ahrq.gov/sites/default/files/wysiwyg/professionals/clinicians-providers/guidelines-recommendations/tobacco/clinicians/update/treating_tobacco_use08.pdf</a:t>
            </a:r>
            <a:endParaRPr lang="en-US" sz="1500" u="sng" dirty="0"/>
          </a:p>
          <a:p>
            <a:r>
              <a:rPr lang="en-US" sz="1500" dirty="0"/>
              <a:t>Partnership for Prevention. Preventive care: a national profile on use, disparities, and health benefits. Accessed March 22, 2021. </a:t>
            </a:r>
            <a:r>
              <a:rPr lang="en-US" sz="1500" u="sng" dirty="0">
                <a:hlinkClick r:id="rId5" tooltip="https://www.rwjf.org/content/dam/farm/reports/reports/2007/rwjf13325"/>
              </a:rPr>
              <a:t>www.rwjf.org/content/dam/farm/reports/reports/2007/rwjf13325</a:t>
            </a:r>
            <a:endParaRPr lang="en-US" sz="1500" dirty="0"/>
          </a:p>
        </p:txBody>
      </p:sp>
    </p:spTree>
    <p:extLst>
      <p:ext uri="{BB962C8B-B14F-4D97-AF65-F5344CB8AC3E}">
        <p14:creationId xmlns:p14="http://schemas.microsoft.com/office/powerpoint/2010/main" val="165818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7B2D40D1-02C6-4AAB-A313-AE61E22D53F1}"/>
              </a:ext>
            </a:extLst>
          </p:cNvPr>
          <p:cNvSpPr>
            <a:spLocks noChangeArrowheads="1"/>
          </p:cNvSpPr>
          <p:nvPr/>
        </p:nvSpPr>
        <p:spPr bwMode="auto">
          <a:xfrm>
            <a:off x="2133600" y="1600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114000"/>
              </a:lnSpc>
              <a:spcBef>
                <a:spcPct val="0"/>
              </a:spcBef>
            </a:pPr>
            <a:endParaRPr lang="en-US" altLang="en-US" sz="2600" dirty="0">
              <a:solidFill>
                <a:schemeClr val="tx1"/>
              </a:solidFill>
              <a:ea typeface="ヒラギノ角ゴ Pro W3" pitchFamily="16" charset="-128"/>
            </a:endParaRPr>
          </a:p>
        </p:txBody>
      </p:sp>
      <p:sp>
        <p:nvSpPr>
          <p:cNvPr id="5" name="Rectangle 3">
            <a:extLst>
              <a:ext uri="{FF2B5EF4-FFF2-40B4-BE49-F238E27FC236}">
                <a16:creationId xmlns:a16="http://schemas.microsoft.com/office/drawing/2014/main" id="{BD196E71-88CE-4D87-91FF-E9804FB3A318}"/>
              </a:ext>
            </a:extLst>
          </p:cNvPr>
          <p:cNvSpPr>
            <a:spLocks noChangeArrowheads="1"/>
          </p:cNvSpPr>
          <p:nvPr/>
        </p:nvSpPr>
        <p:spPr bwMode="auto">
          <a:xfrm>
            <a:off x="2095500" y="1720415"/>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114000"/>
              </a:lnSpc>
              <a:spcBef>
                <a:spcPct val="0"/>
              </a:spcBef>
            </a:pPr>
            <a:endParaRPr lang="en-US" altLang="en-US" sz="2600" dirty="0">
              <a:solidFill>
                <a:schemeClr val="tx1"/>
              </a:solidFill>
              <a:ea typeface="ヒラギノ角ゴ Pro W3" pitchFamily="16" charset="-128"/>
            </a:endParaRPr>
          </a:p>
        </p:txBody>
      </p:sp>
      <p:sp>
        <p:nvSpPr>
          <p:cNvPr id="8" name="Title 7">
            <a:extLst>
              <a:ext uri="{FF2B5EF4-FFF2-40B4-BE49-F238E27FC236}">
                <a16:creationId xmlns:a16="http://schemas.microsoft.com/office/drawing/2014/main" id="{0DD5DB5C-3776-47E2-AD11-DB08D2591263}"/>
              </a:ext>
            </a:extLst>
          </p:cNvPr>
          <p:cNvSpPr>
            <a:spLocks noGrp="1"/>
          </p:cNvSpPr>
          <p:nvPr>
            <p:ph type="title"/>
          </p:nvPr>
        </p:nvSpPr>
        <p:spPr/>
        <p:txBody>
          <a:bodyPr/>
          <a:lstStyle/>
          <a:p>
            <a:r>
              <a:rPr lang="en-US" dirty="0"/>
              <a:t>Goals for all Family Physicians</a:t>
            </a:r>
          </a:p>
        </p:txBody>
      </p:sp>
      <p:sp>
        <p:nvSpPr>
          <p:cNvPr id="3" name="Content Placeholder 2">
            <a:extLst>
              <a:ext uri="{FF2B5EF4-FFF2-40B4-BE49-F238E27FC236}">
                <a16:creationId xmlns:a16="http://schemas.microsoft.com/office/drawing/2014/main" id="{8F2D5DEE-E306-45C1-99AD-F61144149EDF}"/>
              </a:ext>
            </a:extLst>
          </p:cNvPr>
          <p:cNvSpPr>
            <a:spLocks noGrp="1"/>
          </p:cNvSpPr>
          <p:nvPr>
            <p:ph idx="1"/>
          </p:nvPr>
        </p:nvSpPr>
        <p:spPr/>
        <p:txBody>
          <a:bodyPr/>
          <a:lstStyle/>
          <a:p>
            <a:pPr>
              <a:lnSpc>
                <a:spcPct val="114000"/>
              </a:lnSpc>
              <a:spcBef>
                <a:spcPct val="0"/>
              </a:spcBef>
            </a:pPr>
            <a:r>
              <a:rPr lang="en-US" altLang="en-US" dirty="0">
                <a:ea typeface="ヒラギノ角ゴ Pro W3" pitchFamily="16" charset="-128"/>
              </a:rPr>
              <a:t>Make system changes that increase intervention and tobacco cessation rates to include ENDS</a:t>
            </a:r>
          </a:p>
          <a:p>
            <a:pPr>
              <a:lnSpc>
                <a:spcPct val="114000"/>
              </a:lnSpc>
              <a:spcBef>
                <a:spcPct val="0"/>
              </a:spcBef>
            </a:pPr>
            <a:r>
              <a:rPr lang="en-US" altLang="en-US" dirty="0">
                <a:ea typeface="ヒラギノ角ゴ Pro W3" pitchFamily="16" charset="-128"/>
              </a:rPr>
              <a:t>Conduct productive counseling sessions</a:t>
            </a:r>
          </a:p>
          <a:p>
            <a:pPr>
              <a:lnSpc>
                <a:spcPct val="114000"/>
              </a:lnSpc>
              <a:spcBef>
                <a:spcPct val="0"/>
              </a:spcBef>
            </a:pPr>
            <a:r>
              <a:rPr lang="en-US" altLang="en-US" dirty="0">
                <a:ea typeface="ヒラギノ角ゴ Pro W3" pitchFamily="16" charset="-128"/>
              </a:rPr>
              <a:t>Use the most recent evidence on pharmacotherapy for nicotine dependence</a:t>
            </a:r>
          </a:p>
          <a:p>
            <a:pPr>
              <a:lnSpc>
                <a:spcPct val="114000"/>
              </a:lnSpc>
              <a:spcBef>
                <a:spcPct val="0"/>
              </a:spcBef>
            </a:pPr>
            <a:r>
              <a:rPr lang="en-US" altLang="en-US" dirty="0">
                <a:ea typeface="ヒラギノ角ゴ Pro W3" pitchFamily="16" charset="-128"/>
              </a:rPr>
              <a:t>Maximize payment for tobacco and vaping cessation treatment and counseling</a:t>
            </a:r>
          </a:p>
          <a:p>
            <a:endParaRPr lang="en-US" dirty="0"/>
          </a:p>
        </p:txBody>
      </p:sp>
      <p:sp>
        <p:nvSpPr>
          <p:cNvPr id="6" name="Slide Number Placeholder 3">
            <a:extLst>
              <a:ext uri="{FF2B5EF4-FFF2-40B4-BE49-F238E27FC236}">
                <a16:creationId xmlns:a16="http://schemas.microsoft.com/office/drawing/2014/main" id="{57B49882-FC00-4C39-B076-C7692063C856}"/>
              </a:ext>
            </a:extLst>
          </p:cNvPr>
          <p:cNvSpPr>
            <a:spLocks noGrp="1"/>
          </p:cNvSpPr>
          <p:nvPr>
            <p:ph type="sldNum" sz="quarter" idx="10"/>
          </p:nvPr>
        </p:nvSpPr>
        <p:spPr/>
        <p:txBody>
          <a:bodyPr/>
          <a:lstStyle/>
          <a:p>
            <a:fld id="{C48602F5-FA46-4288-92A4-423959D7C262}" type="slidenum">
              <a:rPr lang="en-US" smtClean="0"/>
              <a:pPr/>
              <a:t>16</a:t>
            </a:fld>
            <a:endParaRPr lang="en-US" dirty="0"/>
          </a:p>
        </p:txBody>
      </p:sp>
    </p:spTree>
    <p:extLst>
      <p:ext uri="{BB962C8B-B14F-4D97-AF65-F5344CB8AC3E}">
        <p14:creationId xmlns:p14="http://schemas.microsoft.com/office/powerpoint/2010/main" val="80074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DE8A410-8889-47DB-9781-BC39BF4F2E9A}"/>
              </a:ext>
            </a:extLst>
          </p:cNvPr>
          <p:cNvSpPr>
            <a:spLocks noGrp="1" noChangeArrowheads="1"/>
          </p:cNvSpPr>
          <p:nvPr>
            <p:ph type="title"/>
          </p:nvPr>
        </p:nvSpPr>
        <p:spPr>
          <a:xfrm>
            <a:off x="1474469" y="1732598"/>
            <a:ext cx="8239801" cy="3570922"/>
          </a:xfrm>
        </p:spPr>
        <p:txBody>
          <a:bodyPr/>
          <a:lstStyle/>
          <a:p>
            <a:pPr>
              <a:defRPr/>
            </a:pPr>
            <a:r>
              <a:rPr lang="en-US" dirty="0"/>
              <a:t>Multidisciplinary Team Approach</a:t>
            </a:r>
          </a:p>
        </p:txBody>
      </p:sp>
      <p:sp>
        <p:nvSpPr>
          <p:cNvPr id="4" name="Slide Number Placeholder 3">
            <a:extLst>
              <a:ext uri="{FF2B5EF4-FFF2-40B4-BE49-F238E27FC236}">
                <a16:creationId xmlns:a16="http://schemas.microsoft.com/office/drawing/2014/main" id="{4A9A16C4-49CB-41CB-BF5F-683A21C47678}"/>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17</a:t>
            </a:fld>
            <a:endParaRPr lang="en-US" dirty="0"/>
          </a:p>
        </p:txBody>
      </p:sp>
    </p:spTree>
    <p:extLst>
      <p:ext uri="{BB962C8B-B14F-4D97-AF65-F5344CB8AC3E}">
        <p14:creationId xmlns:p14="http://schemas.microsoft.com/office/powerpoint/2010/main" val="394339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p:txBody>
          <a:bodyPr/>
          <a:lstStyle/>
          <a:p>
            <a:pPr eaLnBrk="1" hangingPunct="1"/>
            <a:r>
              <a:rPr lang="en-US" altLang="en-US" dirty="0"/>
              <a:t>Team Member Roles</a:t>
            </a:r>
          </a:p>
        </p:txBody>
      </p:sp>
      <p:sp>
        <p:nvSpPr>
          <p:cNvPr id="19459" name="Content Placeholder 2">
            <a:extLst>
              <a:ext uri="{FF2B5EF4-FFF2-40B4-BE49-F238E27FC236}">
                <a16:creationId xmlns:a16="http://schemas.microsoft.com/office/drawing/2014/main" id="{6FD58573-C5A4-4C43-B8A7-7F53F8839B4A}"/>
              </a:ext>
            </a:extLst>
          </p:cNvPr>
          <p:cNvSpPr>
            <a:spLocks noGrp="1"/>
          </p:cNvSpPr>
          <p:nvPr>
            <p:ph idx="1"/>
          </p:nvPr>
        </p:nvSpPr>
        <p:spPr>
          <a:xfrm>
            <a:off x="838200" y="1825625"/>
            <a:ext cx="10515600" cy="3827030"/>
          </a:xfrm>
        </p:spPr>
        <p:txBody>
          <a:bodyPr>
            <a:normAutofit/>
          </a:bodyPr>
          <a:lstStyle/>
          <a:p>
            <a:pPr>
              <a:lnSpc>
                <a:spcPct val="114000"/>
              </a:lnSpc>
              <a:spcBef>
                <a:spcPct val="0"/>
              </a:spcBef>
            </a:pPr>
            <a:r>
              <a:rPr lang="en-US" altLang="en-US" sz="2400" dirty="0">
                <a:solidFill>
                  <a:schemeClr val="accent1"/>
                </a:solidFill>
              </a:rPr>
              <a:t>Physicians</a:t>
            </a:r>
          </a:p>
          <a:p>
            <a:pPr lvl="1">
              <a:lnSpc>
                <a:spcPct val="114000"/>
              </a:lnSpc>
              <a:spcBef>
                <a:spcPct val="0"/>
              </a:spcBef>
            </a:pPr>
            <a:r>
              <a:rPr lang="en-US" altLang="en-US" sz="2000" dirty="0"/>
              <a:t>Strong personal advice to quitting</a:t>
            </a:r>
          </a:p>
          <a:p>
            <a:pPr lvl="1">
              <a:lnSpc>
                <a:spcPct val="114000"/>
              </a:lnSpc>
              <a:spcBef>
                <a:spcPct val="0"/>
              </a:spcBef>
            </a:pPr>
            <a:r>
              <a:rPr lang="en-US" altLang="en-US" sz="2000" dirty="0"/>
              <a:t>Assess readiness to quit and deliver brief interventions</a:t>
            </a:r>
          </a:p>
          <a:p>
            <a:pPr lvl="1">
              <a:lnSpc>
                <a:spcPct val="114000"/>
              </a:lnSpc>
              <a:spcBef>
                <a:spcPct val="0"/>
              </a:spcBef>
            </a:pPr>
            <a:r>
              <a:rPr lang="en-US" altLang="en-US" sz="2000" dirty="0"/>
              <a:t>Prescribe pharmacological supports</a:t>
            </a:r>
          </a:p>
          <a:p>
            <a:pPr lvl="1">
              <a:lnSpc>
                <a:spcPct val="114000"/>
              </a:lnSpc>
              <a:spcBef>
                <a:spcPct val="0"/>
              </a:spcBef>
            </a:pPr>
            <a:r>
              <a:rPr lang="en-US" altLang="en-US" sz="2000" dirty="0"/>
              <a:t>Refer patients to other team members</a:t>
            </a:r>
          </a:p>
          <a:p>
            <a:pPr lvl="1">
              <a:lnSpc>
                <a:spcPct val="114000"/>
              </a:lnSpc>
              <a:spcBef>
                <a:spcPct val="0"/>
              </a:spcBef>
            </a:pPr>
            <a:r>
              <a:rPr lang="en-US" altLang="en-US" sz="2000" dirty="0"/>
              <a:t>Perform follow up</a:t>
            </a:r>
          </a:p>
          <a:p>
            <a:pPr>
              <a:lnSpc>
                <a:spcPct val="114000"/>
              </a:lnSpc>
              <a:spcBef>
                <a:spcPct val="0"/>
              </a:spcBef>
            </a:pPr>
            <a:r>
              <a:rPr lang="en-US" altLang="en-US" sz="2400" dirty="0">
                <a:solidFill>
                  <a:schemeClr val="accent1"/>
                </a:solidFill>
              </a:rPr>
              <a:t>Nurses, physician assistants, and health educators</a:t>
            </a:r>
          </a:p>
          <a:p>
            <a:pPr lvl="1">
              <a:lnSpc>
                <a:spcPct val="114000"/>
              </a:lnSpc>
              <a:spcBef>
                <a:spcPct val="0"/>
              </a:spcBef>
            </a:pPr>
            <a:r>
              <a:rPr lang="en-US" altLang="en-US" sz="2000" dirty="0"/>
              <a:t>Assess readiness and provide counseling</a:t>
            </a:r>
          </a:p>
          <a:p>
            <a:pPr lvl="1">
              <a:lnSpc>
                <a:spcPct val="114000"/>
              </a:lnSpc>
              <a:spcBef>
                <a:spcPct val="0"/>
              </a:spcBef>
            </a:pPr>
            <a:r>
              <a:rPr lang="en-US" altLang="en-US" sz="2000" dirty="0"/>
              <a:t>Support education about use of medications</a:t>
            </a:r>
          </a:p>
          <a:p>
            <a:pPr lvl="1">
              <a:lnSpc>
                <a:spcPct val="114000"/>
              </a:lnSpc>
              <a:spcBef>
                <a:spcPct val="0"/>
              </a:spcBef>
            </a:pPr>
            <a:r>
              <a:rPr lang="en-US" altLang="en-US" sz="2000" dirty="0"/>
              <a:t>Perform follow up</a:t>
            </a:r>
          </a:p>
        </p:txBody>
      </p:sp>
      <p:sp>
        <p:nvSpPr>
          <p:cNvPr id="4" name="Slide Number Placeholder 3">
            <a:extLst>
              <a:ext uri="{FF2B5EF4-FFF2-40B4-BE49-F238E27FC236}">
                <a16:creationId xmlns:a16="http://schemas.microsoft.com/office/drawing/2014/main" id="{34534B54-F5AC-4BC3-994A-A28D49BE379D}"/>
              </a:ext>
            </a:extLst>
          </p:cNvPr>
          <p:cNvSpPr>
            <a:spLocks noGrp="1"/>
          </p:cNvSpPr>
          <p:nvPr>
            <p:ph type="sldNum" sz="quarter" idx="10"/>
          </p:nvPr>
        </p:nvSpPr>
        <p:spPr/>
        <p:txBody>
          <a:bodyPr/>
          <a:lstStyle/>
          <a:p>
            <a:fld id="{C48602F5-FA46-4288-92A4-423959D7C262}" type="slidenum">
              <a:rPr lang="en-US" smtClean="0"/>
              <a:pPr/>
              <a:t>18</a:t>
            </a:fld>
            <a:endParaRPr lang="en-US" dirty="0"/>
          </a:p>
        </p:txBody>
      </p:sp>
    </p:spTree>
    <p:extLst>
      <p:ext uri="{BB962C8B-B14F-4D97-AF65-F5344CB8AC3E}">
        <p14:creationId xmlns:p14="http://schemas.microsoft.com/office/powerpoint/2010/main" val="3667884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p:txBody>
          <a:bodyPr/>
          <a:lstStyle/>
          <a:p>
            <a:pPr eaLnBrk="1" hangingPunct="1"/>
            <a:r>
              <a:rPr lang="en-US" altLang="en-US" dirty="0"/>
              <a:t>Team Member Roles</a:t>
            </a:r>
          </a:p>
        </p:txBody>
      </p:sp>
      <p:sp>
        <p:nvSpPr>
          <p:cNvPr id="19459" name="Content Placeholder 2">
            <a:extLst>
              <a:ext uri="{FF2B5EF4-FFF2-40B4-BE49-F238E27FC236}">
                <a16:creationId xmlns:a16="http://schemas.microsoft.com/office/drawing/2014/main" id="{6FD58573-C5A4-4C43-B8A7-7F53F8839B4A}"/>
              </a:ext>
            </a:extLst>
          </p:cNvPr>
          <p:cNvSpPr>
            <a:spLocks noGrp="1"/>
          </p:cNvSpPr>
          <p:nvPr>
            <p:ph idx="1"/>
          </p:nvPr>
        </p:nvSpPr>
        <p:spPr>
          <a:xfrm>
            <a:off x="838200" y="1690689"/>
            <a:ext cx="10515600" cy="4466272"/>
          </a:xfrm>
        </p:spPr>
        <p:txBody>
          <a:bodyPr>
            <a:normAutofit fontScale="85000" lnSpcReduction="10000"/>
          </a:bodyPr>
          <a:lstStyle/>
          <a:p>
            <a:pPr>
              <a:lnSpc>
                <a:spcPct val="114000"/>
              </a:lnSpc>
              <a:spcBef>
                <a:spcPct val="0"/>
              </a:spcBef>
            </a:pPr>
            <a:r>
              <a:rPr lang="en-US" altLang="en-US" sz="2600" dirty="0">
                <a:solidFill>
                  <a:schemeClr val="accent1"/>
                </a:solidFill>
              </a:rPr>
              <a:t>Reception and medical assistants</a:t>
            </a:r>
          </a:p>
          <a:p>
            <a:pPr lvl="1">
              <a:lnSpc>
                <a:spcPct val="114000"/>
              </a:lnSpc>
              <a:spcBef>
                <a:spcPct val="0"/>
              </a:spcBef>
            </a:pPr>
            <a:r>
              <a:rPr lang="en-US" altLang="en-US" dirty="0"/>
              <a:t>Distribute health questionnaires and screening tools to identify tobacco use status</a:t>
            </a:r>
          </a:p>
          <a:p>
            <a:pPr lvl="1">
              <a:lnSpc>
                <a:spcPct val="114000"/>
              </a:lnSpc>
              <a:spcBef>
                <a:spcPct val="0"/>
              </a:spcBef>
            </a:pPr>
            <a:r>
              <a:rPr lang="en-US" altLang="en-US" dirty="0"/>
              <a:t>Collect information about history readiness to quit</a:t>
            </a:r>
          </a:p>
          <a:p>
            <a:pPr lvl="1">
              <a:lnSpc>
                <a:spcPct val="114000"/>
              </a:lnSpc>
              <a:spcBef>
                <a:spcPct val="0"/>
              </a:spcBef>
            </a:pPr>
            <a:r>
              <a:rPr lang="en-US" altLang="en-US" dirty="0"/>
              <a:t>Ensure education and information available in waiting areas and exam rooms</a:t>
            </a:r>
          </a:p>
          <a:p>
            <a:pPr lvl="1">
              <a:lnSpc>
                <a:spcPct val="114000"/>
              </a:lnSpc>
              <a:spcBef>
                <a:spcPct val="0"/>
              </a:spcBef>
            </a:pPr>
            <a:r>
              <a:rPr lang="en-US" altLang="en-US" dirty="0"/>
              <a:t>Coordinate with pharmacy for patient payment information and pharmacotherapy guidance form—to determine which methods are covered for each patient</a:t>
            </a:r>
          </a:p>
          <a:p>
            <a:pPr lvl="1">
              <a:lnSpc>
                <a:spcPct val="114000"/>
              </a:lnSpc>
              <a:spcBef>
                <a:spcPct val="0"/>
              </a:spcBef>
            </a:pPr>
            <a:r>
              <a:rPr lang="en-US" altLang="en-US" dirty="0"/>
              <a:t>Schedule follow-up visits and make follow-up calls</a:t>
            </a:r>
          </a:p>
          <a:p>
            <a:pPr>
              <a:lnSpc>
                <a:spcPct val="114000"/>
              </a:lnSpc>
              <a:spcBef>
                <a:spcPct val="0"/>
              </a:spcBef>
            </a:pPr>
            <a:r>
              <a:rPr lang="en-US" altLang="en-US" sz="2600" dirty="0">
                <a:solidFill>
                  <a:schemeClr val="accent1"/>
                </a:solidFill>
              </a:rPr>
              <a:t>Administrators</a:t>
            </a:r>
          </a:p>
          <a:p>
            <a:pPr lvl="1">
              <a:lnSpc>
                <a:spcPct val="114000"/>
              </a:lnSpc>
              <a:spcBef>
                <a:spcPct val="0"/>
              </a:spcBef>
            </a:pPr>
            <a:r>
              <a:rPr lang="en-US" altLang="en-US" dirty="0"/>
              <a:t>Ensure adequate human resource support</a:t>
            </a:r>
          </a:p>
          <a:p>
            <a:pPr lvl="1">
              <a:lnSpc>
                <a:spcPct val="114000"/>
              </a:lnSpc>
              <a:spcBef>
                <a:spcPct val="0"/>
              </a:spcBef>
            </a:pPr>
            <a:r>
              <a:rPr lang="en-US" altLang="en-US" dirty="0"/>
              <a:t>Create tobacco-free policies to include ENDS</a:t>
            </a:r>
          </a:p>
          <a:p>
            <a:pPr lvl="1">
              <a:lnSpc>
                <a:spcPct val="114000"/>
              </a:lnSpc>
              <a:spcBef>
                <a:spcPct val="0"/>
              </a:spcBef>
            </a:pPr>
            <a:r>
              <a:rPr lang="en-US" altLang="en-US" dirty="0"/>
              <a:t>Support electronic health record (EHR) integration and ensure data are tracked</a:t>
            </a:r>
          </a:p>
          <a:p>
            <a:pPr lvl="1">
              <a:lnSpc>
                <a:spcPct val="114000"/>
              </a:lnSpc>
              <a:spcBef>
                <a:spcPct val="0"/>
              </a:spcBef>
            </a:pPr>
            <a:r>
              <a:rPr lang="en-US" altLang="en-US" dirty="0"/>
              <a:t>Arrange training for staff</a:t>
            </a:r>
          </a:p>
          <a:p>
            <a:pPr lvl="1">
              <a:lnSpc>
                <a:spcPct val="114000"/>
              </a:lnSpc>
              <a:spcBef>
                <a:spcPct val="0"/>
              </a:spcBef>
            </a:pPr>
            <a:r>
              <a:rPr lang="en-US" altLang="en-US" dirty="0"/>
              <a:t>Communicate outcomes to staff and members of the team</a:t>
            </a:r>
          </a:p>
        </p:txBody>
      </p:sp>
      <p:sp>
        <p:nvSpPr>
          <p:cNvPr id="4" name="Slide Number Placeholder 3">
            <a:extLst>
              <a:ext uri="{FF2B5EF4-FFF2-40B4-BE49-F238E27FC236}">
                <a16:creationId xmlns:a16="http://schemas.microsoft.com/office/drawing/2014/main" id="{FABE75F3-18F0-4579-852B-A24F7F3D1B88}"/>
              </a:ext>
            </a:extLst>
          </p:cNvPr>
          <p:cNvSpPr>
            <a:spLocks noGrp="1"/>
          </p:cNvSpPr>
          <p:nvPr>
            <p:ph type="sldNum" sz="quarter" idx="10"/>
          </p:nvPr>
        </p:nvSpPr>
        <p:spPr/>
        <p:txBody>
          <a:bodyPr/>
          <a:lstStyle/>
          <a:p>
            <a:fld id="{C48602F5-FA46-4288-92A4-423959D7C262}" type="slidenum">
              <a:rPr lang="en-US" smtClean="0"/>
              <a:pPr/>
              <a:t>19</a:t>
            </a:fld>
            <a:endParaRPr lang="en-US" dirty="0"/>
          </a:p>
        </p:txBody>
      </p:sp>
    </p:spTree>
    <p:extLst>
      <p:ext uri="{BB962C8B-B14F-4D97-AF65-F5344CB8AC3E}">
        <p14:creationId xmlns:p14="http://schemas.microsoft.com/office/powerpoint/2010/main" val="212446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64FD-68CB-4183-8B3E-3BA0CA920A7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F9D110B-C7FE-4ECB-BD1E-A903A914BAEC}"/>
              </a:ext>
            </a:extLst>
          </p:cNvPr>
          <p:cNvSpPr>
            <a:spLocks noGrp="1"/>
          </p:cNvSpPr>
          <p:nvPr>
            <p:ph idx="1"/>
          </p:nvPr>
        </p:nvSpPr>
        <p:spPr>
          <a:xfrm>
            <a:off x="698090" y="1530984"/>
            <a:ext cx="11153484" cy="4418553"/>
          </a:xfrm>
        </p:spPr>
        <p:txBody>
          <a:bodyPr>
            <a:normAutofit fontScale="77500" lnSpcReduction="20000"/>
          </a:bodyPr>
          <a:lstStyle/>
          <a:p>
            <a:r>
              <a:rPr lang="en-US" dirty="0"/>
              <a:t>This presentation is a comprehensive overview to help implement tobacco, electronic cigarette (e-cigarette), and vaping cessation in your practice. Remove slides or move the order of them as you use this presentation to educate your staff, administrators, government/policymakers, or other key stakeholders.</a:t>
            </a:r>
          </a:p>
          <a:p>
            <a:r>
              <a:rPr lang="en-US" dirty="0"/>
              <a:t>Includes information on:</a:t>
            </a:r>
          </a:p>
          <a:p>
            <a:pPr lvl="1"/>
            <a:r>
              <a:rPr lang="en-US" dirty="0"/>
              <a:t>E-cigarette and vapes with pictures and safety concerns of devices</a:t>
            </a:r>
          </a:p>
          <a:p>
            <a:pPr lvl="1"/>
            <a:r>
              <a:rPr lang="en-US" dirty="0"/>
              <a:t>Clinic team roles for cessation</a:t>
            </a:r>
          </a:p>
          <a:p>
            <a:pPr lvl="1"/>
            <a:r>
              <a:rPr lang="en-US" dirty="0"/>
              <a:t>Assessing the current cessation efforts in your practice</a:t>
            </a:r>
          </a:p>
          <a:p>
            <a:pPr lvl="1"/>
            <a:r>
              <a:rPr lang="en-US" dirty="0"/>
              <a:t>Workflow to implement the 5 A’s (Ask, Advise, Assess, Assist, and Arrange) for cessation</a:t>
            </a:r>
          </a:p>
          <a:p>
            <a:pPr lvl="1"/>
            <a:r>
              <a:rPr lang="en-US" dirty="0"/>
              <a:t>Motivational interviewing and brief intervention tips</a:t>
            </a:r>
          </a:p>
          <a:p>
            <a:pPr lvl="1"/>
            <a:r>
              <a:rPr lang="en-US" dirty="0"/>
              <a:t>Developing a quit plan</a:t>
            </a:r>
          </a:p>
          <a:p>
            <a:pPr lvl="1"/>
            <a:r>
              <a:rPr lang="en-US" dirty="0"/>
              <a:t>Referrals and resources</a:t>
            </a:r>
          </a:p>
          <a:p>
            <a:pPr lvl="1"/>
            <a:r>
              <a:rPr lang="en-US" dirty="0"/>
              <a:t>Pharmacotherapy options for cessation treatment</a:t>
            </a:r>
          </a:p>
          <a:p>
            <a:pPr lvl="1"/>
            <a:r>
              <a:rPr lang="en-US" dirty="0"/>
              <a:t>Behavioral health considerations</a:t>
            </a:r>
          </a:p>
          <a:p>
            <a:pPr lvl="1"/>
            <a:r>
              <a:rPr lang="en-US" dirty="0"/>
              <a:t>Payment and coding information</a:t>
            </a:r>
          </a:p>
          <a:p>
            <a:pPr lvl="1"/>
            <a:r>
              <a:rPr lang="en-US" dirty="0"/>
              <a:t>Resources such as the teen text quitline</a:t>
            </a:r>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61A7FAC1-5D6C-4492-AF31-ADEDA467CE04}"/>
              </a:ext>
            </a:extLst>
          </p:cNvPr>
          <p:cNvSpPr>
            <a:spLocks noGrp="1"/>
          </p:cNvSpPr>
          <p:nvPr>
            <p:ph type="sldNum" sz="quarter" idx="10"/>
          </p:nvPr>
        </p:nvSpPr>
        <p:spPr/>
        <p:txBody>
          <a:bodyPr/>
          <a:lstStyle/>
          <a:p>
            <a:fld id="{AC38F574-C4C0-48B1-B81D-85833E98F04F}" type="slidenum">
              <a:rPr lang="en-US" smtClean="0"/>
              <a:pPr/>
              <a:t>2</a:t>
            </a:fld>
            <a:endParaRPr lang="en-US" dirty="0"/>
          </a:p>
        </p:txBody>
      </p:sp>
    </p:spTree>
    <p:extLst>
      <p:ext uri="{BB962C8B-B14F-4D97-AF65-F5344CB8AC3E}">
        <p14:creationId xmlns:p14="http://schemas.microsoft.com/office/powerpoint/2010/main" val="291214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178C-99E3-48A6-926E-00044C7CFB47}"/>
              </a:ext>
            </a:extLst>
          </p:cNvPr>
          <p:cNvSpPr>
            <a:spLocks noGrp="1"/>
          </p:cNvSpPr>
          <p:nvPr>
            <p:ph type="title"/>
          </p:nvPr>
        </p:nvSpPr>
        <p:spPr/>
        <p:txBody>
          <a:bodyPr>
            <a:normAutofit/>
          </a:bodyPr>
          <a:lstStyle/>
          <a:p>
            <a:pPr algn="l"/>
            <a:r>
              <a:rPr lang="en-US" spc="100" dirty="0">
                <a:cs typeface="Arial" panose="020B0604020202020204" pitchFamily="34" charset="0"/>
              </a:rPr>
              <a:t>Assess Your Practice</a:t>
            </a:r>
            <a:endParaRPr lang="en-US" dirty="0"/>
          </a:p>
        </p:txBody>
      </p:sp>
      <p:sp>
        <p:nvSpPr>
          <p:cNvPr id="4" name="Slide Number Placeholder 3">
            <a:extLst>
              <a:ext uri="{FF2B5EF4-FFF2-40B4-BE49-F238E27FC236}">
                <a16:creationId xmlns:a16="http://schemas.microsoft.com/office/drawing/2014/main" id="{0B4AC985-41F4-425E-856A-C93B5FEF2D82}"/>
              </a:ext>
            </a:extLst>
          </p:cNvPr>
          <p:cNvSpPr>
            <a:spLocks noGrp="1"/>
          </p:cNvSpPr>
          <p:nvPr>
            <p:ph type="sldNum" sz="quarter" idx="10"/>
          </p:nvPr>
        </p:nvSpPr>
        <p:spPr/>
        <p:txBody>
          <a:bodyPr/>
          <a:lstStyle/>
          <a:p>
            <a:fld id="{C48602F5-FA46-4288-92A4-423959D7C262}" type="slidenum">
              <a:rPr lang="en-US" smtClean="0"/>
              <a:pPr/>
              <a:t>20</a:t>
            </a:fld>
            <a:endParaRPr lang="en-US" dirty="0"/>
          </a:p>
        </p:txBody>
      </p:sp>
    </p:spTree>
    <p:extLst>
      <p:ext uri="{BB962C8B-B14F-4D97-AF65-F5344CB8AC3E}">
        <p14:creationId xmlns:p14="http://schemas.microsoft.com/office/powerpoint/2010/main" val="1386977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A839-EC4F-444B-8A88-2B4464A58298}"/>
              </a:ext>
            </a:extLst>
          </p:cNvPr>
          <p:cNvSpPr>
            <a:spLocks noGrp="1"/>
          </p:cNvSpPr>
          <p:nvPr>
            <p:ph type="title"/>
          </p:nvPr>
        </p:nvSpPr>
        <p:spPr>
          <a:xfrm>
            <a:off x="282222" y="365125"/>
            <a:ext cx="5181600" cy="1343343"/>
          </a:xfrm>
        </p:spPr>
        <p:txBody>
          <a:bodyPr vert="horz" lIns="91440" tIns="45720" rIns="91440" bIns="45720" rtlCol="0" anchor="ctr">
            <a:normAutofit/>
          </a:bodyPr>
          <a:lstStyle/>
          <a:p>
            <a:pPr algn="ctr"/>
            <a:r>
              <a:rPr lang="en-US" sz="4400" dirty="0"/>
              <a:t>Assess Your Practice</a:t>
            </a:r>
          </a:p>
        </p:txBody>
      </p:sp>
      <p:sp>
        <p:nvSpPr>
          <p:cNvPr id="3" name="Content Placeholder 2">
            <a:extLst>
              <a:ext uri="{FF2B5EF4-FFF2-40B4-BE49-F238E27FC236}">
                <a16:creationId xmlns:a16="http://schemas.microsoft.com/office/drawing/2014/main" id="{7B3B3577-8039-49D2-AB89-FCE70AE4106B}"/>
              </a:ext>
            </a:extLst>
          </p:cNvPr>
          <p:cNvSpPr>
            <a:spLocks noGrp="1"/>
          </p:cNvSpPr>
          <p:nvPr>
            <p:ph sz="half" idx="1"/>
          </p:nvPr>
        </p:nvSpPr>
        <p:spPr>
          <a:xfrm>
            <a:off x="556260" y="1817693"/>
            <a:ext cx="5181600" cy="4351338"/>
          </a:xfrm>
        </p:spPr>
        <p:txBody>
          <a:bodyPr>
            <a:normAutofit/>
          </a:bodyPr>
          <a:lstStyle/>
          <a:p>
            <a:r>
              <a:rPr lang="en-US" dirty="0"/>
              <a:t>Magazines in the waiting room</a:t>
            </a:r>
          </a:p>
          <a:p>
            <a:r>
              <a:rPr lang="en-US" dirty="0"/>
              <a:t>Posters, brochures, visual cues throughout office</a:t>
            </a:r>
          </a:p>
          <a:p>
            <a:r>
              <a:rPr lang="en-US" dirty="0"/>
              <a:t>Worksite tobacco policies</a:t>
            </a:r>
          </a:p>
          <a:p>
            <a:r>
              <a:rPr lang="en-US" dirty="0"/>
              <a:t>Availability of training and continuing education about tobacco and nicotine dependence</a:t>
            </a:r>
          </a:p>
        </p:txBody>
      </p:sp>
      <p:sp>
        <p:nvSpPr>
          <p:cNvPr id="13" name="Slide Number Placeholder 3">
            <a:extLst>
              <a:ext uri="{FF2B5EF4-FFF2-40B4-BE49-F238E27FC236}">
                <a16:creationId xmlns:a16="http://schemas.microsoft.com/office/drawing/2014/main" id="{F0BBFF7D-CA3F-4B63-926C-74C48BAE32DE}"/>
              </a:ext>
            </a:extLst>
          </p:cNvPr>
          <p:cNvSpPr>
            <a:spLocks noGrp="1"/>
          </p:cNvSpPr>
          <p:nvPr>
            <p:ph type="sldNum" sz="quarter" idx="10"/>
          </p:nvPr>
        </p:nvSpPr>
        <p:spPr>
          <a:xfrm>
            <a:off x="294968" y="6278256"/>
            <a:ext cx="403122" cy="409575"/>
          </a:xfrm>
        </p:spPr>
        <p:txBody>
          <a:bodyPr/>
          <a:lstStyle/>
          <a:p>
            <a:fld id="{C48602F5-FA46-4288-92A4-423959D7C262}" type="slidenum">
              <a:rPr lang="en-US" smtClean="0"/>
              <a:pPr/>
              <a:t>21</a:t>
            </a:fld>
            <a:endParaRPr lang="en-US" dirty="0"/>
          </a:p>
        </p:txBody>
      </p:sp>
      <p:pic>
        <p:nvPicPr>
          <p:cNvPr id="6" name="Picture 5" descr="Table&#10;&#10;Description automatically generated">
            <a:extLst>
              <a:ext uri="{FF2B5EF4-FFF2-40B4-BE49-F238E27FC236}">
                <a16:creationId xmlns:a16="http://schemas.microsoft.com/office/drawing/2014/main" id="{88C8AE5E-2972-4E89-A955-4CAEB71F4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860" y="-11576"/>
            <a:ext cx="6454140" cy="6377651"/>
          </a:xfrm>
          <a:prstGeom prst="rect">
            <a:avLst/>
          </a:prstGeom>
        </p:spPr>
      </p:pic>
    </p:spTree>
    <p:extLst>
      <p:ext uri="{BB962C8B-B14F-4D97-AF65-F5344CB8AC3E}">
        <p14:creationId xmlns:p14="http://schemas.microsoft.com/office/powerpoint/2010/main" val="141394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1A3233-6136-48D9-8829-B1F0E62FE083}"/>
              </a:ext>
            </a:extLst>
          </p:cNvPr>
          <p:cNvSpPr>
            <a:spLocks noGrp="1"/>
          </p:cNvSpPr>
          <p:nvPr>
            <p:ph type="title"/>
          </p:nvPr>
        </p:nvSpPr>
        <p:spPr/>
        <p:txBody>
          <a:bodyPr/>
          <a:lstStyle/>
          <a:p>
            <a:r>
              <a:rPr lang="en-US" dirty="0"/>
              <a:t>Assess Your Practice</a:t>
            </a:r>
          </a:p>
        </p:txBody>
      </p:sp>
      <p:sp>
        <p:nvSpPr>
          <p:cNvPr id="5" name="Slide Number Placeholder 4">
            <a:extLst>
              <a:ext uri="{FF2B5EF4-FFF2-40B4-BE49-F238E27FC236}">
                <a16:creationId xmlns:a16="http://schemas.microsoft.com/office/drawing/2014/main" id="{490984BF-651D-43E8-8C92-EF47DE6033E5}"/>
              </a:ext>
            </a:extLst>
          </p:cNvPr>
          <p:cNvSpPr>
            <a:spLocks noGrp="1"/>
          </p:cNvSpPr>
          <p:nvPr>
            <p:ph type="sldNum" sz="quarter" idx="10"/>
          </p:nvPr>
        </p:nvSpPr>
        <p:spPr/>
        <p:txBody>
          <a:bodyPr vert="horz" lIns="91440" tIns="45720" rIns="91440" bIns="45720" rtlCol="0" anchor="ctr">
            <a:normAutofit/>
          </a:bodyPr>
          <a:lstStyle/>
          <a:p>
            <a:pPr>
              <a:spcAft>
                <a:spcPts val="600"/>
              </a:spcAft>
              <a:defRPr/>
            </a:pPr>
            <a:fld id="{C48602F5-FA46-4288-92A4-423959D7C262}" type="slidenum">
              <a:rPr lang="en-US" smtClean="0">
                <a:solidFill>
                  <a:prstClr val="black">
                    <a:tint val="75000"/>
                  </a:prstClr>
                </a:solidFill>
                <a:latin typeface="Calibri" panose="020F0502020204030204"/>
              </a:rPr>
              <a:pPr>
                <a:spcAft>
                  <a:spcPts val="600"/>
                </a:spcAft>
                <a:defRPr/>
              </a:pPr>
              <a:t>22</a:t>
            </a:fld>
            <a:endParaRPr lang="en-US" dirty="0">
              <a:solidFill>
                <a:prstClr val="black">
                  <a:tint val="75000"/>
                </a:prstClr>
              </a:solidFill>
              <a:latin typeface="Calibri" panose="020F0502020204030204"/>
            </a:endParaRPr>
          </a:p>
        </p:txBody>
      </p:sp>
      <p:sp>
        <p:nvSpPr>
          <p:cNvPr id="7" name="Slide Number Placeholder 3">
            <a:extLst>
              <a:ext uri="{FF2B5EF4-FFF2-40B4-BE49-F238E27FC236}">
                <a16:creationId xmlns:a16="http://schemas.microsoft.com/office/drawing/2014/main" id="{904FCE44-EECC-4BED-924E-BC08C26587C7}"/>
              </a:ext>
            </a:extLst>
          </p:cNvPr>
          <p:cNvSpPr txBox="1">
            <a:spLocks/>
          </p:cNvSpPr>
          <p:nvPr/>
        </p:nvSpPr>
        <p:spPr>
          <a:xfrm>
            <a:off x="294968" y="6278256"/>
            <a:ext cx="403122" cy="40957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8602F5-FA46-4288-92A4-423959D7C262}" type="slidenum">
              <a:rPr lang="en-US" smtClean="0"/>
              <a:pPr/>
              <a:t>22</a:t>
            </a:fld>
            <a:endParaRPr lang="en-US" dirty="0"/>
          </a:p>
        </p:txBody>
      </p:sp>
      <p:pic>
        <p:nvPicPr>
          <p:cNvPr id="6" name="Picture 5">
            <a:extLst>
              <a:ext uri="{FF2B5EF4-FFF2-40B4-BE49-F238E27FC236}">
                <a16:creationId xmlns:a16="http://schemas.microsoft.com/office/drawing/2014/main" id="{65DF0E87-8634-46AA-9171-84F8ADDFCD79}"/>
              </a:ext>
            </a:extLst>
          </p:cNvPr>
          <p:cNvPicPr>
            <a:picLocks noChangeAspect="1"/>
          </p:cNvPicPr>
          <p:nvPr/>
        </p:nvPicPr>
        <p:blipFill>
          <a:blip r:embed="rId3"/>
          <a:stretch>
            <a:fillRect/>
          </a:stretch>
        </p:blipFill>
        <p:spPr>
          <a:xfrm>
            <a:off x="6829064" y="223675"/>
            <a:ext cx="5012980" cy="5964209"/>
          </a:xfrm>
          <a:prstGeom prst="rect">
            <a:avLst/>
          </a:prstGeom>
        </p:spPr>
      </p:pic>
      <p:sp>
        <p:nvSpPr>
          <p:cNvPr id="4" name="Content Placeholder 3">
            <a:extLst>
              <a:ext uri="{FF2B5EF4-FFF2-40B4-BE49-F238E27FC236}">
                <a16:creationId xmlns:a16="http://schemas.microsoft.com/office/drawing/2014/main" id="{CDB4D299-0C09-428B-B914-663C7D12C7B2}"/>
              </a:ext>
            </a:extLst>
          </p:cNvPr>
          <p:cNvSpPr>
            <a:spLocks noGrp="1"/>
          </p:cNvSpPr>
          <p:nvPr>
            <p:ph sz="half" idx="1"/>
          </p:nvPr>
        </p:nvSpPr>
        <p:spPr>
          <a:xfrm>
            <a:off x="838200" y="1901695"/>
            <a:ext cx="5181600" cy="4351338"/>
          </a:xfrm>
        </p:spPr>
        <p:txBody>
          <a:bodyPr/>
          <a:lstStyle/>
          <a:p>
            <a:r>
              <a:rPr lang="en-US" dirty="0"/>
              <a:t>Patient flow, opportunities for exposure to cessation messages and support</a:t>
            </a:r>
          </a:p>
          <a:p>
            <a:r>
              <a:rPr lang="en-US" dirty="0"/>
              <a:t>Internal processes</a:t>
            </a:r>
          </a:p>
          <a:p>
            <a:r>
              <a:rPr lang="en-US" dirty="0"/>
              <a:t>Decide who will Ask and Act, when, and how?</a:t>
            </a:r>
          </a:p>
          <a:p>
            <a:endParaRPr lang="en-US" dirty="0"/>
          </a:p>
          <a:p>
            <a:endParaRPr lang="en-US" dirty="0"/>
          </a:p>
        </p:txBody>
      </p:sp>
    </p:spTree>
    <p:extLst>
      <p:ext uri="{BB962C8B-B14F-4D97-AF65-F5344CB8AC3E}">
        <p14:creationId xmlns:p14="http://schemas.microsoft.com/office/powerpoint/2010/main" val="4211595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880A46-0E26-4838-8CD7-D05F7443D7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8572" y="325317"/>
            <a:ext cx="4548851" cy="5783347"/>
          </a:xfrm>
          <a:prstGeom prst="rect">
            <a:avLst/>
          </a:prstGeom>
        </p:spPr>
      </p:pic>
      <p:sp>
        <p:nvSpPr>
          <p:cNvPr id="7" name="Slide Number Placeholder 3">
            <a:extLst>
              <a:ext uri="{FF2B5EF4-FFF2-40B4-BE49-F238E27FC236}">
                <a16:creationId xmlns:a16="http://schemas.microsoft.com/office/drawing/2014/main" id="{4820C483-CA96-4E53-AFE5-E190C1D8B0F6}"/>
              </a:ext>
            </a:extLst>
          </p:cNvPr>
          <p:cNvSpPr txBox="1">
            <a:spLocks/>
          </p:cNvSpPr>
          <p:nvPr/>
        </p:nvSpPr>
        <p:spPr>
          <a:xfrm>
            <a:off x="294968" y="6278256"/>
            <a:ext cx="403122" cy="40957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8602F5-FA46-4288-92A4-423959D7C262}" type="slidenum">
              <a:rPr lang="en-US" smtClean="0"/>
              <a:pPr/>
              <a:t>23</a:t>
            </a:fld>
            <a:endParaRPr lang="en-US" dirty="0"/>
          </a:p>
        </p:txBody>
      </p:sp>
      <p:sp>
        <p:nvSpPr>
          <p:cNvPr id="14" name="Title 13">
            <a:extLst>
              <a:ext uri="{FF2B5EF4-FFF2-40B4-BE49-F238E27FC236}">
                <a16:creationId xmlns:a16="http://schemas.microsoft.com/office/drawing/2014/main" id="{8D80CD2D-2750-48BA-8016-C117D3B542CC}"/>
              </a:ext>
            </a:extLst>
          </p:cNvPr>
          <p:cNvSpPr>
            <a:spLocks noGrp="1"/>
          </p:cNvSpPr>
          <p:nvPr>
            <p:ph type="title"/>
          </p:nvPr>
        </p:nvSpPr>
        <p:spPr>
          <a:xfrm>
            <a:off x="5892800" y="365125"/>
            <a:ext cx="5461000" cy="1325563"/>
          </a:xfrm>
        </p:spPr>
        <p:txBody>
          <a:bodyPr/>
          <a:lstStyle/>
          <a:p>
            <a:pPr algn="ctr"/>
            <a:r>
              <a:rPr lang="en-US" dirty="0"/>
              <a:t>Define Your New System</a:t>
            </a:r>
          </a:p>
        </p:txBody>
      </p:sp>
      <p:sp>
        <p:nvSpPr>
          <p:cNvPr id="12" name="Content Placeholder 11">
            <a:extLst>
              <a:ext uri="{FF2B5EF4-FFF2-40B4-BE49-F238E27FC236}">
                <a16:creationId xmlns:a16="http://schemas.microsoft.com/office/drawing/2014/main" id="{2EFE495C-AB4D-4F2D-BDFB-CDCA11E40C0F}"/>
              </a:ext>
            </a:extLst>
          </p:cNvPr>
          <p:cNvSpPr>
            <a:spLocks noGrp="1"/>
          </p:cNvSpPr>
          <p:nvPr>
            <p:ph sz="half" idx="2"/>
          </p:nvPr>
        </p:nvSpPr>
        <p:spPr>
          <a:xfrm>
            <a:off x="6867427" y="1949803"/>
            <a:ext cx="3920067" cy="2430286"/>
          </a:xfrm>
        </p:spPr>
        <p:txBody>
          <a:bodyPr vert="horz" lIns="91440" tIns="45720" rIns="91440" bIns="45720" rtlCol="0" anchor="t">
            <a:normAutofit/>
          </a:bodyPr>
          <a:lstStyle/>
          <a:p>
            <a:r>
              <a:rPr lang="en-US" dirty="0"/>
              <a:t>What is your goal?</a:t>
            </a:r>
          </a:p>
          <a:p>
            <a:r>
              <a:rPr lang="en-US" dirty="0"/>
              <a:t>5 A’s</a:t>
            </a:r>
          </a:p>
          <a:p>
            <a:r>
              <a:rPr lang="en-US" dirty="0"/>
              <a:t>Every patient beginning at age 10</a:t>
            </a:r>
            <a:endParaRPr lang="en-US" dirty="0">
              <a:cs typeface="Arial"/>
            </a:endParaRPr>
          </a:p>
          <a:p>
            <a:r>
              <a:rPr lang="en-US" dirty="0"/>
              <a:t>Every visit</a:t>
            </a:r>
          </a:p>
          <a:p>
            <a:endParaRPr lang="en-US" dirty="0"/>
          </a:p>
        </p:txBody>
      </p:sp>
    </p:spTree>
    <p:extLst>
      <p:ext uri="{BB962C8B-B14F-4D97-AF65-F5344CB8AC3E}">
        <p14:creationId xmlns:p14="http://schemas.microsoft.com/office/powerpoint/2010/main" val="290446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F500A1-536D-4832-B319-4D27B5E1ED44}"/>
              </a:ext>
            </a:extLst>
          </p:cNvPr>
          <p:cNvSpPr>
            <a:spLocks noGrp="1"/>
          </p:cNvSpPr>
          <p:nvPr>
            <p:ph type="sldNum" sz="quarter" idx="10"/>
          </p:nvPr>
        </p:nvSpPr>
        <p:spPr/>
        <p:txBody>
          <a:bodyPr/>
          <a:lstStyle/>
          <a:p>
            <a:fld id="{AC38F574-C4C0-48B1-B81D-85833E98F04F}" type="slidenum">
              <a:rPr lang="en-US" smtClean="0"/>
              <a:pPr/>
              <a:t>24</a:t>
            </a:fld>
            <a:endParaRPr lang="en-US" dirty="0"/>
          </a:p>
        </p:txBody>
      </p:sp>
      <p:pic>
        <p:nvPicPr>
          <p:cNvPr id="2" name="Picture 2" descr="Diagram&#10;&#10;Description automatically generated">
            <a:extLst>
              <a:ext uri="{FF2B5EF4-FFF2-40B4-BE49-F238E27FC236}">
                <a16:creationId xmlns:a16="http://schemas.microsoft.com/office/drawing/2014/main" id="{DC7DD373-0BDE-4894-A60E-1B7A4D69DC54}"/>
              </a:ext>
            </a:extLst>
          </p:cNvPr>
          <p:cNvPicPr>
            <a:picLocks noChangeAspect="1"/>
          </p:cNvPicPr>
          <p:nvPr/>
        </p:nvPicPr>
        <p:blipFill>
          <a:blip r:embed="rId2"/>
          <a:stretch>
            <a:fillRect/>
          </a:stretch>
        </p:blipFill>
        <p:spPr>
          <a:xfrm>
            <a:off x="1854327" y="182860"/>
            <a:ext cx="7967511" cy="5976317"/>
          </a:xfrm>
          <a:prstGeom prst="rect">
            <a:avLst/>
          </a:prstGeom>
        </p:spPr>
      </p:pic>
    </p:spTree>
    <p:extLst>
      <p:ext uri="{BB962C8B-B14F-4D97-AF65-F5344CB8AC3E}">
        <p14:creationId xmlns:p14="http://schemas.microsoft.com/office/powerpoint/2010/main" val="1852870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C248-6447-4933-84DF-5FC582B8773F}"/>
              </a:ext>
            </a:extLst>
          </p:cNvPr>
          <p:cNvSpPr>
            <a:spLocks noGrp="1"/>
          </p:cNvSpPr>
          <p:nvPr>
            <p:ph type="title"/>
          </p:nvPr>
        </p:nvSpPr>
        <p:spPr/>
        <p:txBody>
          <a:bodyPr/>
          <a:lstStyle/>
          <a:p>
            <a:r>
              <a:rPr lang="en-US" dirty="0"/>
              <a:t>Identify Barriers</a:t>
            </a:r>
          </a:p>
        </p:txBody>
      </p:sp>
      <p:sp>
        <p:nvSpPr>
          <p:cNvPr id="3" name="Content Placeholder 2">
            <a:extLst>
              <a:ext uri="{FF2B5EF4-FFF2-40B4-BE49-F238E27FC236}">
                <a16:creationId xmlns:a16="http://schemas.microsoft.com/office/drawing/2014/main" id="{0E96EC28-C862-4621-AA1C-6C4137AC4D84}"/>
              </a:ext>
            </a:extLst>
          </p:cNvPr>
          <p:cNvSpPr>
            <a:spLocks noGrp="1"/>
          </p:cNvSpPr>
          <p:nvPr>
            <p:ph idx="1"/>
          </p:nvPr>
        </p:nvSpPr>
        <p:spPr/>
        <p:txBody>
          <a:bodyPr numCol="1"/>
          <a:lstStyle/>
          <a:p>
            <a:r>
              <a:rPr lang="en-US" sz="3000" dirty="0"/>
              <a:t>Have a team meeting to talk about barriers</a:t>
            </a:r>
          </a:p>
          <a:p>
            <a:r>
              <a:rPr lang="en-US" sz="3000" dirty="0"/>
              <a:t>Common barriers include:</a:t>
            </a:r>
          </a:p>
          <a:p>
            <a:pPr lvl="1"/>
            <a:r>
              <a:rPr lang="en-US" sz="3000" dirty="0"/>
              <a:t>Need for a better tobacco prompt system/EHR</a:t>
            </a:r>
          </a:p>
          <a:p>
            <a:pPr lvl="1"/>
            <a:r>
              <a:rPr lang="en-US" sz="3000" dirty="0"/>
              <a:t>Lack of time</a:t>
            </a:r>
          </a:p>
          <a:p>
            <a:pPr lvl="1"/>
            <a:r>
              <a:rPr lang="en-US" sz="3000" dirty="0"/>
              <a:t>Lack of training or experience</a:t>
            </a:r>
          </a:p>
          <a:p>
            <a:pPr lvl="1"/>
            <a:r>
              <a:rPr lang="en-US" sz="3000" dirty="0"/>
              <a:t>Staff members who use tobacco/ENDS can be uncomfortable helping patients to quit</a:t>
            </a:r>
          </a:p>
          <a:p>
            <a:pPr lvl="1"/>
            <a:endParaRPr lang="en-US" sz="2000" dirty="0"/>
          </a:p>
        </p:txBody>
      </p:sp>
      <p:sp>
        <p:nvSpPr>
          <p:cNvPr id="4" name="Slide Number Placeholder 3">
            <a:extLst>
              <a:ext uri="{FF2B5EF4-FFF2-40B4-BE49-F238E27FC236}">
                <a16:creationId xmlns:a16="http://schemas.microsoft.com/office/drawing/2014/main" id="{6E983340-9113-4F46-988A-462E80C87690}"/>
              </a:ext>
            </a:extLst>
          </p:cNvPr>
          <p:cNvSpPr>
            <a:spLocks noGrp="1"/>
          </p:cNvSpPr>
          <p:nvPr>
            <p:ph type="sldNum" sz="quarter" idx="10"/>
          </p:nvPr>
        </p:nvSpPr>
        <p:spPr/>
        <p:txBody>
          <a:bodyPr/>
          <a:lstStyle/>
          <a:p>
            <a:fld id="{C48602F5-FA46-4288-92A4-423959D7C262}" type="slidenum">
              <a:rPr lang="en-US" smtClean="0"/>
              <a:pPr/>
              <a:t>25</a:t>
            </a:fld>
            <a:endParaRPr lang="en-US" dirty="0"/>
          </a:p>
        </p:txBody>
      </p:sp>
    </p:spTree>
    <p:extLst>
      <p:ext uri="{BB962C8B-B14F-4D97-AF65-F5344CB8AC3E}">
        <p14:creationId xmlns:p14="http://schemas.microsoft.com/office/powerpoint/2010/main" val="4105315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C248-6447-4933-84DF-5FC582B8773F}"/>
              </a:ext>
            </a:extLst>
          </p:cNvPr>
          <p:cNvSpPr>
            <a:spLocks noGrp="1"/>
          </p:cNvSpPr>
          <p:nvPr>
            <p:ph type="title"/>
          </p:nvPr>
        </p:nvSpPr>
        <p:spPr/>
        <p:txBody>
          <a:bodyPr/>
          <a:lstStyle/>
          <a:p>
            <a:r>
              <a:rPr lang="en-US" dirty="0"/>
              <a:t>Identify Barriers</a:t>
            </a:r>
          </a:p>
        </p:txBody>
      </p:sp>
      <p:sp>
        <p:nvSpPr>
          <p:cNvPr id="3" name="Content Placeholder 2">
            <a:extLst>
              <a:ext uri="{FF2B5EF4-FFF2-40B4-BE49-F238E27FC236}">
                <a16:creationId xmlns:a16="http://schemas.microsoft.com/office/drawing/2014/main" id="{0E96EC28-C862-4621-AA1C-6C4137AC4D84}"/>
              </a:ext>
            </a:extLst>
          </p:cNvPr>
          <p:cNvSpPr>
            <a:spLocks noGrp="1"/>
          </p:cNvSpPr>
          <p:nvPr>
            <p:ph idx="1"/>
          </p:nvPr>
        </p:nvSpPr>
        <p:spPr>
          <a:xfrm>
            <a:off x="838200" y="1825625"/>
            <a:ext cx="10515600" cy="3432175"/>
          </a:xfrm>
        </p:spPr>
        <p:txBody>
          <a:bodyPr numCol="1">
            <a:noAutofit/>
          </a:bodyPr>
          <a:lstStyle/>
          <a:p>
            <a:r>
              <a:rPr lang="en-US" sz="3000" dirty="0"/>
              <a:t>Many practices don’t have systems that can:</a:t>
            </a:r>
          </a:p>
          <a:p>
            <a:pPr lvl="1"/>
            <a:r>
              <a:rPr lang="en-US" sz="3000" dirty="0"/>
              <a:t>Track patients to determine who needs follow-up or cessation services and remind them to get the services </a:t>
            </a:r>
          </a:p>
          <a:p>
            <a:pPr lvl="1"/>
            <a:r>
              <a:rPr lang="en-US" sz="3000" dirty="0"/>
              <a:t>Prompt all clinicians to Ask and Act when they see patients</a:t>
            </a:r>
          </a:p>
          <a:p>
            <a:pPr lvl="1"/>
            <a:r>
              <a:rPr lang="en-US" sz="3000" dirty="0"/>
              <a:t>Ensure appropriate referrals and follow up occurs</a:t>
            </a:r>
          </a:p>
          <a:p>
            <a:pPr lvl="1"/>
            <a:r>
              <a:rPr lang="en-US" sz="3000" dirty="0"/>
              <a:t>Confirm that patients understand what they need to do</a:t>
            </a:r>
          </a:p>
        </p:txBody>
      </p:sp>
      <p:sp>
        <p:nvSpPr>
          <p:cNvPr id="4" name="Slide Number Placeholder 3">
            <a:extLst>
              <a:ext uri="{FF2B5EF4-FFF2-40B4-BE49-F238E27FC236}">
                <a16:creationId xmlns:a16="http://schemas.microsoft.com/office/drawing/2014/main" id="{6E983340-9113-4F46-988A-462E80C87690}"/>
              </a:ext>
            </a:extLst>
          </p:cNvPr>
          <p:cNvSpPr>
            <a:spLocks noGrp="1"/>
          </p:cNvSpPr>
          <p:nvPr>
            <p:ph type="sldNum" sz="quarter" idx="10"/>
          </p:nvPr>
        </p:nvSpPr>
        <p:spPr/>
        <p:txBody>
          <a:bodyPr/>
          <a:lstStyle/>
          <a:p>
            <a:fld id="{C48602F5-FA46-4288-92A4-423959D7C262}" type="slidenum">
              <a:rPr lang="en-US" smtClean="0"/>
              <a:pPr/>
              <a:t>26</a:t>
            </a:fld>
            <a:endParaRPr lang="en-US" dirty="0"/>
          </a:p>
        </p:txBody>
      </p:sp>
    </p:spTree>
    <p:extLst>
      <p:ext uri="{BB962C8B-B14F-4D97-AF65-F5344CB8AC3E}">
        <p14:creationId xmlns:p14="http://schemas.microsoft.com/office/powerpoint/2010/main" val="353399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C248-6447-4933-84DF-5FC582B8773F}"/>
              </a:ext>
            </a:extLst>
          </p:cNvPr>
          <p:cNvSpPr>
            <a:spLocks noGrp="1"/>
          </p:cNvSpPr>
          <p:nvPr>
            <p:ph type="title"/>
          </p:nvPr>
        </p:nvSpPr>
        <p:spPr/>
        <p:txBody>
          <a:bodyPr/>
          <a:lstStyle/>
          <a:p>
            <a:r>
              <a:rPr lang="en-US" dirty="0"/>
              <a:t>Expectations</a:t>
            </a:r>
          </a:p>
        </p:txBody>
      </p:sp>
      <p:sp>
        <p:nvSpPr>
          <p:cNvPr id="3" name="Content Placeholder 2">
            <a:extLst>
              <a:ext uri="{FF2B5EF4-FFF2-40B4-BE49-F238E27FC236}">
                <a16:creationId xmlns:a16="http://schemas.microsoft.com/office/drawing/2014/main" id="{0E96EC28-C862-4621-AA1C-6C4137AC4D84}"/>
              </a:ext>
            </a:extLst>
          </p:cNvPr>
          <p:cNvSpPr>
            <a:spLocks noGrp="1"/>
          </p:cNvSpPr>
          <p:nvPr>
            <p:ph idx="1"/>
          </p:nvPr>
        </p:nvSpPr>
        <p:spPr>
          <a:xfrm>
            <a:off x="838200" y="1825625"/>
            <a:ext cx="11097126" cy="4351338"/>
          </a:xfrm>
        </p:spPr>
        <p:txBody>
          <a:bodyPr numCol="1"/>
          <a:lstStyle/>
          <a:p>
            <a:r>
              <a:rPr lang="en-US" sz="3000" dirty="0"/>
              <a:t>Have realistic expectations for patients using tobacco products.</a:t>
            </a:r>
          </a:p>
          <a:p>
            <a:r>
              <a:rPr lang="en-US" sz="3000" dirty="0"/>
              <a:t>Nicotine dependence should be considered a chronic condition.</a:t>
            </a:r>
          </a:p>
          <a:p>
            <a:r>
              <a:rPr lang="en-US" sz="3000" dirty="0"/>
              <a:t>The expectation should be that most patients will need help through a series of relapses.</a:t>
            </a:r>
          </a:p>
          <a:p>
            <a:endParaRPr lang="en-US" sz="2600" dirty="0"/>
          </a:p>
        </p:txBody>
      </p:sp>
      <p:sp>
        <p:nvSpPr>
          <p:cNvPr id="4" name="Slide Number Placeholder 3">
            <a:extLst>
              <a:ext uri="{FF2B5EF4-FFF2-40B4-BE49-F238E27FC236}">
                <a16:creationId xmlns:a16="http://schemas.microsoft.com/office/drawing/2014/main" id="{6E983340-9113-4F46-988A-462E80C87690}"/>
              </a:ext>
            </a:extLst>
          </p:cNvPr>
          <p:cNvSpPr>
            <a:spLocks noGrp="1"/>
          </p:cNvSpPr>
          <p:nvPr>
            <p:ph type="sldNum" sz="quarter" idx="10"/>
          </p:nvPr>
        </p:nvSpPr>
        <p:spPr/>
        <p:txBody>
          <a:bodyPr/>
          <a:lstStyle/>
          <a:p>
            <a:fld id="{C48602F5-FA46-4288-92A4-423959D7C262}" type="slidenum">
              <a:rPr lang="en-US" smtClean="0"/>
              <a:pPr/>
              <a:t>27</a:t>
            </a:fld>
            <a:endParaRPr lang="en-US" dirty="0"/>
          </a:p>
        </p:txBody>
      </p:sp>
    </p:spTree>
    <p:extLst>
      <p:ext uri="{BB962C8B-B14F-4D97-AF65-F5344CB8AC3E}">
        <p14:creationId xmlns:p14="http://schemas.microsoft.com/office/powerpoint/2010/main" val="2191668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C248-6447-4933-84DF-5FC582B8773F}"/>
              </a:ext>
            </a:extLst>
          </p:cNvPr>
          <p:cNvSpPr>
            <a:spLocks noGrp="1"/>
          </p:cNvSpPr>
          <p:nvPr>
            <p:ph type="title"/>
          </p:nvPr>
        </p:nvSpPr>
        <p:spPr/>
        <p:txBody>
          <a:bodyPr/>
          <a:lstStyle/>
          <a:p>
            <a:r>
              <a:rPr lang="en-US" dirty="0"/>
              <a:t>Teachable Moments</a:t>
            </a:r>
          </a:p>
        </p:txBody>
      </p:sp>
      <p:sp>
        <p:nvSpPr>
          <p:cNvPr id="3" name="Content Placeholder 2">
            <a:extLst>
              <a:ext uri="{FF2B5EF4-FFF2-40B4-BE49-F238E27FC236}">
                <a16:creationId xmlns:a16="http://schemas.microsoft.com/office/drawing/2014/main" id="{0E96EC28-C862-4621-AA1C-6C4137AC4D84}"/>
              </a:ext>
            </a:extLst>
          </p:cNvPr>
          <p:cNvSpPr>
            <a:spLocks noGrp="1"/>
          </p:cNvSpPr>
          <p:nvPr>
            <p:ph idx="1"/>
          </p:nvPr>
        </p:nvSpPr>
        <p:spPr/>
        <p:txBody>
          <a:bodyPr numCol="1">
            <a:normAutofit lnSpcReduction="10000"/>
          </a:bodyPr>
          <a:lstStyle/>
          <a:p>
            <a:r>
              <a:rPr lang="en-US" sz="3000" dirty="0"/>
              <a:t>New patient visits</a:t>
            </a:r>
          </a:p>
          <a:p>
            <a:r>
              <a:rPr lang="en-US" sz="3000" dirty="0"/>
              <a:t>Annual physicals</a:t>
            </a:r>
          </a:p>
          <a:p>
            <a:r>
              <a:rPr lang="en-US" sz="3000" dirty="0"/>
              <a:t>Well-child visits</a:t>
            </a:r>
          </a:p>
          <a:p>
            <a:r>
              <a:rPr lang="en-US" sz="3000" dirty="0"/>
              <a:t>Well-person visits</a:t>
            </a:r>
          </a:p>
          <a:p>
            <a:r>
              <a:rPr lang="en-US" sz="3000" dirty="0"/>
              <a:t>Office visits for diseases or symptoms caused by tobacco use</a:t>
            </a:r>
          </a:p>
          <a:p>
            <a:r>
              <a:rPr lang="en-US" sz="3000" dirty="0"/>
              <a:t>Follow-up visits after hospitalization for tobacco-related illness or the birth of a child</a:t>
            </a:r>
          </a:p>
          <a:p>
            <a:r>
              <a:rPr lang="en-US" sz="3000" dirty="0"/>
              <a:t>Recent health scare</a:t>
            </a:r>
          </a:p>
          <a:p>
            <a:endParaRPr lang="en-US" sz="2600" dirty="0"/>
          </a:p>
        </p:txBody>
      </p:sp>
      <p:sp>
        <p:nvSpPr>
          <p:cNvPr id="4" name="Slide Number Placeholder 3">
            <a:extLst>
              <a:ext uri="{FF2B5EF4-FFF2-40B4-BE49-F238E27FC236}">
                <a16:creationId xmlns:a16="http://schemas.microsoft.com/office/drawing/2014/main" id="{6E983340-9113-4F46-988A-462E80C87690}"/>
              </a:ext>
            </a:extLst>
          </p:cNvPr>
          <p:cNvSpPr>
            <a:spLocks noGrp="1"/>
          </p:cNvSpPr>
          <p:nvPr>
            <p:ph type="sldNum" sz="quarter" idx="10"/>
          </p:nvPr>
        </p:nvSpPr>
        <p:spPr/>
        <p:txBody>
          <a:bodyPr/>
          <a:lstStyle/>
          <a:p>
            <a:fld id="{C48602F5-FA46-4288-92A4-423959D7C262}" type="slidenum">
              <a:rPr lang="en-US" smtClean="0"/>
              <a:pPr/>
              <a:t>28</a:t>
            </a:fld>
            <a:endParaRPr lang="en-US" dirty="0"/>
          </a:p>
        </p:txBody>
      </p:sp>
    </p:spTree>
    <p:extLst>
      <p:ext uri="{BB962C8B-B14F-4D97-AF65-F5344CB8AC3E}">
        <p14:creationId xmlns:p14="http://schemas.microsoft.com/office/powerpoint/2010/main" val="766806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A036FD-2350-4045-AF71-C6CAB09191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6122" y="147415"/>
            <a:ext cx="4708431" cy="6114850"/>
          </a:xfrm>
          <a:prstGeom prst="rect">
            <a:avLst/>
          </a:prstGeom>
        </p:spPr>
      </p:pic>
      <p:pic>
        <p:nvPicPr>
          <p:cNvPr id="5" name="Picture 4">
            <a:extLst>
              <a:ext uri="{FF2B5EF4-FFF2-40B4-BE49-F238E27FC236}">
                <a16:creationId xmlns:a16="http://schemas.microsoft.com/office/drawing/2014/main" id="{E6D91686-DEB6-4CE9-B11F-E59E9B9536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4722" y="5426212"/>
            <a:ext cx="2626982" cy="435840"/>
          </a:xfrm>
          <a:prstGeom prst="rect">
            <a:avLst/>
          </a:prstGeom>
        </p:spPr>
      </p:pic>
      <p:pic>
        <p:nvPicPr>
          <p:cNvPr id="3" name="Picture 2">
            <a:extLst>
              <a:ext uri="{FF2B5EF4-FFF2-40B4-BE49-F238E27FC236}">
                <a16:creationId xmlns:a16="http://schemas.microsoft.com/office/drawing/2014/main" id="{12918043-870A-4BD0-BF61-32E89D4661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22603" y="340807"/>
            <a:ext cx="3831220" cy="4991817"/>
          </a:xfrm>
          <a:prstGeom prst="rect">
            <a:avLst/>
          </a:prstGeom>
        </p:spPr>
      </p:pic>
      <p:sp>
        <p:nvSpPr>
          <p:cNvPr id="6" name="Slide Number Placeholder 3">
            <a:extLst>
              <a:ext uri="{FF2B5EF4-FFF2-40B4-BE49-F238E27FC236}">
                <a16:creationId xmlns:a16="http://schemas.microsoft.com/office/drawing/2014/main" id="{AFB6297D-7392-483D-81F3-3E4B95773E46}"/>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29</a:t>
            </a:fld>
            <a:endParaRPr lang="en-US" dirty="0"/>
          </a:p>
        </p:txBody>
      </p:sp>
    </p:spTree>
    <p:extLst>
      <p:ext uri="{BB962C8B-B14F-4D97-AF65-F5344CB8AC3E}">
        <p14:creationId xmlns:p14="http://schemas.microsoft.com/office/powerpoint/2010/main" val="231311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B10E-670C-4F29-8F91-382CB8869D24}"/>
              </a:ext>
            </a:extLst>
          </p:cNvPr>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E-cigarettes/Vapes</a:t>
            </a:r>
            <a:endParaRPr lang="en-US" sz="4000" dirty="0"/>
          </a:p>
        </p:txBody>
      </p:sp>
      <p:sp>
        <p:nvSpPr>
          <p:cNvPr id="3" name="Content Placeholder 2">
            <a:extLst>
              <a:ext uri="{FF2B5EF4-FFF2-40B4-BE49-F238E27FC236}">
                <a16:creationId xmlns:a16="http://schemas.microsoft.com/office/drawing/2014/main" id="{E826E469-4344-4EE7-AF5B-0C0C7DEF93A4}"/>
              </a:ext>
            </a:extLst>
          </p:cNvPr>
          <p:cNvSpPr>
            <a:spLocks noGrp="1"/>
          </p:cNvSpPr>
          <p:nvPr>
            <p:ph idx="1"/>
          </p:nvPr>
        </p:nvSpPr>
        <p:spPr>
          <a:xfrm>
            <a:off x="838199" y="1313993"/>
            <a:ext cx="10940143" cy="4890863"/>
          </a:xfrm>
        </p:spPr>
        <p:txBody>
          <a:bodyPr>
            <a:noAutofit/>
          </a:bodyPr>
          <a:lstStyle/>
          <a:p>
            <a:r>
              <a:rPr lang="en-US" sz="3000" dirty="0">
                <a:latin typeface="Arial" panose="020B0604020202020204" pitchFamily="34" charset="0"/>
                <a:cs typeface="Arial" panose="020B0604020202020204" pitchFamily="34" charset="0"/>
              </a:rPr>
              <a:t>Called electronic cigarettes, e-cigarettes, electronic nicotine delivery systems (ENDS), JUUL</a:t>
            </a:r>
            <a:r>
              <a:rPr lang="en-US" sz="3000" baseline="30000" dirty="0">
                <a:latin typeface="Arial" panose="020B0604020202020204" pitchFamily="34" charset="0"/>
                <a:cs typeface="Arial" panose="020B0604020202020204" pitchFamily="34" charset="0"/>
              </a:rPr>
              <a:t>®</a:t>
            </a:r>
            <a:r>
              <a:rPr lang="en-US" sz="3000" dirty="0">
                <a:latin typeface="Arial" panose="020B0604020202020204" pitchFamily="34" charset="0"/>
                <a:cs typeface="Arial" panose="020B0604020202020204" pitchFamily="34" charset="0"/>
              </a:rPr>
              <a:t>, vapes, vape pens, mods</a:t>
            </a:r>
          </a:p>
          <a:p>
            <a:r>
              <a:rPr lang="en-US" sz="3000" dirty="0">
                <a:latin typeface="Arial" panose="020B0604020202020204" pitchFamily="34" charset="0"/>
                <a:cs typeface="Arial" panose="020B0604020202020204" pitchFamily="34" charset="0"/>
              </a:rPr>
              <a:t>Battery-powered devices used to smoke or “vape” liquid solutions, sometimes called “juice” </a:t>
            </a:r>
          </a:p>
          <a:p>
            <a:r>
              <a:rPr lang="en-US" sz="3000" dirty="0">
                <a:latin typeface="Arial" panose="020B0604020202020204" pitchFamily="34" charset="0"/>
                <a:cs typeface="Arial" panose="020B0604020202020204" pitchFamily="34" charset="0"/>
              </a:rPr>
              <a:t>Almost always contain nicotine, flavoring, and other chemicals</a:t>
            </a:r>
          </a:p>
          <a:p>
            <a:r>
              <a:rPr lang="en-US" sz="3000" dirty="0">
                <a:latin typeface="Arial" panose="020B0604020202020204" pitchFamily="34" charset="0"/>
                <a:cs typeface="Arial" panose="020B0604020202020204" pitchFamily="34" charset="0"/>
              </a:rPr>
              <a:t>E-cigarettes can look like cigarettes, cigars, pipes, USB flash drives, pens, and other common items</a:t>
            </a:r>
          </a:p>
          <a:p>
            <a:r>
              <a:rPr lang="en-US" sz="3000" dirty="0">
                <a:latin typeface="Arial" panose="020B0604020202020204" pitchFamily="34" charset="0"/>
                <a:cs typeface="Arial" panose="020B0604020202020204" pitchFamily="34" charset="0"/>
              </a:rPr>
              <a:t>The </a:t>
            </a:r>
            <a:r>
              <a:rPr lang="en-US" sz="30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Truth Initiative’s Vaping Lingo Dictionary</a:t>
            </a:r>
            <a:r>
              <a:rPr lang="en-US" sz="3000" dirty="0">
                <a:latin typeface="Arial" panose="020B0604020202020204" pitchFamily="34" charset="0"/>
                <a:cs typeface="Arial" panose="020B0604020202020204" pitchFamily="34" charset="0"/>
              </a:rPr>
              <a:t> defines many of these terms</a:t>
            </a:r>
          </a:p>
        </p:txBody>
      </p:sp>
      <p:sp>
        <p:nvSpPr>
          <p:cNvPr id="4" name="Slide Number Placeholder 3">
            <a:extLst>
              <a:ext uri="{FF2B5EF4-FFF2-40B4-BE49-F238E27FC236}">
                <a16:creationId xmlns:a16="http://schemas.microsoft.com/office/drawing/2014/main" id="{C537D28C-212D-4828-80B5-469C7EF2FC98}"/>
              </a:ext>
            </a:extLst>
          </p:cNvPr>
          <p:cNvSpPr>
            <a:spLocks noGrp="1"/>
          </p:cNvSpPr>
          <p:nvPr>
            <p:ph type="sldNum" sz="quarter" idx="10"/>
          </p:nvPr>
        </p:nvSpPr>
        <p:spPr/>
        <p:txBody>
          <a:bodyPr/>
          <a:lstStyle/>
          <a:p>
            <a:fld id="{C48602F5-FA46-4288-92A4-423959D7C262}" type="slidenum">
              <a:rPr lang="en-US" smtClean="0"/>
              <a:pPr/>
              <a:t>3</a:t>
            </a:fld>
            <a:endParaRPr lang="en-US" dirty="0"/>
          </a:p>
        </p:txBody>
      </p:sp>
    </p:spTree>
    <p:extLst>
      <p:ext uri="{BB962C8B-B14F-4D97-AF65-F5344CB8AC3E}">
        <p14:creationId xmlns:p14="http://schemas.microsoft.com/office/powerpoint/2010/main" val="3444360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C248-6447-4933-84DF-5FC582B8773F}"/>
              </a:ext>
            </a:extLst>
          </p:cNvPr>
          <p:cNvSpPr>
            <a:spLocks noGrp="1"/>
          </p:cNvSpPr>
          <p:nvPr>
            <p:ph type="title"/>
          </p:nvPr>
        </p:nvSpPr>
        <p:spPr/>
        <p:txBody>
          <a:bodyPr/>
          <a:lstStyle/>
          <a:p>
            <a:r>
              <a:rPr lang="en-US" sz="4200" dirty="0"/>
              <a:t>Charting Recommendations</a:t>
            </a:r>
          </a:p>
        </p:txBody>
      </p:sp>
      <p:sp>
        <p:nvSpPr>
          <p:cNvPr id="3" name="Content Placeholder 2">
            <a:extLst>
              <a:ext uri="{FF2B5EF4-FFF2-40B4-BE49-F238E27FC236}">
                <a16:creationId xmlns:a16="http://schemas.microsoft.com/office/drawing/2014/main" id="{0E96EC28-C862-4621-AA1C-6C4137AC4D84}"/>
              </a:ext>
            </a:extLst>
          </p:cNvPr>
          <p:cNvSpPr>
            <a:spLocks noGrp="1"/>
          </p:cNvSpPr>
          <p:nvPr>
            <p:ph idx="1"/>
          </p:nvPr>
        </p:nvSpPr>
        <p:spPr/>
        <p:txBody>
          <a:bodyPr numCol="1">
            <a:normAutofit/>
          </a:bodyPr>
          <a:lstStyle/>
          <a:p>
            <a:r>
              <a:rPr lang="en-US" sz="3000" dirty="0"/>
              <a:t>EHR should include a fixed field to document ENDS use</a:t>
            </a:r>
          </a:p>
          <a:p>
            <a:r>
              <a:rPr lang="en-US" sz="3000" dirty="0"/>
              <a:t>Use inclusive language—“Do you currently use any type of tobacco, including e-cigarette or vaping device?”</a:t>
            </a:r>
          </a:p>
          <a:p>
            <a:r>
              <a:rPr lang="en-US" sz="3000" dirty="0"/>
              <a:t>Characterize other aspects of use, including:</a:t>
            </a:r>
          </a:p>
          <a:p>
            <a:pPr lvl="1"/>
            <a:r>
              <a:rPr lang="en-US" sz="3000" dirty="0"/>
              <a:t>Frequency</a:t>
            </a:r>
          </a:p>
          <a:p>
            <a:pPr lvl="1"/>
            <a:r>
              <a:rPr lang="en-US" sz="3000" dirty="0"/>
              <a:t>Product design</a:t>
            </a:r>
          </a:p>
          <a:p>
            <a:pPr lvl="1"/>
            <a:r>
              <a:rPr lang="en-US" sz="3000" dirty="0"/>
              <a:t>Product flavoring</a:t>
            </a:r>
          </a:p>
          <a:p>
            <a:pPr lvl="1"/>
            <a:r>
              <a:rPr lang="en-US" sz="3000" dirty="0"/>
              <a:t>Use with other substances</a:t>
            </a:r>
          </a:p>
        </p:txBody>
      </p:sp>
      <p:sp>
        <p:nvSpPr>
          <p:cNvPr id="4" name="Slide Number Placeholder 3">
            <a:extLst>
              <a:ext uri="{FF2B5EF4-FFF2-40B4-BE49-F238E27FC236}">
                <a16:creationId xmlns:a16="http://schemas.microsoft.com/office/drawing/2014/main" id="{6E983340-9113-4F46-988A-462E80C87690}"/>
              </a:ext>
            </a:extLst>
          </p:cNvPr>
          <p:cNvSpPr>
            <a:spLocks noGrp="1"/>
          </p:cNvSpPr>
          <p:nvPr>
            <p:ph type="sldNum" sz="quarter" idx="10"/>
          </p:nvPr>
        </p:nvSpPr>
        <p:spPr/>
        <p:txBody>
          <a:bodyPr/>
          <a:lstStyle/>
          <a:p>
            <a:fld id="{C48602F5-FA46-4288-92A4-423959D7C262}" type="slidenum">
              <a:rPr lang="en-US" smtClean="0"/>
              <a:pPr/>
              <a:t>30</a:t>
            </a:fld>
            <a:endParaRPr lang="en-US" dirty="0"/>
          </a:p>
        </p:txBody>
      </p:sp>
    </p:spTree>
    <p:extLst>
      <p:ext uri="{BB962C8B-B14F-4D97-AF65-F5344CB8AC3E}">
        <p14:creationId xmlns:p14="http://schemas.microsoft.com/office/powerpoint/2010/main" val="196230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C248-6447-4933-84DF-5FC582B8773F}"/>
              </a:ext>
            </a:extLst>
          </p:cNvPr>
          <p:cNvSpPr>
            <a:spLocks noGrp="1"/>
          </p:cNvSpPr>
          <p:nvPr>
            <p:ph type="title"/>
          </p:nvPr>
        </p:nvSpPr>
        <p:spPr>
          <a:xfrm>
            <a:off x="496529" y="254583"/>
            <a:ext cx="4698124" cy="903890"/>
          </a:xfrm>
        </p:spPr>
        <p:txBody>
          <a:bodyPr vert="horz" lIns="91440" tIns="45720" rIns="91440" bIns="45720" rtlCol="0" anchor="b">
            <a:normAutofit/>
          </a:bodyPr>
          <a:lstStyle/>
          <a:p>
            <a:r>
              <a:rPr lang="en-US" sz="4200" dirty="0"/>
              <a:t>Stages of Change</a:t>
            </a:r>
          </a:p>
        </p:txBody>
      </p:sp>
      <p:pic>
        <p:nvPicPr>
          <p:cNvPr id="10" name="Content Placeholder 6">
            <a:extLst>
              <a:ext uri="{FF2B5EF4-FFF2-40B4-BE49-F238E27FC236}">
                <a16:creationId xmlns:a16="http://schemas.microsoft.com/office/drawing/2014/main" id="{FD0241FE-90F1-4DE2-AD2B-D0942BE23BB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6096000" y="-23150"/>
            <a:ext cx="5572719" cy="6384572"/>
          </a:xfrm>
          <a:prstGeom prst="rect">
            <a:avLst/>
          </a:prstGeom>
          <a:ln>
            <a:solidFill>
              <a:schemeClr val="tx1"/>
            </a:solidFill>
          </a:ln>
        </p:spPr>
      </p:pic>
      <p:sp>
        <p:nvSpPr>
          <p:cNvPr id="9" name="Slide Number Placeholder 3">
            <a:extLst>
              <a:ext uri="{FF2B5EF4-FFF2-40B4-BE49-F238E27FC236}">
                <a16:creationId xmlns:a16="http://schemas.microsoft.com/office/drawing/2014/main" id="{FAA53CE2-3C6F-4023-B537-D813F177250C}"/>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31</a:t>
            </a:fld>
            <a:endParaRPr lang="en-US" dirty="0"/>
          </a:p>
        </p:txBody>
      </p:sp>
      <p:pic>
        <p:nvPicPr>
          <p:cNvPr id="4" name="Picture 3" descr="A clock on a wall&#10;&#10;Description automatically generated with medium confidence">
            <a:extLst>
              <a:ext uri="{FF2B5EF4-FFF2-40B4-BE49-F238E27FC236}">
                <a16:creationId xmlns:a16="http://schemas.microsoft.com/office/drawing/2014/main" id="{1837C9E7-972C-6A47-BF18-77432DD75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090" y="1530999"/>
            <a:ext cx="4389120" cy="4389120"/>
          </a:xfrm>
          <a:prstGeom prst="rect">
            <a:avLst/>
          </a:prstGeom>
        </p:spPr>
      </p:pic>
    </p:spTree>
    <p:extLst>
      <p:ext uri="{BB962C8B-B14F-4D97-AF65-F5344CB8AC3E}">
        <p14:creationId xmlns:p14="http://schemas.microsoft.com/office/powerpoint/2010/main" val="1412856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097C-B262-4632-8A95-FD960826D569}"/>
              </a:ext>
            </a:extLst>
          </p:cNvPr>
          <p:cNvSpPr>
            <a:spLocks noGrp="1"/>
          </p:cNvSpPr>
          <p:nvPr>
            <p:ph type="title"/>
          </p:nvPr>
        </p:nvSpPr>
        <p:spPr/>
        <p:txBody>
          <a:bodyPr>
            <a:normAutofit/>
          </a:bodyPr>
          <a:lstStyle/>
          <a:p>
            <a:pPr>
              <a:defRPr/>
            </a:pPr>
            <a:r>
              <a:rPr lang="en-US" dirty="0"/>
              <a:t>Brief Interventions and Motivational Interviewing </a:t>
            </a:r>
          </a:p>
        </p:txBody>
      </p:sp>
      <p:sp>
        <p:nvSpPr>
          <p:cNvPr id="3" name="Slide Number Placeholder 3">
            <a:extLst>
              <a:ext uri="{FF2B5EF4-FFF2-40B4-BE49-F238E27FC236}">
                <a16:creationId xmlns:a16="http://schemas.microsoft.com/office/drawing/2014/main" id="{E61A310E-DF56-486D-8B7C-3E3B8F44CBA9}"/>
              </a:ext>
            </a:extLst>
          </p:cNvPr>
          <p:cNvSpPr>
            <a:spLocks noGrp="1"/>
          </p:cNvSpPr>
          <p:nvPr>
            <p:ph type="sldNum" sz="quarter" idx="10"/>
          </p:nvPr>
        </p:nvSpPr>
        <p:spPr>
          <a:xfrm>
            <a:off x="294968" y="6301977"/>
            <a:ext cx="403122" cy="412954"/>
          </a:xfrm>
        </p:spPr>
        <p:txBody>
          <a:bodyPr/>
          <a:lstStyle/>
          <a:p>
            <a:fld id="{C48602F5-FA46-4288-92A4-423959D7C262}" type="slidenum">
              <a:rPr lang="en-US" smtClean="0"/>
              <a:pPr/>
              <a:t>32</a:t>
            </a:fld>
            <a:endParaRPr lang="en-US" dirty="0"/>
          </a:p>
        </p:txBody>
      </p:sp>
    </p:spTree>
    <p:extLst>
      <p:ext uri="{BB962C8B-B14F-4D97-AF65-F5344CB8AC3E}">
        <p14:creationId xmlns:p14="http://schemas.microsoft.com/office/powerpoint/2010/main" val="1761766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A6557FF-7D8A-4E05-8D4F-E598FA7F752F}"/>
              </a:ext>
            </a:extLst>
          </p:cNvPr>
          <p:cNvSpPr>
            <a:spLocks noGrp="1" noChangeArrowheads="1"/>
          </p:cNvSpPr>
          <p:nvPr>
            <p:ph type="title"/>
          </p:nvPr>
        </p:nvSpPr>
        <p:spPr/>
        <p:txBody>
          <a:bodyPr/>
          <a:lstStyle/>
          <a:p>
            <a:r>
              <a:rPr lang="en-US" altLang="en-US" dirty="0"/>
              <a:t>Brief Interventions</a:t>
            </a:r>
          </a:p>
        </p:txBody>
      </p:sp>
      <p:sp>
        <p:nvSpPr>
          <p:cNvPr id="9219" name="Rectangle 3">
            <a:extLst>
              <a:ext uri="{FF2B5EF4-FFF2-40B4-BE49-F238E27FC236}">
                <a16:creationId xmlns:a16="http://schemas.microsoft.com/office/drawing/2014/main" id="{71F561E8-DB71-444D-AC72-E956C6F9C19C}"/>
              </a:ext>
            </a:extLst>
          </p:cNvPr>
          <p:cNvSpPr>
            <a:spLocks noGrp="1" noChangeArrowheads="1"/>
          </p:cNvSpPr>
          <p:nvPr>
            <p:ph idx="1"/>
          </p:nvPr>
        </p:nvSpPr>
        <p:spPr>
          <a:xfrm>
            <a:off x="838200" y="1825625"/>
            <a:ext cx="10515600" cy="2770126"/>
          </a:xfrm>
        </p:spPr>
        <p:txBody>
          <a:bodyPr>
            <a:normAutofit/>
          </a:bodyPr>
          <a:lstStyle/>
          <a:p>
            <a:pPr>
              <a:lnSpc>
                <a:spcPct val="114000"/>
              </a:lnSpc>
              <a:spcBef>
                <a:spcPts val="0"/>
              </a:spcBef>
              <a:defRPr/>
            </a:pPr>
            <a:r>
              <a:rPr lang="en-US" sz="3000" dirty="0"/>
              <a:t>Minimal interventions lasting less than three minutes increases overall tobacco abstinence rates.</a:t>
            </a:r>
          </a:p>
          <a:p>
            <a:pPr>
              <a:lnSpc>
                <a:spcPct val="114000"/>
              </a:lnSpc>
              <a:spcBef>
                <a:spcPts val="0"/>
              </a:spcBef>
              <a:defRPr/>
            </a:pPr>
            <a:r>
              <a:rPr lang="en-US" sz="3000" dirty="0"/>
              <a:t>Every tobacco user should be offered minimal intervention, whether or not the individual is referred to an intensive intervention.</a:t>
            </a:r>
          </a:p>
        </p:txBody>
      </p:sp>
      <p:sp>
        <p:nvSpPr>
          <p:cNvPr id="5" name="Slide Number Placeholder 3">
            <a:extLst>
              <a:ext uri="{FF2B5EF4-FFF2-40B4-BE49-F238E27FC236}">
                <a16:creationId xmlns:a16="http://schemas.microsoft.com/office/drawing/2014/main" id="{48F18F8C-762F-4F8F-8AC3-D80FA6ECB2A1}"/>
              </a:ext>
            </a:extLst>
          </p:cNvPr>
          <p:cNvSpPr>
            <a:spLocks noGrp="1"/>
          </p:cNvSpPr>
          <p:nvPr>
            <p:ph type="sldNum" sz="quarter" idx="10"/>
          </p:nvPr>
        </p:nvSpPr>
        <p:spPr/>
        <p:txBody>
          <a:bodyPr/>
          <a:lstStyle/>
          <a:p>
            <a:fld id="{C48602F5-FA46-4288-92A4-423959D7C262}" type="slidenum">
              <a:rPr lang="en-US" smtClean="0"/>
              <a:pPr/>
              <a:t>33</a:t>
            </a:fld>
            <a:endParaRPr lang="en-US" dirty="0"/>
          </a:p>
        </p:txBody>
      </p:sp>
      <p:sp>
        <p:nvSpPr>
          <p:cNvPr id="6" name="Text Box 6">
            <a:extLst>
              <a:ext uri="{FF2B5EF4-FFF2-40B4-BE49-F238E27FC236}">
                <a16:creationId xmlns:a16="http://schemas.microsoft.com/office/drawing/2014/main" id="{A62ED66A-4610-0548-84B2-7F548267B77D}"/>
              </a:ext>
            </a:extLst>
          </p:cNvPr>
          <p:cNvSpPr txBox="1">
            <a:spLocks noChangeArrowheads="1"/>
          </p:cNvSpPr>
          <p:nvPr/>
        </p:nvSpPr>
        <p:spPr bwMode="auto">
          <a:xfrm>
            <a:off x="838199" y="5581691"/>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Source: U.S. Public Health Service. A clinical practice guideline for treating tobacco use and dependence: 2008 update. Accessed March 14, 2021. </a:t>
            </a:r>
            <a:r>
              <a:rPr lang="en-US" altLang="en-US" sz="15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r>
              <a:rPr lang="en-US" altLang="en-US" sz="1500" dirty="0">
                <a:solidFill>
                  <a:schemeClr val="tx1"/>
                </a:solid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D3CE46C-2869-480B-B129-AE87F1884631}"/>
              </a:ext>
            </a:extLst>
          </p:cNvPr>
          <p:cNvSpPr>
            <a:spLocks noGrp="1" noChangeArrowheads="1"/>
          </p:cNvSpPr>
          <p:nvPr>
            <p:ph type="title"/>
          </p:nvPr>
        </p:nvSpPr>
        <p:spPr/>
        <p:txBody>
          <a:bodyPr/>
          <a:lstStyle/>
          <a:p>
            <a:r>
              <a:rPr lang="en-US" altLang="en-US" dirty="0"/>
              <a:t>Brief Intervention</a:t>
            </a:r>
          </a:p>
        </p:txBody>
      </p:sp>
      <p:sp>
        <p:nvSpPr>
          <p:cNvPr id="14339" name="Rectangle 3">
            <a:extLst>
              <a:ext uri="{FF2B5EF4-FFF2-40B4-BE49-F238E27FC236}">
                <a16:creationId xmlns:a16="http://schemas.microsoft.com/office/drawing/2014/main" id="{3F0D7A44-B7B6-4412-A663-775DC30C3B4A}"/>
              </a:ext>
            </a:extLst>
          </p:cNvPr>
          <p:cNvSpPr>
            <a:spLocks noGrp="1" noChangeArrowheads="1"/>
          </p:cNvSpPr>
          <p:nvPr>
            <p:ph idx="1"/>
          </p:nvPr>
        </p:nvSpPr>
        <p:spPr/>
        <p:txBody>
          <a:bodyPr/>
          <a:lstStyle/>
          <a:p>
            <a:pPr>
              <a:lnSpc>
                <a:spcPct val="114000"/>
              </a:lnSpc>
              <a:spcBef>
                <a:spcPct val="0"/>
              </a:spcBef>
            </a:pPr>
            <a:r>
              <a:rPr lang="en-US" altLang="en-US" sz="3000" dirty="0"/>
              <a:t>Does not have to be delivered by physician</a:t>
            </a:r>
          </a:p>
          <a:p>
            <a:pPr>
              <a:lnSpc>
                <a:spcPct val="114000"/>
              </a:lnSpc>
              <a:spcBef>
                <a:spcPct val="0"/>
              </a:spcBef>
            </a:pPr>
            <a:r>
              <a:rPr lang="en-US" altLang="en-US" sz="3000" dirty="0"/>
              <a:t>Electronic patient databases, tobacco user registries, and real-time clinical care prompts provide opportunities to fit brief interventions into a busy practice.</a:t>
            </a:r>
          </a:p>
        </p:txBody>
      </p:sp>
      <p:sp>
        <p:nvSpPr>
          <p:cNvPr id="5" name="Slide Number Placeholder 3">
            <a:extLst>
              <a:ext uri="{FF2B5EF4-FFF2-40B4-BE49-F238E27FC236}">
                <a16:creationId xmlns:a16="http://schemas.microsoft.com/office/drawing/2014/main" id="{96F8B47E-1328-4C2B-8702-2F6788CD28F6}"/>
              </a:ext>
            </a:extLst>
          </p:cNvPr>
          <p:cNvSpPr>
            <a:spLocks noGrp="1"/>
          </p:cNvSpPr>
          <p:nvPr>
            <p:ph type="sldNum" sz="quarter" idx="10"/>
          </p:nvPr>
        </p:nvSpPr>
        <p:spPr/>
        <p:txBody>
          <a:bodyPr/>
          <a:lstStyle/>
          <a:p>
            <a:fld id="{C48602F5-FA46-4288-92A4-423959D7C262}" type="slidenum">
              <a:rPr lang="en-US" smtClean="0"/>
              <a:pPr/>
              <a:t>34</a:t>
            </a:fld>
            <a:endParaRPr lang="en-US" dirty="0"/>
          </a:p>
        </p:txBody>
      </p:sp>
      <p:sp>
        <p:nvSpPr>
          <p:cNvPr id="7" name="Text Box 6">
            <a:extLst>
              <a:ext uri="{FF2B5EF4-FFF2-40B4-BE49-F238E27FC236}">
                <a16:creationId xmlns:a16="http://schemas.microsoft.com/office/drawing/2014/main" id="{FFA5D692-0F39-B242-A890-93A16F196A82}"/>
              </a:ext>
            </a:extLst>
          </p:cNvPr>
          <p:cNvSpPr txBox="1">
            <a:spLocks noChangeArrowheads="1"/>
          </p:cNvSpPr>
          <p:nvPr/>
        </p:nvSpPr>
        <p:spPr bwMode="auto">
          <a:xfrm>
            <a:off x="838199" y="5581691"/>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Source: U.S. Public Health Service. A clinical practice guideline for treating tobacco use and dependence: 2008 update. Accessed March 14, 2021. </a:t>
            </a:r>
            <a:r>
              <a:rPr lang="en-US" altLang="en-US" sz="15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endParaRPr lang="en-US" altLang="en-US" sz="1500" dirty="0">
              <a:solidFill>
                <a:schemeClr val="tx1"/>
              </a:solidFill>
            </a:endParaRPr>
          </a:p>
        </p:txBody>
      </p:sp>
    </p:spTree>
    <p:extLst>
      <p:ext uri="{BB962C8B-B14F-4D97-AF65-F5344CB8AC3E}">
        <p14:creationId xmlns:p14="http://schemas.microsoft.com/office/powerpoint/2010/main" val="3642246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231E642-9B20-454A-957E-174D697EFB31}"/>
              </a:ext>
            </a:extLst>
          </p:cNvPr>
          <p:cNvSpPr>
            <a:spLocks noGrp="1" noChangeArrowheads="1"/>
          </p:cNvSpPr>
          <p:nvPr>
            <p:ph type="title"/>
          </p:nvPr>
        </p:nvSpPr>
        <p:spPr/>
        <p:txBody>
          <a:bodyPr/>
          <a:lstStyle/>
          <a:p>
            <a:r>
              <a:rPr lang="en-US" altLang="en-US" dirty="0"/>
              <a:t>Brief Interventions</a:t>
            </a:r>
          </a:p>
        </p:txBody>
      </p:sp>
      <p:sp>
        <p:nvSpPr>
          <p:cNvPr id="16387" name="Rectangle 3">
            <a:extLst>
              <a:ext uri="{FF2B5EF4-FFF2-40B4-BE49-F238E27FC236}">
                <a16:creationId xmlns:a16="http://schemas.microsoft.com/office/drawing/2014/main" id="{D078ADBC-809F-4F38-8826-606989CE9A83}"/>
              </a:ext>
            </a:extLst>
          </p:cNvPr>
          <p:cNvSpPr>
            <a:spLocks noGrp="1" noChangeArrowheads="1"/>
          </p:cNvSpPr>
          <p:nvPr>
            <p:ph idx="1"/>
          </p:nvPr>
        </p:nvSpPr>
        <p:spPr/>
        <p:txBody>
          <a:bodyPr/>
          <a:lstStyle/>
          <a:p>
            <a:pPr>
              <a:lnSpc>
                <a:spcPct val="114000"/>
              </a:lnSpc>
              <a:spcBef>
                <a:spcPct val="0"/>
              </a:spcBef>
            </a:pPr>
            <a:r>
              <a:rPr lang="en-US" altLang="en-US" sz="3000" dirty="0"/>
              <a:t>Even when patients are not willing to make a quit attempt, clinician-delivered brief interventions enhance motivation and increases the likelihood of future quit attempts.</a:t>
            </a:r>
          </a:p>
        </p:txBody>
      </p:sp>
      <p:sp>
        <p:nvSpPr>
          <p:cNvPr id="5" name="Slide Number Placeholder 3">
            <a:extLst>
              <a:ext uri="{FF2B5EF4-FFF2-40B4-BE49-F238E27FC236}">
                <a16:creationId xmlns:a16="http://schemas.microsoft.com/office/drawing/2014/main" id="{676A875B-D893-47C1-9DC3-F9880419A11F}"/>
              </a:ext>
            </a:extLst>
          </p:cNvPr>
          <p:cNvSpPr>
            <a:spLocks noGrp="1"/>
          </p:cNvSpPr>
          <p:nvPr>
            <p:ph type="sldNum" sz="quarter" idx="10"/>
          </p:nvPr>
        </p:nvSpPr>
        <p:spPr/>
        <p:txBody>
          <a:bodyPr/>
          <a:lstStyle/>
          <a:p>
            <a:fld id="{C48602F5-FA46-4288-92A4-423959D7C262}" type="slidenum">
              <a:rPr lang="en-US" smtClean="0"/>
              <a:pPr/>
              <a:t>35</a:t>
            </a:fld>
            <a:endParaRPr lang="en-US" dirty="0"/>
          </a:p>
        </p:txBody>
      </p:sp>
      <p:sp>
        <p:nvSpPr>
          <p:cNvPr id="10" name="Text Box 6">
            <a:extLst>
              <a:ext uri="{FF2B5EF4-FFF2-40B4-BE49-F238E27FC236}">
                <a16:creationId xmlns:a16="http://schemas.microsoft.com/office/drawing/2014/main" id="{9C8DF21E-6333-1347-8915-30B9623CE96E}"/>
              </a:ext>
            </a:extLst>
          </p:cNvPr>
          <p:cNvSpPr txBox="1">
            <a:spLocks noChangeArrowheads="1"/>
          </p:cNvSpPr>
          <p:nvPr/>
        </p:nvSpPr>
        <p:spPr bwMode="auto">
          <a:xfrm>
            <a:off x="838199" y="5581691"/>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Source: U.S. Public Health Service. A clinical practice guideline for treating tobacco use and dependence: 2008 update. Accessed March 14, 2021. </a:t>
            </a:r>
            <a:r>
              <a:rPr lang="en-US" altLang="en-US" sz="15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r>
              <a:rPr lang="en-US" altLang="en-US" sz="1500" dirty="0">
                <a:solidFill>
                  <a:schemeClr val="tx1"/>
                </a:solid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B8FBC56-766F-4AFC-998B-4813118B5E64}"/>
              </a:ext>
            </a:extLst>
          </p:cNvPr>
          <p:cNvSpPr>
            <a:spLocks noGrp="1" noChangeArrowheads="1"/>
          </p:cNvSpPr>
          <p:nvPr>
            <p:ph type="title"/>
          </p:nvPr>
        </p:nvSpPr>
        <p:spPr/>
        <p:txBody>
          <a:bodyPr/>
          <a:lstStyle/>
          <a:p>
            <a:r>
              <a:rPr lang="en-US" altLang="en-US" dirty="0"/>
              <a:t>Motivational Interviewing</a:t>
            </a:r>
          </a:p>
        </p:txBody>
      </p:sp>
      <p:sp>
        <p:nvSpPr>
          <p:cNvPr id="17411" name="Rectangle 3">
            <a:extLst>
              <a:ext uri="{FF2B5EF4-FFF2-40B4-BE49-F238E27FC236}">
                <a16:creationId xmlns:a16="http://schemas.microsoft.com/office/drawing/2014/main" id="{4C7B0C89-4298-49FA-8309-3B50CEADF1E4}"/>
              </a:ext>
            </a:extLst>
          </p:cNvPr>
          <p:cNvSpPr>
            <a:spLocks noGrp="1" noChangeArrowheads="1"/>
          </p:cNvSpPr>
          <p:nvPr>
            <p:ph idx="1"/>
          </p:nvPr>
        </p:nvSpPr>
        <p:spPr>
          <a:xfrm>
            <a:off x="838200" y="1825626"/>
            <a:ext cx="10515600" cy="3684838"/>
          </a:xfrm>
        </p:spPr>
        <p:txBody>
          <a:bodyPr>
            <a:normAutofit/>
          </a:bodyPr>
          <a:lstStyle/>
          <a:p>
            <a:pPr marL="0" indent="0">
              <a:lnSpc>
                <a:spcPct val="100000"/>
              </a:lnSpc>
              <a:buFontTx/>
              <a:buNone/>
            </a:pPr>
            <a:r>
              <a:rPr lang="en-US" altLang="en-US" sz="3000" dirty="0"/>
              <a:t>Motivational interviewing is effective in increasing future quit attempts, particularly when physicians and other clinicians:</a:t>
            </a:r>
          </a:p>
          <a:p>
            <a:pPr>
              <a:lnSpc>
                <a:spcPct val="114000"/>
              </a:lnSpc>
              <a:spcBef>
                <a:spcPct val="0"/>
              </a:spcBef>
            </a:pPr>
            <a:r>
              <a:rPr lang="en-US" altLang="en-US" sz="3000" dirty="0"/>
              <a:t>Express empathy</a:t>
            </a:r>
          </a:p>
          <a:p>
            <a:pPr>
              <a:lnSpc>
                <a:spcPct val="114000"/>
              </a:lnSpc>
              <a:spcBef>
                <a:spcPct val="0"/>
              </a:spcBef>
            </a:pPr>
            <a:r>
              <a:rPr lang="en-US" altLang="en-US" sz="3000" dirty="0"/>
              <a:t>Support self efficacy</a:t>
            </a:r>
          </a:p>
          <a:p>
            <a:pPr>
              <a:lnSpc>
                <a:spcPct val="114000"/>
              </a:lnSpc>
              <a:spcBef>
                <a:spcPct val="0"/>
              </a:spcBef>
            </a:pPr>
            <a:r>
              <a:rPr lang="en-US" altLang="en-US" sz="3000" dirty="0"/>
              <a:t>Highlight previous successes</a:t>
            </a:r>
          </a:p>
          <a:p>
            <a:pPr>
              <a:lnSpc>
                <a:spcPct val="114000"/>
              </a:lnSpc>
              <a:spcBef>
                <a:spcPct val="0"/>
              </a:spcBef>
            </a:pPr>
            <a:r>
              <a:rPr lang="en-US" altLang="en-US" sz="3000" dirty="0"/>
              <a:t>Address resistance</a:t>
            </a:r>
          </a:p>
          <a:p>
            <a:pPr>
              <a:lnSpc>
                <a:spcPct val="114000"/>
              </a:lnSpc>
              <a:spcBef>
                <a:spcPct val="0"/>
              </a:spcBef>
            </a:pPr>
            <a:r>
              <a:rPr lang="en-US" altLang="en-US" sz="3000" dirty="0"/>
              <a:t>Develop discrepancy</a:t>
            </a:r>
          </a:p>
        </p:txBody>
      </p:sp>
      <p:sp>
        <p:nvSpPr>
          <p:cNvPr id="5" name="Slide Number Placeholder 3">
            <a:extLst>
              <a:ext uri="{FF2B5EF4-FFF2-40B4-BE49-F238E27FC236}">
                <a16:creationId xmlns:a16="http://schemas.microsoft.com/office/drawing/2014/main" id="{4AED88E0-7904-4AAA-94AF-B55FC16DD31E}"/>
              </a:ext>
            </a:extLst>
          </p:cNvPr>
          <p:cNvSpPr>
            <a:spLocks noGrp="1"/>
          </p:cNvSpPr>
          <p:nvPr>
            <p:ph type="sldNum" sz="quarter" idx="10"/>
          </p:nvPr>
        </p:nvSpPr>
        <p:spPr/>
        <p:txBody>
          <a:bodyPr/>
          <a:lstStyle/>
          <a:p>
            <a:fld id="{C48602F5-FA46-4288-92A4-423959D7C262}" type="slidenum">
              <a:rPr lang="en-US" smtClean="0"/>
              <a:pPr/>
              <a:t>36</a:t>
            </a:fld>
            <a:endParaRPr lang="en-US" dirty="0"/>
          </a:p>
        </p:txBody>
      </p:sp>
      <p:sp>
        <p:nvSpPr>
          <p:cNvPr id="7" name="Text Box 6">
            <a:extLst>
              <a:ext uri="{FF2B5EF4-FFF2-40B4-BE49-F238E27FC236}">
                <a16:creationId xmlns:a16="http://schemas.microsoft.com/office/drawing/2014/main" id="{71584E4B-A449-2648-914D-D2503E61513A}"/>
              </a:ext>
            </a:extLst>
          </p:cNvPr>
          <p:cNvSpPr txBox="1">
            <a:spLocks noChangeArrowheads="1"/>
          </p:cNvSpPr>
          <p:nvPr/>
        </p:nvSpPr>
        <p:spPr bwMode="auto">
          <a:xfrm>
            <a:off x="838199" y="5689978"/>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Source: U.S. Public Health Service. A clinical practice guideline for treating tobacco use and dependence: 2008 update. Accessed March 14, 2021. </a:t>
            </a:r>
            <a:r>
              <a:rPr lang="en-US" altLang="en-US" sz="15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r>
              <a:rPr lang="en-US" altLang="en-US" sz="1500" dirty="0">
                <a:solidFill>
                  <a:schemeClr val="tx1"/>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F44483D-A782-4698-9207-073040216E26}"/>
              </a:ext>
            </a:extLst>
          </p:cNvPr>
          <p:cNvSpPr>
            <a:spLocks noGrp="1"/>
          </p:cNvSpPr>
          <p:nvPr>
            <p:ph type="title"/>
          </p:nvPr>
        </p:nvSpPr>
        <p:spPr>
          <a:xfrm>
            <a:off x="838200" y="365125"/>
            <a:ext cx="10515600" cy="1178667"/>
          </a:xfrm>
        </p:spPr>
        <p:txBody>
          <a:bodyPr>
            <a:normAutofit/>
          </a:bodyPr>
          <a:lstStyle/>
          <a:p>
            <a:pPr eaLnBrk="1" hangingPunct="1"/>
            <a:r>
              <a:rPr lang="en-US" altLang="en-US" dirty="0"/>
              <a:t>5 R’s of Motivational Interviewing</a:t>
            </a:r>
          </a:p>
        </p:txBody>
      </p:sp>
      <p:sp>
        <p:nvSpPr>
          <p:cNvPr id="18435" name="Content Placeholder 2">
            <a:extLst>
              <a:ext uri="{FF2B5EF4-FFF2-40B4-BE49-F238E27FC236}">
                <a16:creationId xmlns:a16="http://schemas.microsoft.com/office/drawing/2014/main" id="{9073357F-4075-4483-ABC4-44A5A0C9CA52}"/>
              </a:ext>
            </a:extLst>
          </p:cNvPr>
          <p:cNvSpPr>
            <a:spLocks noGrp="1"/>
          </p:cNvSpPr>
          <p:nvPr>
            <p:ph idx="1"/>
          </p:nvPr>
        </p:nvSpPr>
        <p:spPr>
          <a:xfrm>
            <a:off x="838200" y="1825625"/>
            <a:ext cx="10515600" cy="3660775"/>
          </a:xfrm>
        </p:spPr>
        <p:txBody>
          <a:bodyPr>
            <a:normAutofit/>
          </a:bodyPr>
          <a:lstStyle/>
          <a:p>
            <a:pPr eaLnBrk="1" hangingPunct="1">
              <a:lnSpc>
                <a:spcPct val="114000"/>
              </a:lnSpc>
              <a:spcBef>
                <a:spcPct val="0"/>
              </a:spcBef>
            </a:pPr>
            <a:r>
              <a:rPr lang="en-US" altLang="en-US" sz="3000" b="1" dirty="0"/>
              <a:t>R</a:t>
            </a:r>
            <a:r>
              <a:rPr lang="en-US" altLang="en-US" sz="3000" dirty="0"/>
              <a:t>elevance</a:t>
            </a:r>
          </a:p>
          <a:p>
            <a:pPr eaLnBrk="1" hangingPunct="1">
              <a:lnSpc>
                <a:spcPct val="114000"/>
              </a:lnSpc>
              <a:spcBef>
                <a:spcPct val="0"/>
              </a:spcBef>
            </a:pPr>
            <a:r>
              <a:rPr lang="en-US" altLang="en-US" sz="3000" b="1" dirty="0"/>
              <a:t>R</a:t>
            </a:r>
            <a:r>
              <a:rPr lang="en-US" altLang="en-US" sz="3000" dirty="0"/>
              <a:t>isks</a:t>
            </a:r>
          </a:p>
          <a:p>
            <a:pPr eaLnBrk="1" hangingPunct="1">
              <a:lnSpc>
                <a:spcPct val="114000"/>
              </a:lnSpc>
              <a:spcBef>
                <a:spcPct val="0"/>
              </a:spcBef>
            </a:pPr>
            <a:r>
              <a:rPr lang="en-US" altLang="en-US" sz="3000" b="1" dirty="0"/>
              <a:t>R</a:t>
            </a:r>
            <a:r>
              <a:rPr lang="en-US" altLang="en-US" sz="3000" dirty="0"/>
              <a:t>ewards</a:t>
            </a:r>
          </a:p>
          <a:p>
            <a:pPr eaLnBrk="1" hangingPunct="1">
              <a:lnSpc>
                <a:spcPct val="114000"/>
              </a:lnSpc>
              <a:spcBef>
                <a:spcPct val="0"/>
              </a:spcBef>
            </a:pPr>
            <a:r>
              <a:rPr lang="en-US" altLang="en-US" sz="3000" b="1" dirty="0"/>
              <a:t>R</a:t>
            </a:r>
            <a:r>
              <a:rPr lang="en-US" altLang="en-US" sz="3000" dirty="0"/>
              <a:t>oadblocks</a:t>
            </a:r>
          </a:p>
          <a:p>
            <a:pPr eaLnBrk="1" hangingPunct="1">
              <a:lnSpc>
                <a:spcPct val="114000"/>
              </a:lnSpc>
              <a:spcBef>
                <a:spcPct val="0"/>
              </a:spcBef>
            </a:pPr>
            <a:r>
              <a:rPr lang="en-US" altLang="en-US" sz="3000" b="1" dirty="0"/>
              <a:t>R</a:t>
            </a:r>
            <a:r>
              <a:rPr lang="en-US" altLang="en-US" sz="3000" dirty="0"/>
              <a:t>epetition</a:t>
            </a:r>
          </a:p>
          <a:p>
            <a:pPr algn="ctr" eaLnBrk="1" hangingPunct="1">
              <a:buFontTx/>
              <a:buNone/>
            </a:pPr>
            <a:endParaRPr lang="en-US" altLang="en-US" sz="1400" i="1" dirty="0"/>
          </a:p>
          <a:p>
            <a:pPr algn="ctr" eaLnBrk="1" hangingPunct="1">
              <a:lnSpc>
                <a:spcPct val="100000"/>
              </a:lnSpc>
              <a:spcBef>
                <a:spcPts val="0"/>
              </a:spcBef>
              <a:buFontTx/>
              <a:buNone/>
            </a:pPr>
            <a:r>
              <a:rPr lang="en-US" altLang="en-US" sz="3000" i="1" dirty="0"/>
              <a:t>5 R’s Enhance Future Quit Attempts</a:t>
            </a:r>
            <a:endParaRPr lang="en-US" altLang="en-US" sz="3000" dirty="0"/>
          </a:p>
        </p:txBody>
      </p:sp>
      <p:sp>
        <p:nvSpPr>
          <p:cNvPr id="5" name="Slide Number Placeholder 3">
            <a:extLst>
              <a:ext uri="{FF2B5EF4-FFF2-40B4-BE49-F238E27FC236}">
                <a16:creationId xmlns:a16="http://schemas.microsoft.com/office/drawing/2014/main" id="{A3DB7498-0D77-41E4-AEA0-9FAE39219CD3}"/>
              </a:ext>
            </a:extLst>
          </p:cNvPr>
          <p:cNvSpPr>
            <a:spLocks noGrp="1"/>
          </p:cNvSpPr>
          <p:nvPr>
            <p:ph type="sldNum" sz="quarter" idx="10"/>
          </p:nvPr>
        </p:nvSpPr>
        <p:spPr/>
        <p:txBody>
          <a:bodyPr/>
          <a:lstStyle/>
          <a:p>
            <a:fld id="{C48602F5-FA46-4288-92A4-423959D7C262}" type="slidenum">
              <a:rPr lang="en-US" smtClean="0"/>
              <a:pPr/>
              <a:t>37</a:t>
            </a:fld>
            <a:endParaRPr lang="en-US" dirty="0"/>
          </a:p>
        </p:txBody>
      </p:sp>
      <p:sp>
        <p:nvSpPr>
          <p:cNvPr id="7" name="Text Box 6">
            <a:extLst>
              <a:ext uri="{FF2B5EF4-FFF2-40B4-BE49-F238E27FC236}">
                <a16:creationId xmlns:a16="http://schemas.microsoft.com/office/drawing/2014/main" id="{2F924012-BE2F-B94B-AA05-4CED561ECEA9}"/>
              </a:ext>
            </a:extLst>
          </p:cNvPr>
          <p:cNvSpPr txBox="1">
            <a:spLocks noChangeArrowheads="1"/>
          </p:cNvSpPr>
          <p:nvPr/>
        </p:nvSpPr>
        <p:spPr bwMode="auto">
          <a:xfrm>
            <a:off x="838199" y="5629819"/>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Source: U.S. Public Health Service. A clinical practice guideline for treating tobacco use and dependence: 2008 update. Accessed March 14, 2021. </a:t>
            </a:r>
            <a:r>
              <a:rPr lang="en-US" altLang="en-US" sz="15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r>
              <a:rPr lang="en-US" altLang="en-US" sz="1500" dirty="0">
                <a:solidFill>
                  <a:schemeClr val="tx1"/>
                </a:solidFil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1BBC7B-E0C1-45A0-8A6C-73DBF85D2FB0}"/>
              </a:ext>
            </a:extLst>
          </p:cNvPr>
          <p:cNvSpPr>
            <a:spLocks noGrp="1"/>
          </p:cNvSpPr>
          <p:nvPr>
            <p:ph type="sldNum" sz="quarter" idx="10"/>
          </p:nvPr>
        </p:nvSpPr>
        <p:spPr/>
        <p:txBody>
          <a:bodyPr/>
          <a:lstStyle/>
          <a:p>
            <a:fld id="{AC38F574-C4C0-48B1-B81D-85833E98F04F}" type="slidenum">
              <a:rPr lang="en-US" smtClean="0"/>
              <a:pPr/>
              <a:t>38</a:t>
            </a:fld>
            <a:endParaRPr lang="en-US" dirty="0"/>
          </a:p>
        </p:txBody>
      </p:sp>
      <p:pic>
        <p:nvPicPr>
          <p:cNvPr id="5" name="Picture 4">
            <a:extLst>
              <a:ext uri="{FF2B5EF4-FFF2-40B4-BE49-F238E27FC236}">
                <a16:creationId xmlns:a16="http://schemas.microsoft.com/office/drawing/2014/main" id="{4AA1653E-FA11-40F9-934E-7CAA36F24226}"/>
              </a:ext>
            </a:extLst>
          </p:cNvPr>
          <p:cNvPicPr>
            <a:picLocks noChangeAspect="1"/>
          </p:cNvPicPr>
          <p:nvPr/>
        </p:nvPicPr>
        <p:blipFill>
          <a:blip r:embed="rId3"/>
          <a:stretch>
            <a:fillRect/>
          </a:stretch>
        </p:blipFill>
        <p:spPr>
          <a:xfrm>
            <a:off x="386080" y="308814"/>
            <a:ext cx="10810240" cy="5061812"/>
          </a:xfrm>
          <a:prstGeom prst="rect">
            <a:avLst/>
          </a:prstGeom>
        </p:spPr>
      </p:pic>
      <p:sp>
        <p:nvSpPr>
          <p:cNvPr id="6" name="Text Box 6">
            <a:extLst>
              <a:ext uri="{FF2B5EF4-FFF2-40B4-BE49-F238E27FC236}">
                <a16:creationId xmlns:a16="http://schemas.microsoft.com/office/drawing/2014/main" id="{700A6174-64CE-4059-A4C4-485D7B3AD516}"/>
              </a:ext>
            </a:extLst>
          </p:cNvPr>
          <p:cNvSpPr txBox="1">
            <a:spLocks noChangeArrowheads="1"/>
          </p:cNvSpPr>
          <p:nvPr/>
        </p:nvSpPr>
        <p:spPr bwMode="auto">
          <a:xfrm>
            <a:off x="294968" y="5403351"/>
            <a:ext cx="1140935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Reprinted with permission from: </a:t>
            </a:r>
            <a:r>
              <a:rPr lang="en-US" sz="1500" dirty="0">
                <a:solidFill>
                  <a:schemeClr val="tx1"/>
                </a:solidFill>
              </a:rPr>
              <a:t>Barua RS, Rigotti NA, Benowitz NL, et al. 2018 ACC expert consensus decision pathway on tobacco cessation treatment: a report of the American College of Cardiology Task Force on clinical expert consensus documents. </a:t>
            </a:r>
            <a:r>
              <a:rPr lang="en-US" sz="1500" i="1" dirty="0">
                <a:solidFill>
                  <a:schemeClr val="tx1"/>
                </a:solidFill>
              </a:rPr>
              <a:t>J Am Coll Cardiol</a:t>
            </a:r>
            <a:r>
              <a:rPr lang="en-US" sz="1500" dirty="0">
                <a:solidFill>
                  <a:schemeClr val="tx1"/>
                </a:solidFill>
              </a:rPr>
              <a:t>. </a:t>
            </a:r>
            <a:r>
              <a:rPr lang="en-US" sz="1500" i="1" dirty="0">
                <a:solidFill>
                  <a:schemeClr val="tx1"/>
                </a:solidFill>
              </a:rPr>
              <a:t>72</a:t>
            </a:r>
            <a:r>
              <a:rPr lang="en-US" sz="1500" dirty="0">
                <a:solidFill>
                  <a:schemeClr val="tx1"/>
                </a:solidFill>
              </a:rPr>
              <a:t>(25):3332-3365. </a:t>
            </a:r>
            <a:endParaRPr lang="en-US" altLang="en-US" sz="1500" dirty="0">
              <a:solidFill>
                <a:schemeClr val="tx1"/>
              </a:solidFill>
            </a:endParaRPr>
          </a:p>
        </p:txBody>
      </p:sp>
    </p:spTree>
    <p:extLst>
      <p:ext uri="{BB962C8B-B14F-4D97-AF65-F5344CB8AC3E}">
        <p14:creationId xmlns:p14="http://schemas.microsoft.com/office/powerpoint/2010/main" val="1700180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097C-B262-4632-8A95-FD960826D569}"/>
              </a:ext>
            </a:extLst>
          </p:cNvPr>
          <p:cNvSpPr>
            <a:spLocks noGrp="1"/>
          </p:cNvSpPr>
          <p:nvPr>
            <p:ph type="title"/>
          </p:nvPr>
        </p:nvSpPr>
        <p:spPr>
          <a:xfrm>
            <a:off x="1474469" y="1732598"/>
            <a:ext cx="8150793" cy="1251234"/>
          </a:xfrm>
        </p:spPr>
        <p:txBody>
          <a:bodyPr>
            <a:normAutofit/>
          </a:bodyPr>
          <a:lstStyle/>
          <a:p>
            <a:pPr>
              <a:defRPr/>
            </a:pPr>
            <a:r>
              <a:rPr lang="en-US" dirty="0"/>
              <a:t>When Patients Are Ready to Quit</a:t>
            </a:r>
          </a:p>
        </p:txBody>
      </p:sp>
      <p:sp>
        <p:nvSpPr>
          <p:cNvPr id="3" name="Slide Number Placeholder 3">
            <a:extLst>
              <a:ext uri="{FF2B5EF4-FFF2-40B4-BE49-F238E27FC236}">
                <a16:creationId xmlns:a16="http://schemas.microsoft.com/office/drawing/2014/main" id="{F259877F-73B9-4A11-8049-06321549B99A}"/>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8744-085B-47A3-B341-93FFF568BC6F}"/>
              </a:ext>
            </a:extLst>
          </p:cNvPr>
          <p:cNvSpPr>
            <a:spLocks noGrp="1"/>
          </p:cNvSpPr>
          <p:nvPr>
            <p:ph type="title"/>
          </p:nvPr>
        </p:nvSpPr>
        <p:spPr/>
        <p:txBody>
          <a:bodyPr/>
          <a:lstStyle/>
          <a:p>
            <a:r>
              <a:rPr lang="en-US" dirty="0"/>
              <a:t>Vaping Devices</a:t>
            </a:r>
          </a:p>
        </p:txBody>
      </p:sp>
      <p:sp>
        <p:nvSpPr>
          <p:cNvPr id="3" name="Slide Number Placeholder 2">
            <a:extLst>
              <a:ext uri="{FF2B5EF4-FFF2-40B4-BE49-F238E27FC236}">
                <a16:creationId xmlns:a16="http://schemas.microsoft.com/office/drawing/2014/main" id="{C1FA86AB-57DE-4195-8C5A-8BA24CEB8066}"/>
              </a:ext>
            </a:extLst>
          </p:cNvPr>
          <p:cNvSpPr>
            <a:spLocks noGrp="1"/>
          </p:cNvSpPr>
          <p:nvPr>
            <p:ph type="sldNum" sz="quarter" idx="10"/>
          </p:nvPr>
        </p:nvSpPr>
        <p:spPr/>
        <p:txBody>
          <a:bodyPr/>
          <a:lstStyle/>
          <a:p>
            <a:fld id="{AC38F574-C4C0-48B1-B81D-85833E98F04F}" type="slidenum">
              <a:rPr lang="en-US" smtClean="0"/>
              <a:pPr/>
              <a:t>4</a:t>
            </a:fld>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969546FB-5EA0-46E7-9C34-951795CDF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355" y="1937159"/>
            <a:ext cx="8934450" cy="3067050"/>
          </a:xfrm>
          <a:prstGeom prst="rect">
            <a:avLst/>
          </a:prstGeom>
        </p:spPr>
      </p:pic>
      <p:sp>
        <p:nvSpPr>
          <p:cNvPr id="7" name="Rectangle 6">
            <a:extLst>
              <a:ext uri="{FF2B5EF4-FFF2-40B4-BE49-F238E27FC236}">
                <a16:creationId xmlns:a16="http://schemas.microsoft.com/office/drawing/2014/main" id="{59D70BDA-EB8E-0A4B-8C5B-830E689C904D}"/>
              </a:ext>
            </a:extLst>
          </p:cNvPr>
          <p:cNvSpPr/>
          <p:nvPr/>
        </p:nvSpPr>
        <p:spPr>
          <a:xfrm>
            <a:off x="294968" y="5617418"/>
            <a:ext cx="11435620" cy="553998"/>
          </a:xfrm>
          <a:prstGeom prst="rect">
            <a:avLst/>
          </a:prstGeom>
        </p:spPr>
        <p:txBody>
          <a:bodyPr wrap="square">
            <a:spAutoFit/>
          </a:bodyPr>
          <a:lstStyle/>
          <a:p>
            <a:r>
              <a:rPr lang="en-US" sz="1500" dirty="0"/>
              <a:t>Image source: Centers for Disease Control and Prevention. About electronic cigarettes (e-cigarettes). Accessed March 14, 2021. </a:t>
            </a:r>
            <a:r>
              <a:rPr lang="en-US" sz="1500" dirty="0">
                <a:solidFill>
                  <a:srgbClr val="0070C0"/>
                </a:solidFill>
                <a:hlinkClick r:id="rId3">
                  <a:extLst>
                    <a:ext uri="{A12FA001-AC4F-418D-AE19-62706E023703}">
                      <ahyp:hlinkClr xmlns:ahyp="http://schemas.microsoft.com/office/drawing/2018/hyperlinkcolor" val="tx"/>
                    </a:ext>
                  </a:extLst>
                </a:hlinkClick>
              </a:rPr>
              <a:t>www.cdc.gov/tobacco/basic_information/e-cigarettes/about-e-cigarettes.html</a:t>
            </a:r>
            <a:r>
              <a:rPr lang="en-US" sz="1500" dirty="0">
                <a:solidFill>
                  <a:srgbClr val="0070C0"/>
                </a:solidFill>
              </a:rPr>
              <a:t> </a:t>
            </a:r>
          </a:p>
        </p:txBody>
      </p:sp>
    </p:spTree>
    <p:extLst>
      <p:ext uri="{BB962C8B-B14F-4D97-AF65-F5344CB8AC3E}">
        <p14:creationId xmlns:p14="http://schemas.microsoft.com/office/powerpoint/2010/main" val="4173632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B87F60D-B89A-49B7-974A-572D9140385C}"/>
              </a:ext>
            </a:extLst>
          </p:cNvPr>
          <p:cNvSpPr>
            <a:spLocks noGrp="1"/>
          </p:cNvSpPr>
          <p:nvPr>
            <p:ph type="title"/>
          </p:nvPr>
        </p:nvSpPr>
        <p:spPr/>
        <p:txBody>
          <a:bodyPr vert="horz" lIns="0" tIns="45720" rIns="0" bIns="0" rtlCol="0" anchor="b">
            <a:normAutofit/>
          </a:bodyPr>
          <a:lstStyle/>
          <a:p>
            <a:r>
              <a:rPr lang="en-US" altLang="en-US" dirty="0"/>
              <a:t>Patient Ready to Quit</a:t>
            </a:r>
            <a:endParaRPr lang="en-US" altLang="en-US" sz="3800" dirty="0"/>
          </a:p>
        </p:txBody>
      </p:sp>
      <p:sp>
        <p:nvSpPr>
          <p:cNvPr id="24579" name="Content Placeholder 2">
            <a:extLst>
              <a:ext uri="{FF2B5EF4-FFF2-40B4-BE49-F238E27FC236}">
                <a16:creationId xmlns:a16="http://schemas.microsoft.com/office/drawing/2014/main" id="{45C1E8E1-C529-43E4-9077-78B5E44C6265}"/>
              </a:ext>
            </a:extLst>
          </p:cNvPr>
          <p:cNvSpPr>
            <a:spLocks noGrp="1"/>
          </p:cNvSpPr>
          <p:nvPr>
            <p:ph idx="1"/>
          </p:nvPr>
        </p:nvSpPr>
        <p:spPr>
          <a:xfrm>
            <a:off x="838200" y="1820863"/>
            <a:ext cx="10515600" cy="3333028"/>
          </a:xfrm>
        </p:spPr>
        <p:txBody>
          <a:bodyPr/>
          <a:lstStyle/>
          <a:p>
            <a:pPr marL="273050" indent="-273050">
              <a:lnSpc>
                <a:spcPct val="114000"/>
              </a:lnSpc>
              <a:spcBef>
                <a:spcPct val="0"/>
              </a:spcBef>
            </a:pPr>
            <a:r>
              <a:rPr lang="en-US" altLang="en-US" sz="3000" dirty="0"/>
              <a:t>Intensive tobacco dependence treatment is more effective than brief treatment. </a:t>
            </a:r>
          </a:p>
          <a:p>
            <a:pPr marL="273050" indent="-273050">
              <a:lnSpc>
                <a:spcPct val="114000"/>
              </a:lnSpc>
              <a:spcBef>
                <a:spcPct val="0"/>
              </a:spcBef>
            </a:pPr>
            <a:r>
              <a:rPr lang="en-US" altLang="en-US" sz="3000" dirty="0"/>
              <a:t>Intensive interventions are more comprehensive treatments compared to multiple visits for longer periods of time. </a:t>
            </a:r>
          </a:p>
          <a:p>
            <a:pPr marL="273050" indent="-273050">
              <a:lnSpc>
                <a:spcPct val="114000"/>
              </a:lnSpc>
              <a:spcBef>
                <a:spcPct val="0"/>
              </a:spcBef>
            </a:pPr>
            <a:r>
              <a:rPr lang="en-US" altLang="en-US" sz="3000" dirty="0"/>
              <a:t>Treatment may be provided by more than one clinician, including a quitline specialist.</a:t>
            </a:r>
          </a:p>
        </p:txBody>
      </p:sp>
      <p:sp>
        <p:nvSpPr>
          <p:cNvPr id="5" name="Slide Number Placeholder 3">
            <a:extLst>
              <a:ext uri="{FF2B5EF4-FFF2-40B4-BE49-F238E27FC236}">
                <a16:creationId xmlns:a16="http://schemas.microsoft.com/office/drawing/2014/main" id="{43CDF04A-7B1B-435F-A409-DA7CE6D1D6C9}"/>
              </a:ext>
            </a:extLst>
          </p:cNvPr>
          <p:cNvSpPr>
            <a:spLocks noGrp="1"/>
          </p:cNvSpPr>
          <p:nvPr>
            <p:ph type="sldNum" sz="quarter" idx="10"/>
          </p:nvPr>
        </p:nvSpPr>
        <p:spPr/>
        <p:txBody>
          <a:bodyPr/>
          <a:lstStyle/>
          <a:p>
            <a:fld id="{C48602F5-FA46-4288-92A4-423959D7C262}" type="slidenum">
              <a:rPr lang="en-US" smtClean="0"/>
              <a:pPr/>
              <a:t>40</a:t>
            </a:fld>
            <a:endParaRPr lang="en-US" dirty="0"/>
          </a:p>
        </p:txBody>
      </p:sp>
      <p:sp>
        <p:nvSpPr>
          <p:cNvPr id="7" name="Text Box 6">
            <a:extLst>
              <a:ext uri="{FF2B5EF4-FFF2-40B4-BE49-F238E27FC236}">
                <a16:creationId xmlns:a16="http://schemas.microsoft.com/office/drawing/2014/main" id="{E9B8D2C7-F0DE-354C-AB74-AB8D2EF7B156}"/>
              </a:ext>
            </a:extLst>
          </p:cNvPr>
          <p:cNvSpPr txBox="1">
            <a:spLocks noChangeArrowheads="1"/>
          </p:cNvSpPr>
          <p:nvPr/>
        </p:nvSpPr>
        <p:spPr bwMode="auto">
          <a:xfrm>
            <a:off x="838199" y="5581691"/>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Source: U.S. Public Health Service. A clinical practice guideline for treating tobacco use and dependence: 2008 update. Accessed March 14, 2021. </a:t>
            </a:r>
            <a:r>
              <a:rPr lang="en-US" altLang="en-US" sz="15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r>
              <a:rPr lang="en-US" altLang="en-US" sz="1500" dirty="0">
                <a:solidFill>
                  <a:schemeClr val="tx1"/>
                </a:solidFill>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95DEB45-2C97-429D-87D7-9EA7B337F529}"/>
              </a:ext>
            </a:extLst>
          </p:cNvPr>
          <p:cNvSpPr>
            <a:spLocks noGrp="1"/>
          </p:cNvSpPr>
          <p:nvPr>
            <p:ph type="title"/>
          </p:nvPr>
        </p:nvSpPr>
        <p:spPr/>
        <p:txBody>
          <a:bodyPr/>
          <a:lstStyle/>
          <a:p>
            <a:pPr eaLnBrk="1" hangingPunct="1"/>
            <a:r>
              <a:rPr lang="en-US" altLang="en-US" dirty="0"/>
              <a:t>Develop a Quit Plan</a:t>
            </a:r>
          </a:p>
        </p:txBody>
      </p:sp>
      <p:sp>
        <p:nvSpPr>
          <p:cNvPr id="23555" name="Content Placeholder 2">
            <a:extLst>
              <a:ext uri="{FF2B5EF4-FFF2-40B4-BE49-F238E27FC236}">
                <a16:creationId xmlns:a16="http://schemas.microsoft.com/office/drawing/2014/main" id="{D1A5879F-9759-4063-9E6C-BBE5E4913D67}"/>
              </a:ext>
            </a:extLst>
          </p:cNvPr>
          <p:cNvSpPr>
            <a:spLocks noGrp="1"/>
          </p:cNvSpPr>
          <p:nvPr>
            <p:ph idx="1"/>
          </p:nvPr>
        </p:nvSpPr>
        <p:spPr>
          <a:xfrm>
            <a:off x="838200" y="1825625"/>
            <a:ext cx="10515600" cy="2758250"/>
          </a:xfrm>
        </p:spPr>
        <p:txBody>
          <a:bodyPr/>
          <a:lstStyle/>
          <a:p>
            <a:pPr eaLnBrk="1" hangingPunct="1">
              <a:lnSpc>
                <a:spcPct val="114000"/>
              </a:lnSpc>
              <a:spcBef>
                <a:spcPct val="0"/>
              </a:spcBef>
            </a:pPr>
            <a:r>
              <a:rPr lang="en-US" altLang="en-US" sz="3000" dirty="0">
                <a:latin typeface="Arial" panose="020B0604020202020204" pitchFamily="34" charset="0"/>
                <a:cs typeface="Arial" panose="020B0604020202020204" pitchFamily="34" charset="0"/>
              </a:rPr>
              <a:t>Set a quit date</a:t>
            </a:r>
          </a:p>
          <a:p>
            <a:pPr eaLnBrk="1" hangingPunct="1">
              <a:lnSpc>
                <a:spcPct val="114000"/>
              </a:lnSpc>
              <a:spcBef>
                <a:spcPct val="0"/>
              </a:spcBef>
            </a:pPr>
            <a:r>
              <a:rPr lang="en-US" altLang="en-US" sz="3000" dirty="0">
                <a:latin typeface="Arial" panose="020B0604020202020204" pitchFamily="34" charset="0"/>
                <a:cs typeface="Arial" panose="020B0604020202020204" pitchFamily="34" charset="0"/>
              </a:rPr>
              <a:t>Have patient tell family and friends and remove tobacco products</a:t>
            </a:r>
          </a:p>
          <a:p>
            <a:pPr eaLnBrk="1" hangingPunct="1">
              <a:lnSpc>
                <a:spcPct val="114000"/>
              </a:lnSpc>
              <a:spcBef>
                <a:spcPct val="0"/>
              </a:spcBef>
            </a:pPr>
            <a:r>
              <a:rPr lang="en-US" altLang="en-US" sz="3000" dirty="0">
                <a:latin typeface="Arial" panose="020B0604020202020204" pitchFamily="34" charset="0"/>
                <a:cs typeface="Arial" panose="020B0604020202020204" pitchFamily="34" charset="0"/>
              </a:rPr>
              <a:t>Identify social support</a:t>
            </a:r>
          </a:p>
          <a:p>
            <a:pPr eaLnBrk="1" hangingPunct="1">
              <a:lnSpc>
                <a:spcPct val="114000"/>
              </a:lnSpc>
              <a:spcBef>
                <a:spcPct val="0"/>
              </a:spcBef>
            </a:pPr>
            <a:r>
              <a:rPr lang="en-US" altLang="en-US" sz="3000" dirty="0">
                <a:latin typeface="Arial" panose="020B0604020202020204" pitchFamily="34" charset="0"/>
                <a:cs typeface="Arial" panose="020B0604020202020204" pitchFamily="34" charset="0"/>
              </a:rPr>
              <a:t>Prescribe medication</a:t>
            </a:r>
          </a:p>
          <a:p>
            <a:pPr eaLnBrk="1" hangingPunct="1">
              <a:buFontTx/>
              <a:buNone/>
            </a:pPr>
            <a:endParaRPr lang="en-US" altLang="en-US" dirty="0"/>
          </a:p>
        </p:txBody>
      </p:sp>
      <p:sp>
        <p:nvSpPr>
          <p:cNvPr id="4" name="Slide Number Placeholder 3">
            <a:extLst>
              <a:ext uri="{FF2B5EF4-FFF2-40B4-BE49-F238E27FC236}">
                <a16:creationId xmlns:a16="http://schemas.microsoft.com/office/drawing/2014/main" id="{84E3BC14-F925-4A34-B520-BF0A1F859B30}"/>
              </a:ext>
            </a:extLst>
          </p:cNvPr>
          <p:cNvSpPr>
            <a:spLocks noGrp="1"/>
          </p:cNvSpPr>
          <p:nvPr>
            <p:ph type="sldNum" sz="quarter" idx="10"/>
          </p:nvPr>
        </p:nvSpPr>
        <p:spPr/>
        <p:txBody>
          <a:bodyPr/>
          <a:lstStyle/>
          <a:p>
            <a:fld id="{C48602F5-FA46-4288-92A4-423959D7C262}"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45BBD0-1C8F-4592-A05D-9C15C3149390}"/>
              </a:ext>
            </a:extLst>
          </p:cNvPr>
          <p:cNvSpPr>
            <a:spLocks noGrp="1"/>
          </p:cNvSpPr>
          <p:nvPr>
            <p:ph type="sldNum" sz="quarter" idx="10"/>
          </p:nvPr>
        </p:nvSpPr>
        <p:spPr/>
        <p:txBody>
          <a:bodyPr/>
          <a:lstStyle/>
          <a:p>
            <a:fld id="{AC38F574-C4C0-48B1-B81D-85833E98F04F}" type="slidenum">
              <a:rPr lang="en-US" smtClean="0"/>
              <a:pPr/>
              <a:t>42</a:t>
            </a:fld>
            <a:endParaRPr lang="en-US" dirty="0"/>
          </a:p>
        </p:txBody>
      </p:sp>
      <p:pic>
        <p:nvPicPr>
          <p:cNvPr id="6" name="Picture 5" descr="Text, calendar&#10;&#10;Description automatically generated">
            <a:hlinkClick r:id="rId3"/>
            <a:extLst>
              <a:ext uri="{FF2B5EF4-FFF2-40B4-BE49-F238E27FC236}">
                <a16:creationId xmlns:a16="http://schemas.microsoft.com/office/drawing/2014/main" id="{8365AA1D-26C6-4CE3-B615-662CB925615D}"/>
              </a:ext>
            </a:extLst>
          </p:cNvPr>
          <p:cNvPicPr>
            <a:picLocks noChangeAspect="1"/>
          </p:cNvPicPr>
          <p:nvPr/>
        </p:nvPicPr>
        <p:blipFill rotWithShape="1">
          <a:blip r:embed="rId4">
            <a:extLst>
              <a:ext uri="{28A0092B-C50C-407E-A947-70E740481C1C}">
                <a14:useLocalDpi xmlns:a14="http://schemas.microsoft.com/office/drawing/2010/main" val="0"/>
              </a:ext>
            </a:extLst>
          </a:blip>
          <a:srcRect b="56444"/>
          <a:stretch/>
        </p:blipFill>
        <p:spPr>
          <a:xfrm>
            <a:off x="698091" y="570126"/>
            <a:ext cx="4632222" cy="5043369"/>
          </a:xfrm>
          <a:prstGeom prst="rect">
            <a:avLst/>
          </a:prstGeom>
        </p:spPr>
      </p:pic>
      <p:pic>
        <p:nvPicPr>
          <p:cNvPr id="8" name="Picture 7" descr="Text, calendar&#10;&#10;Description automatically generated">
            <a:hlinkClick r:id="rId5"/>
            <a:extLst>
              <a:ext uri="{FF2B5EF4-FFF2-40B4-BE49-F238E27FC236}">
                <a16:creationId xmlns:a16="http://schemas.microsoft.com/office/drawing/2014/main" id="{B6652A2D-ED90-456D-925E-A21A0A5D9DAD}"/>
              </a:ext>
            </a:extLst>
          </p:cNvPr>
          <p:cNvPicPr>
            <a:picLocks noChangeAspect="1"/>
          </p:cNvPicPr>
          <p:nvPr/>
        </p:nvPicPr>
        <p:blipFill rotWithShape="1">
          <a:blip r:embed="rId4">
            <a:extLst>
              <a:ext uri="{28A0092B-C50C-407E-A947-70E740481C1C}">
                <a14:useLocalDpi xmlns:a14="http://schemas.microsoft.com/office/drawing/2010/main" val="0"/>
              </a:ext>
            </a:extLst>
          </a:blip>
          <a:srcRect t="44333"/>
          <a:stretch/>
        </p:blipFill>
        <p:spPr>
          <a:xfrm>
            <a:off x="5740659" y="118295"/>
            <a:ext cx="4398764" cy="6120878"/>
          </a:xfrm>
          <a:prstGeom prst="rect">
            <a:avLst/>
          </a:prstGeom>
        </p:spPr>
      </p:pic>
    </p:spTree>
    <p:extLst>
      <p:ext uri="{BB962C8B-B14F-4D97-AF65-F5344CB8AC3E}">
        <p14:creationId xmlns:p14="http://schemas.microsoft.com/office/powerpoint/2010/main" val="3210503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B9A1-03BC-4F80-B0EC-3DD199570CC2}"/>
              </a:ext>
            </a:extLst>
          </p:cNvPr>
          <p:cNvSpPr>
            <a:spLocks noGrp="1"/>
          </p:cNvSpPr>
          <p:nvPr>
            <p:ph type="title"/>
          </p:nvPr>
        </p:nvSpPr>
        <p:spPr/>
        <p:txBody>
          <a:bodyPr/>
          <a:lstStyle/>
          <a:p>
            <a:pPr>
              <a:defRPr/>
            </a:pPr>
            <a:r>
              <a:rPr lang="en-US" dirty="0"/>
              <a:t>Referrals</a:t>
            </a:r>
          </a:p>
        </p:txBody>
      </p:sp>
      <p:sp>
        <p:nvSpPr>
          <p:cNvPr id="3" name="Slide Number Placeholder 3">
            <a:extLst>
              <a:ext uri="{FF2B5EF4-FFF2-40B4-BE49-F238E27FC236}">
                <a16:creationId xmlns:a16="http://schemas.microsoft.com/office/drawing/2014/main" id="{72BFEB55-8CB4-473C-8AD6-22C86C6EC498}"/>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6A3B9C3-7C4E-4D50-943F-3AA385610D23}"/>
              </a:ext>
            </a:extLst>
          </p:cNvPr>
          <p:cNvSpPr>
            <a:spLocks noGrp="1"/>
          </p:cNvSpPr>
          <p:nvPr>
            <p:ph type="title"/>
          </p:nvPr>
        </p:nvSpPr>
        <p:spPr/>
        <p:txBody>
          <a:bodyPr/>
          <a:lstStyle/>
          <a:p>
            <a:pPr eaLnBrk="1" hangingPunct="1"/>
            <a:r>
              <a:rPr lang="en-US" altLang="en-US" dirty="0"/>
              <a:t>Quitlines</a:t>
            </a:r>
          </a:p>
        </p:txBody>
      </p:sp>
      <p:sp>
        <p:nvSpPr>
          <p:cNvPr id="26627" name="Content Placeholder 2">
            <a:extLst>
              <a:ext uri="{FF2B5EF4-FFF2-40B4-BE49-F238E27FC236}">
                <a16:creationId xmlns:a16="http://schemas.microsoft.com/office/drawing/2014/main" id="{06398AED-0E3A-46BB-AA57-CEC508A287EB}"/>
              </a:ext>
            </a:extLst>
          </p:cNvPr>
          <p:cNvSpPr>
            <a:spLocks noGrp="1"/>
          </p:cNvSpPr>
          <p:nvPr>
            <p:ph idx="1"/>
          </p:nvPr>
        </p:nvSpPr>
        <p:spPr>
          <a:xfrm>
            <a:off x="838200" y="1825625"/>
            <a:ext cx="10515600" cy="3359986"/>
          </a:xfrm>
        </p:spPr>
        <p:txBody>
          <a:bodyPr/>
          <a:lstStyle/>
          <a:p>
            <a:pPr eaLnBrk="1" hangingPunct="1">
              <a:lnSpc>
                <a:spcPct val="114000"/>
              </a:lnSpc>
              <a:spcBef>
                <a:spcPct val="0"/>
              </a:spcBef>
            </a:pPr>
            <a:r>
              <a:rPr lang="en-US" altLang="en-US" sz="3000" dirty="0"/>
              <a:t>It only takes 30 seconds to refer a patient to a toll-free tobacco cessation quitline.</a:t>
            </a:r>
          </a:p>
          <a:p>
            <a:pPr eaLnBrk="1" hangingPunct="1">
              <a:lnSpc>
                <a:spcPct val="114000"/>
              </a:lnSpc>
              <a:spcBef>
                <a:spcPct val="0"/>
              </a:spcBef>
            </a:pPr>
            <a:r>
              <a:rPr lang="en-US" altLang="en-US" sz="3000" dirty="0"/>
              <a:t>Quitlines are staffed by trained cessation experts who tailor a plan and advice for each caller.</a:t>
            </a:r>
          </a:p>
          <a:p>
            <a:pPr eaLnBrk="1" hangingPunct="1">
              <a:lnSpc>
                <a:spcPct val="114000"/>
              </a:lnSpc>
              <a:spcBef>
                <a:spcPct val="0"/>
              </a:spcBef>
            </a:pPr>
            <a:r>
              <a:rPr lang="en-US" altLang="en-US" sz="3000" dirty="0"/>
              <a:t>Calling a quitline can increase a tobacco user’s chance of successfully quitting.</a:t>
            </a:r>
          </a:p>
        </p:txBody>
      </p:sp>
      <p:sp>
        <p:nvSpPr>
          <p:cNvPr id="4" name="Slide Number Placeholder 3">
            <a:extLst>
              <a:ext uri="{FF2B5EF4-FFF2-40B4-BE49-F238E27FC236}">
                <a16:creationId xmlns:a16="http://schemas.microsoft.com/office/drawing/2014/main" id="{BB522738-6273-4894-BF9C-E16131628D15}"/>
              </a:ext>
            </a:extLst>
          </p:cNvPr>
          <p:cNvSpPr>
            <a:spLocks noGrp="1"/>
          </p:cNvSpPr>
          <p:nvPr>
            <p:ph type="sldNum" sz="quarter" idx="10"/>
          </p:nvPr>
        </p:nvSpPr>
        <p:spPr/>
        <p:txBody>
          <a:bodyPr/>
          <a:lstStyle/>
          <a:p>
            <a:fld id="{C48602F5-FA46-4288-92A4-423959D7C262}"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0EC50E9-8DD5-43E3-8B66-BDAFD90E8AF1}"/>
              </a:ext>
            </a:extLst>
          </p:cNvPr>
          <p:cNvSpPr>
            <a:spLocks noGrp="1"/>
          </p:cNvSpPr>
          <p:nvPr>
            <p:ph type="title"/>
          </p:nvPr>
        </p:nvSpPr>
        <p:spPr/>
        <p:txBody>
          <a:bodyPr/>
          <a:lstStyle/>
          <a:p>
            <a:pPr eaLnBrk="1" hangingPunct="1"/>
            <a:r>
              <a:rPr lang="en-US" altLang="en-US" dirty="0"/>
              <a:t>Advantages of Quitlines</a:t>
            </a:r>
          </a:p>
        </p:txBody>
      </p:sp>
      <p:sp>
        <p:nvSpPr>
          <p:cNvPr id="27651" name="Content Placeholder 2">
            <a:extLst>
              <a:ext uri="{FF2B5EF4-FFF2-40B4-BE49-F238E27FC236}">
                <a16:creationId xmlns:a16="http://schemas.microsoft.com/office/drawing/2014/main" id="{040B073A-DDC8-4C41-A312-9355F26075FB}"/>
              </a:ext>
            </a:extLst>
          </p:cNvPr>
          <p:cNvSpPr>
            <a:spLocks noGrp="1"/>
          </p:cNvSpPr>
          <p:nvPr>
            <p:ph idx="1"/>
          </p:nvPr>
        </p:nvSpPr>
        <p:spPr>
          <a:xfrm>
            <a:off x="838200" y="1825625"/>
            <a:ext cx="10515600" cy="4052661"/>
          </a:xfrm>
        </p:spPr>
        <p:txBody>
          <a:bodyPr>
            <a:normAutofit lnSpcReduction="10000"/>
          </a:bodyPr>
          <a:lstStyle/>
          <a:p>
            <a:pPr eaLnBrk="1" hangingPunct="1">
              <a:lnSpc>
                <a:spcPct val="114000"/>
              </a:lnSpc>
              <a:spcBef>
                <a:spcPct val="0"/>
              </a:spcBef>
            </a:pPr>
            <a:r>
              <a:rPr lang="en-US" altLang="en-US" sz="3000" dirty="0"/>
              <a:t>Accessible in all 50 states</a:t>
            </a:r>
          </a:p>
          <a:p>
            <a:pPr eaLnBrk="1" hangingPunct="1">
              <a:lnSpc>
                <a:spcPct val="114000"/>
              </a:lnSpc>
              <a:spcBef>
                <a:spcPct val="0"/>
              </a:spcBef>
            </a:pPr>
            <a:r>
              <a:rPr lang="en-US" altLang="en-US" sz="3000" dirty="0"/>
              <a:t>Confidential</a:t>
            </a:r>
          </a:p>
          <a:p>
            <a:pPr eaLnBrk="1" hangingPunct="1">
              <a:lnSpc>
                <a:spcPct val="114000"/>
              </a:lnSpc>
              <a:spcBef>
                <a:spcPct val="0"/>
              </a:spcBef>
            </a:pPr>
            <a:r>
              <a:rPr lang="en-US" altLang="en-US" sz="3000" dirty="0"/>
              <a:t>Evidence based</a:t>
            </a:r>
          </a:p>
          <a:p>
            <a:pPr eaLnBrk="1" hangingPunct="1">
              <a:lnSpc>
                <a:spcPct val="114000"/>
              </a:lnSpc>
              <a:spcBef>
                <a:spcPct val="0"/>
              </a:spcBef>
            </a:pPr>
            <a:r>
              <a:rPr lang="en-US" altLang="en-US" sz="3000" dirty="0"/>
              <a:t>Appeals to those who are uncomfortable in a group setting</a:t>
            </a:r>
          </a:p>
          <a:p>
            <a:pPr eaLnBrk="1" hangingPunct="1">
              <a:lnSpc>
                <a:spcPct val="114000"/>
              </a:lnSpc>
              <a:spcBef>
                <a:spcPct val="0"/>
              </a:spcBef>
            </a:pPr>
            <a:r>
              <a:rPr lang="en-US" altLang="en-US" sz="3000" dirty="0"/>
              <a:t>Tobacco users are more likely to use a quitline than a face-to-face program</a:t>
            </a:r>
          </a:p>
          <a:p>
            <a:pPr eaLnBrk="1" hangingPunct="1">
              <a:lnSpc>
                <a:spcPct val="114000"/>
              </a:lnSpc>
              <a:spcBef>
                <a:spcPct val="0"/>
              </a:spcBef>
            </a:pPr>
            <a:r>
              <a:rPr lang="en-US" altLang="en-US" sz="3000" dirty="0"/>
              <a:t>No cost to patient</a:t>
            </a:r>
          </a:p>
          <a:p>
            <a:pPr eaLnBrk="1" hangingPunct="1">
              <a:lnSpc>
                <a:spcPct val="114000"/>
              </a:lnSpc>
              <a:spcBef>
                <a:spcPct val="0"/>
              </a:spcBef>
            </a:pPr>
            <a:r>
              <a:rPr lang="en-US" altLang="en-US" sz="3000" dirty="0"/>
              <a:t>Easy intervention for health care professionals</a:t>
            </a:r>
          </a:p>
          <a:p>
            <a:pPr eaLnBrk="1" hangingPunct="1"/>
            <a:endParaRPr lang="en-US" altLang="en-US" dirty="0"/>
          </a:p>
        </p:txBody>
      </p:sp>
      <p:sp>
        <p:nvSpPr>
          <p:cNvPr id="4" name="Slide Number Placeholder 3">
            <a:extLst>
              <a:ext uri="{FF2B5EF4-FFF2-40B4-BE49-F238E27FC236}">
                <a16:creationId xmlns:a16="http://schemas.microsoft.com/office/drawing/2014/main" id="{AB677DDC-87E2-4C0E-817E-C92693ECEE01}"/>
              </a:ext>
            </a:extLst>
          </p:cNvPr>
          <p:cNvSpPr>
            <a:spLocks noGrp="1"/>
          </p:cNvSpPr>
          <p:nvPr>
            <p:ph type="sldNum" sz="quarter" idx="10"/>
          </p:nvPr>
        </p:nvSpPr>
        <p:spPr/>
        <p:txBody>
          <a:bodyPr/>
          <a:lstStyle/>
          <a:p>
            <a:fld id="{C48602F5-FA46-4288-92A4-423959D7C262}"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B819AE1-3485-4A5A-996D-2DE548A8AB3B}"/>
              </a:ext>
            </a:extLst>
          </p:cNvPr>
          <p:cNvSpPr>
            <a:spLocks noGrp="1"/>
          </p:cNvSpPr>
          <p:nvPr>
            <p:ph type="title"/>
          </p:nvPr>
        </p:nvSpPr>
        <p:spPr>
          <a:xfrm>
            <a:off x="982160" y="638532"/>
            <a:ext cx="8001000" cy="1143000"/>
          </a:xfrm>
        </p:spPr>
        <p:txBody>
          <a:bodyPr/>
          <a:lstStyle/>
          <a:p>
            <a:pPr eaLnBrk="1" hangingPunct="1"/>
            <a:r>
              <a:rPr lang="en-US" altLang="en-US" dirty="0"/>
              <a:t>Quitlines</a:t>
            </a:r>
          </a:p>
        </p:txBody>
      </p:sp>
      <p:sp>
        <p:nvSpPr>
          <p:cNvPr id="28675" name="Content Placeholder 2">
            <a:extLst>
              <a:ext uri="{FF2B5EF4-FFF2-40B4-BE49-F238E27FC236}">
                <a16:creationId xmlns:a16="http://schemas.microsoft.com/office/drawing/2014/main" id="{77CE6B6B-FDF8-4254-B165-7444822BFADE}"/>
              </a:ext>
            </a:extLst>
          </p:cNvPr>
          <p:cNvSpPr>
            <a:spLocks noGrp="1"/>
          </p:cNvSpPr>
          <p:nvPr>
            <p:ph idx="1"/>
          </p:nvPr>
        </p:nvSpPr>
        <p:spPr>
          <a:xfrm>
            <a:off x="867859" y="2143677"/>
            <a:ext cx="10936213" cy="3271837"/>
          </a:xfrm>
        </p:spPr>
        <p:txBody>
          <a:bodyPr>
            <a:normAutofit/>
          </a:bodyPr>
          <a:lstStyle/>
          <a:p>
            <a:pPr eaLnBrk="1" hangingPunct="1">
              <a:lnSpc>
                <a:spcPct val="114000"/>
              </a:lnSpc>
              <a:spcBef>
                <a:spcPct val="0"/>
              </a:spcBef>
            </a:pPr>
            <a:r>
              <a:rPr lang="en-US" altLang="en-US" sz="3000" dirty="0"/>
              <a:t>1-800-QUIT-NOW</a:t>
            </a:r>
          </a:p>
          <a:p>
            <a:pPr eaLnBrk="1" hangingPunct="1">
              <a:lnSpc>
                <a:spcPct val="114000"/>
              </a:lnSpc>
              <a:spcBef>
                <a:spcPct val="0"/>
              </a:spcBef>
            </a:pPr>
            <a:r>
              <a:rPr lang="en-US" altLang="en-US" sz="3000" dirty="0"/>
              <a:t>Callers are routed to state-run quitlines or the National Cancer Institute quitline.</a:t>
            </a:r>
          </a:p>
          <a:p>
            <a:pPr eaLnBrk="1" hangingPunct="1">
              <a:lnSpc>
                <a:spcPct val="114000"/>
              </a:lnSpc>
              <a:spcBef>
                <a:spcPct val="0"/>
              </a:spcBef>
            </a:pPr>
            <a:r>
              <a:rPr lang="en-US" altLang="en-US" sz="3000" dirty="0"/>
              <a:t>Quitline referral cards are available through the AAFP at </a:t>
            </a:r>
            <a:r>
              <a:rPr lang="en-US" altLang="en-US" sz="3000" dirty="0">
                <a:solidFill>
                  <a:srgbClr val="0070C0"/>
                </a:solidFill>
                <a:hlinkClick r:id="rId3">
                  <a:extLst>
                    <a:ext uri="{A12FA001-AC4F-418D-AE19-62706E023703}">
                      <ahyp:hlinkClr xmlns:ahyp="http://schemas.microsoft.com/office/drawing/2018/hyperlinkcolor" val="tx"/>
                    </a:ext>
                  </a:extLst>
                </a:hlinkClick>
              </a:rPr>
              <a:t>www.askandact.org</a:t>
            </a:r>
            <a:r>
              <a:rPr lang="en-US" altLang="en-US" sz="3000" dirty="0"/>
              <a:t>. </a:t>
            </a:r>
          </a:p>
          <a:p>
            <a:pPr eaLnBrk="1" hangingPunct="1"/>
            <a:endParaRPr lang="en-US" altLang="en-US" dirty="0"/>
          </a:p>
        </p:txBody>
      </p:sp>
      <p:pic>
        <p:nvPicPr>
          <p:cNvPr id="28676" name="Picture 6" descr="Eng">
            <a:extLst>
              <a:ext uri="{FF2B5EF4-FFF2-40B4-BE49-F238E27FC236}">
                <a16:creationId xmlns:a16="http://schemas.microsoft.com/office/drawing/2014/main" id="{D25A9DF3-DECC-4D32-89E6-852C6226D60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55520" y="546101"/>
            <a:ext cx="262673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79BF558B-3C34-42B5-92CB-8DB3C9CFAA25}"/>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B9A1-03BC-4F80-B0EC-3DD199570CC2}"/>
              </a:ext>
            </a:extLst>
          </p:cNvPr>
          <p:cNvSpPr>
            <a:spLocks noGrp="1"/>
          </p:cNvSpPr>
          <p:nvPr>
            <p:ph type="title"/>
          </p:nvPr>
        </p:nvSpPr>
        <p:spPr/>
        <p:txBody>
          <a:bodyPr/>
          <a:lstStyle/>
          <a:p>
            <a:pPr>
              <a:defRPr/>
            </a:pPr>
            <a:r>
              <a:rPr lang="en-US" dirty="0"/>
              <a:t>Pharmacotherapy</a:t>
            </a:r>
          </a:p>
        </p:txBody>
      </p:sp>
      <p:sp>
        <p:nvSpPr>
          <p:cNvPr id="4" name="Slide Number Placeholder 3">
            <a:extLst>
              <a:ext uri="{FF2B5EF4-FFF2-40B4-BE49-F238E27FC236}">
                <a16:creationId xmlns:a16="http://schemas.microsoft.com/office/drawing/2014/main" id="{B939B9A0-A991-4601-A45A-EBF1074D3A06}"/>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47</a:t>
            </a:fld>
            <a:endParaRPr lang="en-US" dirty="0"/>
          </a:p>
        </p:txBody>
      </p:sp>
    </p:spTree>
    <p:extLst>
      <p:ext uri="{BB962C8B-B14F-4D97-AF65-F5344CB8AC3E}">
        <p14:creationId xmlns:p14="http://schemas.microsoft.com/office/powerpoint/2010/main" val="3389937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8B15B31-ECFD-4CC3-B65B-A46B6C039885}"/>
              </a:ext>
            </a:extLst>
          </p:cNvPr>
          <p:cNvSpPr>
            <a:spLocks noGrp="1"/>
          </p:cNvSpPr>
          <p:nvPr>
            <p:ph type="title"/>
          </p:nvPr>
        </p:nvSpPr>
        <p:spPr/>
        <p:txBody>
          <a:bodyPr/>
          <a:lstStyle/>
          <a:p>
            <a:pPr algn="ctr" eaLnBrk="1" hangingPunct="1"/>
            <a:r>
              <a:rPr lang="en-US" altLang="en-US" dirty="0"/>
              <a:t>Pharmacotherapy</a:t>
            </a:r>
          </a:p>
        </p:txBody>
      </p:sp>
      <p:sp>
        <p:nvSpPr>
          <p:cNvPr id="30723" name="Content Placeholder 2">
            <a:extLst>
              <a:ext uri="{FF2B5EF4-FFF2-40B4-BE49-F238E27FC236}">
                <a16:creationId xmlns:a16="http://schemas.microsoft.com/office/drawing/2014/main" id="{1D69FA3E-519C-4D1E-B1DF-E940D74DE4CA}"/>
              </a:ext>
            </a:extLst>
          </p:cNvPr>
          <p:cNvSpPr>
            <a:spLocks noGrp="1"/>
          </p:cNvSpPr>
          <p:nvPr>
            <p:ph idx="1"/>
          </p:nvPr>
        </p:nvSpPr>
        <p:spPr>
          <a:xfrm>
            <a:off x="838200" y="1825625"/>
            <a:ext cx="10515600" cy="2983881"/>
          </a:xfrm>
        </p:spPr>
        <p:txBody>
          <a:bodyPr>
            <a:normAutofit lnSpcReduction="10000"/>
          </a:bodyPr>
          <a:lstStyle/>
          <a:p>
            <a:pPr marL="0" indent="0">
              <a:lnSpc>
                <a:spcPct val="100000"/>
              </a:lnSpc>
              <a:spcBef>
                <a:spcPct val="0"/>
              </a:spcBef>
              <a:buNone/>
            </a:pPr>
            <a:r>
              <a:rPr lang="en-US" altLang="en-US" sz="3000" b="1" dirty="0"/>
              <a:t>Who should receive pharmacotherapy?</a:t>
            </a:r>
          </a:p>
          <a:p>
            <a:pPr marL="0" lvl="1" indent="0">
              <a:lnSpc>
                <a:spcPct val="100000"/>
              </a:lnSpc>
              <a:spcBef>
                <a:spcPct val="0"/>
              </a:spcBef>
              <a:buNone/>
            </a:pPr>
            <a:endParaRPr lang="en-US" altLang="en-US" sz="3000" dirty="0"/>
          </a:p>
          <a:p>
            <a:pPr marL="0" lvl="1" indent="0">
              <a:lnSpc>
                <a:spcPct val="100000"/>
              </a:lnSpc>
              <a:spcBef>
                <a:spcPct val="0"/>
              </a:spcBef>
              <a:buNone/>
            </a:pPr>
            <a:r>
              <a:rPr lang="en-US" altLang="en-US" sz="3000" dirty="0"/>
              <a:t>All tobacco users trying to quit, except where contraindicated or for specific populations where there is insufficient evidence of effectiveness (i.e., pregnant women, smokeless tobacco users, light smokers, and youth/adolescents)</a:t>
            </a:r>
            <a:br>
              <a:rPr lang="en-US" altLang="en-US" dirty="0"/>
            </a:br>
            <a:endParaRPr lang="en-US" altLang="en-US" dirty="0"/>
          </a:p>
        </p:txBody>
      </p:sp>
      <p:sp>
        <p:nvSpPr>
          <p:cNvPr id="6" name="Slide Number Placeholder 3">
            <a:extLst>
              <a:ext uri="{FF2B5EF4-FFF2-40B4-BE49-F238E27FC236}">
                <a16:creationId xmlns:a16="http://schemas.microsoft.com/office/drawing/2014/main" id="{9842703E-F3BB-4EA2-A729-C956EFF21C7E}"/>
              </a:ext>
            </a:extLst>
          </p:cNvPr>
          <p:cNvSpPr>
            <a:spLocks noGrp="1"/>
          </p:cNvSpPr>
          <p:nvPr>
            <p:ph type="sldNum" sz="quarter" idx="10"/>
          </p:nvPr>
        </p:nvSpPr>
        <p:spPr/>
        <p:txBody>
          <a:bodyPr/>
          <a:lstStyle/>
          <a:p>
            <a:fld id="{C48602F5-FA46-4288-92A4-423959D7C262}" type="slidenum">
              <a:rPr lang="en-US" smtClean="0"/>
              <a:pPr/>
              <a:t>48</a:t>
            </a:fld>
            <a:endParaRPr lang="en-US" dirty="0"/>
          </a:p>
        </p:txBody>
      </p:sp>
      <p:sp>
        <p:nvSpPr>
          <p:cNvPr id="8" name="Text Box 6">
            <a:extLst>
              <a:ext uri="{FF2B5EF4-FFF2-40B4-BE49-F238E27FC236}">
                <a16:creationId xmlns:a16="http://schemas.microsoft.com/office/drawing/2014/main" id="{E3FAAE10-43EE-744D-806F-E018F49173D6}"/>
              </a:ext>
            </a:extLst>
          </p:cNvPr>
          <p:cNvSpPr txBox="1">
            <a:spLocks noChangeArrowheads="1"/>
          </p:cNvSpPr>
          <p:nvPr/>
        </p:nvSpPr>
        <p:spPr bwMode="auto">
          <a:xfrm>
            <a:off x="838199" y="5581691"/>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Source: U.S. Public Health Service. A clinical practice guideline for treating tobacco use and dependence: 2008 update. Accessed March 14, 2021. </a:t>
            </a:r>
            <a:r>
              <a:rPr lang="en-US" altLang="en-US" sz="15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r>
              <a:rPr lang="en-US" altLang="en-US" sz="1500" dirty="0">
                <a:solidFill>
                  <a:schemeClr val="tx1"/>
                </a:solidFill>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A19E20D-7826-4686-9CBD-54B6A3C8ABC6}"/>
              </a:ext>
            </a:extLst>
          </p:cNvPr>
          <p:cNvSpPr>
            <a:spLocks noGrp="1"/>
          </p:cNvSpPr>
          <p:nvPr>
            <p:ph type="title"/>
          </p:nvPr>
        </p:nvSpPr>
        <p:spPr/>
        <p:txBody>
          <a:bodyPr>
            <a:normAutofit/>
          </a:bodyPr>
          <a:lstStyle/>
          <a:p>
            <a:pPr eaLnBrk="1" hangingPunct="1"/>
            <a:r>
              <a:rPr lang="en-US" altLang="en-US" dirty="0"/>
              <a:t>Factors to Consider When Prescribing</a:t>
            </a:r>
          </a:p>
        </p:txBody>
      </p:sp>
      <p:sp>
        <p:nvSpPr>
          <p:cNvPr id="31747" name="Content Placeholder 2">
            <a:extLst>
              <a:ext uri="{FF2B5EF4-FFF2-40B4-BE49-F238E27FC236}">
                <a16:creationId xmlns:a16="http://schemas.microsoft.com/office/drawing/2014/main" id="{F1BED48D-B67A-4597-9D57-A27B9751669C}"/>
              </a:ext>
            </a:extLst>
          </p:cNvPr>
          <p:cNvSpPr>
            <a:spLocks noGrp="1"/>
          </p:cNvSpPr>
          <p:nvPr>
            <p:ph idx="1"/>
          </p:nvPr>
        </p:nvSpPr>
        <p:spPr>
          <a:xfrm>
            <a:off x="838199" y="1825625"/>
            <a:ext cx="11139311" cy="3827030"/>
          </a:xfrm>
        </p:spPr>
        <p:txBody>
          <a:bodyPr/>
          <a:lstStyle/>
          <a:p>
            <a:pPr eaLnBrk="1" hangingPunct="1">
              <a:lnSpc>
                <a:spcPct val="114000"/>
              </a:lnSpc>
              <a:spcBef>
                <a:spcPct val="0"/>
              </a:spcBef>
            </a:pPr>
            <a:r>
              <a:rPr lang="en-US" altLang="en-US" sz="3000" dirty="0"/>
              <a:t>Clinician familiarity with medications</a:t>
            </a:r>
          </a:p>
          <a:p>
            <a:pPr eaLnBrk="1" hangingPunct="1">
              <a:lnSpc>
                <a:spcPct val="114000"/>
              </a:lnSpc>
              <a:spcBef>
                <a:spcPct val="0"/>
              </a:spcBef>
            </a:pPr>
            <a:r>
              <a:rPr lang="en-US" altLang="en-US" sz="3000" dirty="0"/>
              <a:t>Contraindications</a:t>
            </a:r>
          </a:p>
          <a:p>
            <a:pPr eaLnBrk="1" hangingPunct="1">
              <a:lnSpc>
                <a:spcPct val="114000"/>
              </a:lnSpc>
              <a:spcBef>
                <a:spcPct val="0"/>
              </a:spcBef>
            </a:pPr>
            <a:r>
              <a:rPr lang="en-US" altLang="en-US" sz="3000" dirty="0"/>
              <a:t>Patient preference</a:t>
            </a:r>
          </a:p>
          <a:p>
            <a:pPr eaLnBrk="1" hangingPunct="1">
              <a:lnSpc>
                <a:spcPct val="114000"/>
              </a:lnSpc>
              <a:spcBef>
                <a:spcPct val="0"/>
              </a:spcBef>
            </a:pPr>
            <a:r>
              <a:rPr lang="en-US" altLang="en-US" sz="3000" dirty="0"/>
              <a:t>Previous patient experience</a:t>
            </a:r>
          </a:p>
          <a:p>
            <a:pPr eaLnBrk="1" hangingPunct="1">
              <a:lnSpc>
                <a:spcPct val="114000"/>
              </a:lnSpc>
              <a:spcBef>
                <a:spcPct val="0"/>
              </a:spcBef>
            </a:pPr>
            <a:r>
              <a:rPr lang="en-US" altLang="en-US" sz="3000" dirty="0"/>
              <a:t>Patient characteristics (e.g., history of depression, weight gain concerns, etc.)</a:t>
            </a:r>
          </a:p>
          <a:p>
            <a:pPr eaLnBrk="1" hangingPunct="1">
              <a:lnSpc>
                <a:spcPct val="114000"/>
              </a:lnSpc>
              <a:spcBef>
                <a:spcPct val="0"/>
              </a:spcBef>
            </a:pPr>
            <a:r>
              <a:rPr lang="en-US" altLang="en-US" sz="3000" dirty="0"/>
              <a:t>Cost and coverage</a:t>
            </a:r>
          </a:p>
          <a:p>
            <a:pPr marL="0" indent="0" eaLnBrk="1" hangingPunct="1">
              <a:buNone/>
            </a:pPr>
            <a:endParaRPr lang="en-US" altLang="en-US" dirty="0"/>
          </a:p>
        </p:txBody>
      </p:sp>
      <p:sp>
        <p:nvSpPr>
          <p:cNvPr id="5" name="Slide Number Placeholder 3">
            <a:extLst>
              <a:ext uri="{FF2B5EF4-FFF2-40B4-BE49-F238E27FC236}">
                <a16:creationId xmlns:a16="http://schemas.microsoft.com/office/drawing/2014/main" id="{30487095-8C4C-45CC-9E22-091FD44B679A}"/>
              </a:ext>
            </a:extLst>
          </p:cNvPr>
          <p:cNvSpPr>
            <a:spLocks noGrp="1"/>
          </p:cNvSpPr>
          <p:nvPr>
            <p:ph type="sldNum" sz="quarter" idx="10"/>
          </p:nvPr>
        </p:nvSpPr>
        <p:spPr/>
        <p:txBody>
          <a:bodyPr/>
          <a:lstStyle/>
          <a:p>
            <a:fld id="{C48602F5-FA46-4288-92A4-423959D7C262}" type="slidenum">
              <a:rPr lang="en-US" smtClean="0"/>
              <a:pPr/>
              <a:t>49</a:t>
            </a:fld>
            <a:endParaRPr lang="en-US" dirty="0"/>
          </a:p>
        </p:txBody>
      </p:sp>
      <p:sp>
        <p:nvSpPr>
          <p:cNvPr id="6" name="Text Box 6">
            <a:extLst>
              <a:ext uri="{FF2B5EF4-FFF2-40B4-BE49-F238E27FC236}">
                <a16:creationId xmlns:a16="http://schemas.microsoft.com/office/drawing/2014/main" id="{FBE58B3D-A825-4D49-9499-01A7C96B8BB9}"/>
              </a:ext>
            </a:extLst>
          </p:cNvPr>
          <p:cNvSpPr txBox="1">
            <a:spLocks noChangeArrowheads="1"/>
          </p:cNvSpPr>
          <p:nvPr/>
        </p:nvSpPr>
        <p:spPr bwMode="auto">
          <a:xfrm>
            <a:off x="838199" y="5641851"/>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Source: U.S. Public Health Service. A clinical practice guideline for treating tobacco use and dependence: 2008 update. Accessed March 14, 2021. </a:t>
            </a:r>
            <a:r>
              <a:rPr lang="en-US" altLang="en-US" sz="15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r>
              <a:rPr lang="en-US" altLang="en-US" sz="1500" dirty="0">
                <a:solidFill>
                  <a:schemeClr val="tx1"/>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6BFF-BBC9-47B3-BE3E-E5F9EF710380}"/>
              </a:ext>
            </a:extLst>
          </p:cNvPr>
          <p:cNvSpPr>
            <a:spLocks noGrp="1"/>
          </p:cNvSpPr>
          <p:nvPr>
            <p:ph type="title"/>
          </p:nvPr>
        </p:nvSpPr>
        <p:spPr>
          <a:xfrm>
            <a:off x="614266" y="189222"/>
            <a:ext cx="10515600" cy="1325563"/>
          </a:xfrm>
        </p:spPr>
        <p:txBody>
          <a:bodyPr/>
          <a:lstStyle/>
          <a:p>
            <a:r>
              <a:rPr lang="en-US" dirty="0"/>
              <a:t>Vaping Products</a:t>
            </a:r>
          </a:p>
        </p:txBody>
      </p:sp>
      <p:pic>
        <p:nvPicPr>
          <p:cNvPr id="4" name="Picture 3" descr="A picture containing drawing&#10;&#10;Description automatically generated">
            <a:extLst>
              <a:ext uri="{FF2B5EF4-FFF2-40B4-BE49-F238E27FC236}">
                <a16:creationId xmlns:a16="http://schemas.microsoft.com/office/drawing/2014/main" id="{0164FB7B-CC31-4EC6-B230-9A7DDFC61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87" y="1178633"/>
            <a:ext cx="11350625" cy="3402670"/>
          </a:xfrm>
          <a:prstGeom prst="rect">
            <a:avLst/>
          </a:prstGeom>
        </p:spPr>
      </p:pic>
      <p:sp>
        <p:nvSpPr>
          <p:cNvPr id="5" name="Rectangle 4">
            <a:extLst>
              <a:ext uri="{FF2B5EF4-FFF2-40B4-BE49-F238E27FC236}">
                <a16:creationId xmlns:a16="http://schemas.microsoft.com/office/drawing/2014/main" id="{B83BC307-7893-4E18-83A1-6A9E87CF56B3}"/>
              </a:ext>
            </a:extLst>
          </p:cNvPr>
          <p:cNvSpPr/>
          <p:nvPr/>
        </p:nvSpPr>
        <p:spPr>
          <a:xfrm>
            <a:off x="294968" y="5704505"/>
            <a:ext cx="11435620" cy="553998"/>
          </a:xfrm>
          <a:prstGeom prst="rect">
            <a:avLst/>
          </a:prstGeom>
        </p:spPr>
        <p:txBody>
          <a:bodyPr wrap="square">
            <a:spAutoFit/>
          </a:bodyPr>
          <a:lstStyle/>
          <a:p>
            <a:r>
              <a:rPr lang="en-US" sz="1500" dirty="0"/>
              <a:t>Image source: Centers for Disease Control and Prevention. Electronic cigarettes. What’s the bottom line?. Accessed March 14, 2021. </a:t>
            </a:r>
            <a:r>
              <a:rPr lang="en-US" sz="1500" dirty="0">
                <a:solidFill>
                  <a:srgbClr val="0070C0"/>
                </a:solidFill>
                <a:hlinkClick r:id="rId4">
                  <a:extLst>
                    <a:ext uri="{A12FA001-AC4F-418D-AE19-62706E023703}">
                      <ahyp:hlinkClr xmlns:ahyp="http://schemas.microsoft.com/office/drawing/2018/hyperlinkcolor" val="tx"/>
                    </a:ext>
                  </a:extLst>
                </a:hlinkClick>
              </a:rPr>
              <a:t>www.cdc.gov/tobacco/basic_information/e-cigarettes/pdfs/Electronic-Cigarettes-Infographic-508.pdf</a:t>
            </a:r>
            <a:r>
              <a:rPr lang="en-US" sz="1500" dirty="0">
                <a:solidFill>
                  <a:srgbClr val="0070C0"/>
                </a:solidFill>
              </a:rPr>
              <a:t>   </a:t>
            </a:r>
          </a:p>
        </p:txBody>
      </p:sp>
      <p:sp>
        <p:nvSpPr>
          <p:cNvPr id="6" name="TextBox 5">
            <a:extLst>
              <a:ext uri="{FF2B5EF4-FFF2-40B4-BE49-F238E27FC236}">
                <a16:creationId xmlns:a16="http://schemas.microsoft.com/office/drawing/2014/main" id="{CA73ECB7-ACA3-4596-8484-31C1DC88F94D}"/>
              </a:ext>
            </a:extLst>
          </p:cNvPr>
          <p:cNvSpPr txBox="1"/>
          <p:nvPr/>
        </p:nvSpPr>
        <p:spPr>
          <a:xfrm>
            <a:off x="311944" y="4581303"/>
            <a:ext cx="11670259" cy="1107996"/>
          </a:xfrm>
          <a:prstGeom prst="rect">
            <a:avLst/>
          </a:prstGeom>
          <a:noFill/>
        </p:spPr>
        <p:txBody>
          <a:bodyPr wrap="square" rtlCol="0">
            <a:spAutoFit/>
          </a:bodyPr>
          <a:lstStyle/>
          <a:p>
            <a:pPr marL="285750" indent="-285750">
              <a:buFont typeface="Wingdings" panose="05000000000000000000" pitchFamily="2" charset="2"/>
              <a:buChar char="§"/>
            </a:pPr>
            <a:r>
              <a:rPr lang="en-US" sz="2200" dirty="0"/>
              <a:t>When the user puffs on the mouthpiece, it activates a battery-powered vaporizer (inhalation device).</a:t>
            </a:r>
          </a:p>
          <a:p>
            <a:pPr marL="285750" indent="-285750">
              <a:buFont typeface="Wingdings" panose="05000000000000000000" pitchFamily="2" charset="2"/>
              <a:buChar char="§"/>
            </a:pPr>
            <a:r>
              <a:rPr lang="en-US" sz="2200" dirty="0"/>
              <a:t>The vaporizer heats the liquid and turns it into an aerosol to inhale.</a:t>
            </a:r>
          </a:p>
        </p:txBody>
      </p:sp>
      <p:sp>
        <p:nvSpPr>
          <p:cNvPr id="7" name="Slide Number Placeholder 3">
            <a:extLst>
              <a:ext uri="{FF2B5EF4-FFF2-40B4-BE49-F238E27FC236}">
                <a16:creationId xmlns:a16="http://schemas.microsoft.com/office/drawing/2014/main" id="{D69B0AFB-CE21-4AB1-B3E3-46CD970ED248}"/>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5</a:t>
            </a:fld>
            <a:endParaRPr lang="en-US" dirty="0"/>
          </a:p>
        </p:txBody>
      </p:sp>
    </p:spTree>
    <p:extLst>
      <p:ext uri="{BB962C8B-B14F-4D97-AF65-F5344CB8AC3E}">
        <p14:creationId xmlns:p14="http://schemas.microsoft.com/office/powerpoint/2010/main" val="478608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2722-BE2C-43FD-9308-29BE8B530D50}"/>
              </a:ext>
            </a:extLst>
          </p:cNvPr>
          <p:cNvSpPr>
            <a:spLocks noGrp="1"/>
          </p:cNvSpPr>
          <p:nvPr>
            <p:ph type="title"/>
          </p:nvPr>
        </p:nvSpPr>
        <p:spPr/>
        <p:txBody>
          <a:bodyPr/>
          <a:lstStyle/>
          <a:p>
            <a:r>
              <a:rPr lang="en-US" dirty="0"/>
              <a:t>Pharmacotherapy Guidance Form</a:t>
            </a:r>
          </a:p>
        </p:txBody>
      </p:sp>
      <p:pic>
        <p:nvPicPr>
          <p:cNvPr id="6" name="Content Placeholder 5" descr="Table&#10;&#10;Description automatically generated">
            <a:extLst>
              <a:ext uri="{FF2B5EF4-FFF2-40B4-BE49-F238E27FC236}">
                <a16:creationId xmlns:a16="http://schemas.microsoft.com/office/drawing/2014/main" id="{A4227A68-5A1D-4A66-A65D-66DC78A0297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90" r="1008" b="1008"/>
          <a:stretch/>
        </p:blipFill>
        <p:spPr>
          <a:xfrm>
            <a:off x="2280062" y="1354639"/>
            <a:ext cx="6547849" cy="4401088"/>
          </a:xfrm>
          <a:ln>
            <a:solidFill>
              <a:schemeClr val="tx1"/>
            </a:solidFill>
          </a:ln>
        </p:spPr>
      </p:pic>
      <p:sp>
        <p:nvSpPr>
          <p:cNvPr id="4" name="Slide Number Placeholder 3">
            <a:extLst>
              <a:ext uri="{FF2B5EF4-FFF2-40B4-BE49-F238E27FC236}">
                <a16:creationId xmlns:a16="http://schemas.microsoft.com/office/drawing/2014/main" id="{05FC262A-B337-4431-925C-C2B2036896ED}"/>
              </a:ext>
            </a:extLst>
          </p:cNvPr>
          <p:cNvSpPr>
            <a:spLocks noGrp="1"/>
          </p:cNvSpPr>
          <p:nvPr>
            <p:ph type="sldNum" sz="quarter" idx="10"/>
          </p:nvPr>
        </p:nvSpPr>
        <p:spPr/>
        <p:txBody>
          <a:bodyPr/>
          <a:lstStyle/>
          <a:p>
            <a:fld id="{AC38F574-C4C0-48B1-B81D-85833E98F04F}" type="slidenum">
              <a:rPr lang="en-US" smtClean="0"/>
              <a:pPr/>
              <a:t>50</a:t>
            </a:fld>
            <a:endParaRPr lang="en-US" dirty="0"/>
          </a:p>
        </p:txBody>
      </p:sp>
      <p:sp>
        <p:nvSpPr>
          <p:cNvPr id="5" name="Text Box 6">
            <a:extLst>
              <a:ext uri="{FF2B5EF4-FFF2-40B4-BE49-F238E27FC236}">
                <a16:creationId xmlns:a16="http://schemas.microsoft.com/office/drawing/2014/main" id="{13CBBD66-6A31-E343-8183-887560033C10}"/>
              </a:ext>
            </a:extLst>
          </p:cNvPr>
          <p:cNvSpPr txBox="1">
            <a:spLocks noChangeArrowheads="1"/>
          </p:cNvSpPr>
          <p:nvPr/>
        </p:nvSpPr>
        <p:spPr bwMode="auto">
          <a:xfrm>
            <a:off x="838199" y="5802583"/>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sz="1500" dirty="0">
                <a:solidFill>
                  <a:schemeClr val="tx1"/>
                </a:solidFill>
              </a:rPr>
              <a:t>Adapted with permission: Richter KP, Shireman TI, Ellerbeck EF, et al. Comparative and cost effectiveness of telemedicine versus telephone counseling for smoking cessation. </a:t>
            </a:r>
            <a:r>
              <a:rPr lang="en-US" sz="1500" i="1" dirty="0">
                <a:solidFill>
                  <a:schemeClr val="tx1"/>
                </a:solidFill>
              </a:rPr>
              <a:t>J Med Internet Res</a:t>
            </a:r>
            <a:r>
              <a:rPr lang="en-US" sz="1500" dirty="0">
                <a:solidFill>
                  <a:schemeClr val="tx1"/>
                </a:solidFill>
              </a:rPr>
              <a:t>. 2015;17(5):e113.</a:t>
            </a:r>
            <a:endParaRPr lang="en-US" altLang="en-US" sz="1500" dirty="0">
              <a:solidFill>
                <a:schemeClr val="tx1"/>
              </a:solidFill>
            </a:endParaRPr>
          </a:p>
        </p:txBody>
      </p:sp>
    </p:spTree>
    <p:extLst>
      <p:ext uri="{BB962C8B-B14F-4D97-AF65-F5344CB8AC3E}">
        <p14:creationId xmlns:p14="http://schemas.microsoft.com/office/powerpoint/2010/main" val="2164104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A19E20D-7826-4686-9CBD-54B6A3C8ABC6}"/>
              </a:ext>
            </a:extLst>
          </p:cNvPr>
          <p:cNvSpPr>
            <a:spLocks noGrp="1"/>
          </p:cNvSpPr>
          <p:nvPr>
            <p:ph type="title"/>
          </p:nvPr>
        </p:nvSpPr>
        <p:spPr/>
        <p:txBody>
          <a:bodyPr/>
          <a:lstStyle/>
          <a:p>
            <a:pPr eaLnBrk="1" hangingPunct="1"/>
            <a:r>
              <a:rPr lang="en-US" altLang="en-US" dirty="0"/>
              <a:t>Medication Options</a:t>
            </a:r>
          </a:p>
        </p:txBody>
      </p:sp>
      <p:sp>
        <p:nvSpPr>
          <p:cNvPr id="31747" name="Content Placeholder 2">
            <a:extLst>
              <a:ext uri="{FF2B5EF4-FFF2-40B4-BE49-F238E27FC236}">
                <a16:creationId xmlns:a16="http://schemas.microsoft.com/office/drawing/2014/main" id="{F1BED48D-B67A-4597-9D57-A27B9751669C}"/>
              </a:ext>
            </a:extLst>
          </p:cNvPr>
          <p:cNvSpPr>
            <a:spLocks noGrp="1"/>
          </p:cNvSpPr>
          <p:nvPr>
            <p:ph idx="1"/>
          </p:nvPr>
        </p:nvSpPr>
        <p:spPr>
          <a:xfrm>
            <a:off x="838200" y="1718750"/>
            <a:ext cx="10515600" cy="4573896"/>
          </a:xfrm>
        </p:spPr>
        <p:txBody>
          <a:bodyPr>
            <a:normAutofit fontScale="32500" lnSpcReduction="20000"/>
          </a:bodyPr>
          <a:lstStyle/>
          <a:p>
            <a:pPr marL="0" indent="0">
              <a:lnSpc>
                <a:spcPct val="120000"/>
              </a:lnSpc>
              <a:spcBef>
                <a:spcPts val="0"/>
              </a:spcBef>
              <a:buNone/>
            </a:pPr>
            <a:r>
              <a:rPr lang="en-US" sz="7400" dirty="0"/>
              <a:t>The U.S. Food and Drug Administration has approved seven cessation options as safe and effective to help smokers quit:</a:t>
            </a:r>
          </a:p>
          <a:p>
            <a:pPr>
              <a:lnSpc>
                <a:spcPct val="120000"/>
              </a:lnSpc>
              <a:spcBef>
                <a:spcPts val="0"/>
              </a:spcBef>
            </a:pPr>
            <a:r>
              <a:rPr lang="en-US" sz="7400" dirty="0"/>
              <a:t>Five types of nicotine replacement therapy (NRT)</a:t>
            </a:r>
          </a:p>
          <a:p>
            <a:pPr lvl="1">
              <a:lnSpc>
                <a:spcPct val="120000"/>
              </a:lnSpc>
              <a:spcBef>
                <a:spcPts val="0"/>
              </a:spcBef>
            </a:pPr>
            <a:r>
              <a:rPr lang="en-US" sz="7400" dirty="0"/>
              <a:t>Patch*</a:t>
            </a:r>
          </a:p>
          <a:p>
            <a:pPr lvl="1">
              <a:lnSpc>
                <a:spcPct val="120000"/>
              </a:lnSpc>
              <a:spcBef>
                <a:spcPts val="0"/>
              </a:spcBef>
            </a:pPr>
            <a:r>
              <a:rPr lang="en-US" sz="7400" dirty="0"/>
              <a:t>Gum*</a:t>
            </a:r>
          </a:p>
          <a:p>
            <a:pPr lvl="1">
              <a:lnSpc>
                <a:spcPct val="120000"/>
              </a:lnSpc>
              <a:spcBef>
                <a:spcPts val="0"/>
              </a:spcBef>
            </a:pPr>
            <a:r>
              <a:rPr lang="en-US" sz="7400" dirty="0"/>
              <a:t>Lozenge*</a:t>
            </a:r>
          </a:p>
          <a:p>
            <a:pPr lvl="1">
              <a:lnSpc>
                <a:spcPct val="120000"/>
              </a:lnSpc>
              <a:spcBef>
                <a:spcPts val="0"/>
              </a:spcBef>
            </a:pPr>
            <a:r>
              <a:rPr lang="en-US" sz="7400" dirty="0"/>
              <a:t>Inhaler</a:t>
            </a:r>
          </a:p>
          <a:p>
            <a:pPr lvl="1">
              <a:lnSpc>
                <a:spcPct val="120000"/>
              </a:lnSpc>
              <a:spcBef>
                <a:spcPts val="0"/>
              </a:spcBef>
            </a:pPr>
            <a:r>
              <a:rPr lang="en-US" sz="7400" dirty="0"/>
              <a:t>Nasal spray</a:t>
            </a:r>
          </a:p>
          <a:p>
            <a:pPr lvl="1" indent="0">
              <a:lnSpc>
                <a:spcPct val="120000"/>
              </a:lnSpc>
              <a:spcBef>
                <a:spcPts val="0"/>
              </a:spcBef>
              <a:buNone/>
            </a:pPr>
            <a:r>
              <a:rPr lang="en-US" sz="6200" dirty="0"/>
              <a:t>*Available without a prescription</a:t>
            </a:r>
          </a:p>
          <a:p>
            <a:pPr>
              <a:lnSpc>
                <a:spcPct val="120000"/>
              </a:lnSpc>
              <a:spcBef>
                <a:spcPts val="0"/>
              </a:spcBef>
            </a:pPr>
            <a:r>
              <a:rPr lang="en-US" sz="7400" dirty="0"/>
              <a:t>Two non-nicotine medications</a:t>
            </a:r>
          </a:p>
          <a:p>
            <a:pPr lvl="1">
              <a:lnSpc>
                <a:spcPct val="120000"/>
              </a:lnSpc>
              <a:spcBef>
                <a:spcPts val="0"/>
              </a:spcBef>
            </a:pPr>
            <a:r>
              <a:rPr lang="en-US" sz="7400" dirty="0"/>
              <a:t>Bupropion (marketed as Wellbutrin and Zyban)</a:t>
            </a:r>
          </a:p>
          <a:p>
            <a:pPr lvl="1">
              <a:lnSpc>
                <a:spcPct val="120000"/>
              </a:lnSpc>
              <a:spcBef>
                <a:spcPts val="0"/>
              </a:spcBef>
            </a:pPr>
            <a:r>
              <a:rPr lang="en-US" sz="7400" dirty="0"/>
              <a:t>Varenicline (marketed as Chantix)</a:t>
            </a:r>
          </a:p>
          <a:p>
            <a:pPr eaLnBrk="1" hangingPunct="1"/>
            <a:endParaRPr lang="en-US" altLang="en-US" sz="2000" dirty="0"/>
          </a:p>
        </p:txBody>
      </p:sp>
      <p:sp>
        <p:nvSpPr>
          <p:cNvPr id="4" name="Slide Number Placeholder 3">
            <a:extLst>
              <a:ext uri="{FF2B5EF4-FFF2-40B4-BE49-F238E27FC236}">
                <a16:creationId xmlns:a16="http://schemas.microsoft.com/office/drawing/2014/main" id="{41419483-9EA8-45F4-A792-6FD416B02ADF}"/>
              </a:ext>
            </a:extLst>
          </p:cNvPr>
          <p:cNvSpPr>
            <a:spLocks noGrp="1"/>
          </p:cNvSpPr>
          <p:nvPr>
            <p:ph type="sldNum" sz="quarter" idx="10"/>
          </p:nvPr>
        </p:nvSpPr>
        <p:spPr/>
        <p:txBody>
          <a:bodyPr/>
          <a:lstStyle/>
          <a:p>
            <a:fld id="{C48602F5-FA46-4288-92A4-423959D7C262}" type="slidenum">
              <a:rPr lang="en-US" smtClean="0"/>
              <a:pPr/>
              <a:t>51</a:t>
            </a:fld>
            <a:endParaRPr lang="en-US" dirty="0"/>
          </a:p>
        </p:txBody>
      </p:sp>
    </p:spTree>
    <p:extLst>
      <p:ext uri="{BB962C8B-B14F-4D97-AF65-F5344CB8AC3E}">
        <p14:creationId xmlns:p14="http://schemas.microsoft.com/office/powerpoint/2010/main" val="1240122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D6162-B4D3-4BBD-A3CE-FA8ADBD1741B}"/>
              </a:ext>
            </a:extLst>
          </p:cNvPr>
          <p:cNvSpPr>
            <a:spLocks noGrp="1"/>
          </p:cNvSpPr>
          <p:nvPr>
            <p:ph type="title"/>
          </p:nvPr>
        </p:nvSpPr>
        <p:spPr/>
        <p:txBody>
          <a:bodyPr/>
          <a:lstStyle/>
          <a:p>
            <a:r>
              <a:rPr lang="en-US" dirty="0"/>
              <a:t>Medication Options</a:t>
            </a:r>
          </a:p>
        </p:txBody>
      </p:sp>
      <p:sp>
        <p:nvSpPr>
          <p:cNvPr id="3" name="Content Placeholder 2">
            <a:extLst>
              <a:ext uri="{FF2B5EF4-FFF2-40B4-BE49-F238E27FC236}">
                <a16:creationId xmlns:a16="http://schemas.microsoft.com/office/drawing/2014/main" id="{C79408C9-A148-4E3D-902E-9B1AAA453008}"/>
              </a:ext>
            </a:extLst>
          </p:cNvPr>
          <p:cNvSpPr>
            <a:spLocks noGrp="1"/>
          </p:cNvSpPr>
          <p:nvPr>
            <p:ph idx="1"/>
          </p:nvPr>
        </p:nvSpPr>
        <p:spPr>
          <a:xfrm>
            <a:off x="838200" y="1500770"/>
            <a:ext cx="11058832" cy="4081883"/>
          </a:xfrm>
        </p:spPr>
        <p:txBody>
          <a:bodyPr>
            <a:noAutofit/>
          </a:bodyPr>
          <a:lstStyle/>
          <a:p>
            <a:r>
              <a:rPr lang="en-US" dirty="0"/>
              <a:t>Begin medication prior to quit date, using either nicotine patch or varenicline up to a month in advance. </a:t>
            </a:r>
          </a:p>
          <a:p>
            <a:r>
              <a:rPr lang="en-US" dirty="0"/>
              <a:t>Short-acting NRT can then be added on the quit date to the patch. </a:t>
            </a:r>
          </a:p>
          <a:p>
            <a:r>
              <a:rPr lang="en-US" dirty="0"/>
              <a:t>Bupropion is always started about 10 days before quit date. </a:t>
            </a:r>
          </a:p>
          <a:p>
            <a:r>
              <a:rPr lang="en-US" dirty="0"/>
              <a:t>If the patient would rather begin NRT on quit date, that is fine too— there is a better response from patch plus a short-acting NRT. </a:t>
            </a:r>
          </a:p>
          <a:p>
            <a:r>
              <a:rPr lang="en-US" dirty="0"/>
              <a:t>If the patient is not ready to set a quit date, there is evidence that beginning varenicline anyway will increase spontaneous cessation.</a:t>
            </a:r>
          </a:p>
          <a:p>
            <a:endParaRPr lang="en-US" dirty="0"/>
          </a:p>
        </p:txBody>
      </p:sp>
      <p:sp>
        <p:nvSpPr>
          <p:cNvPr id="4" name="Slide Number Placeholder 3">
            <a:extLst>
              <a:ext uri="{FF2B5EF4-FFF2-40B4-BE49-F238E27FC236}">
                <a16:creationId xmlns:a16="http://schemas.microsoft.com/office/drawing/2014/main" id="{4DC67107-5B93-4DAA-BEDD-5869B950746A}"/>
              </a:ext>
            </a:extLst>
          </p:cNvPr>
          <p:cNvSpPr>
            <a:spLocks noGrp="1"/>
          </p:cNvSpPr>
          <p:nvPr>
            <p:ph type="sldNum" sz="quarter" idx="10"/>
          </p:nvPr>
        </p:nvSpPr>
        <p:spPr/>
        <p:txBody>
          <a:bodyPr/>
          <a:lstStyle/>
          <a:p>
            <a:fld id="{AC38F574-C4C0-48B1-B81D-85833E98F04F}" type="slidenum">
              <a:rPr lang="en-US" smtClean="0"/>
              <a:pPr/>
              <a:t>52</a:t>
            </a:fld>
            <a:endParaRPr lang="en-US" dirty="0"/>
          </a:p>
        </p:txBody>
      </p:sp>
    </p:spTree>
    <p:extLst>
      <p:ext uri="{BB962C8B-B14F-4D97-AF65-F5344CB8AC3E}">
        <p14:creationId xmlns:p14="http://schemas.microsoft.com/office/powerpoint/2010/main" val="2085357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AA38D46-9155-4D22-8C14-1C006973D09E}"/>
              </a:ext>
            </a:extLst>
          </p:cNvPr>
          <p:cNvSpPr>
            <a:spLocks noGrp="1"/>
          </p:cNvSpPr>
          <p:nvPr>
            <p:ph type="title"/>
          </p:nvPr>
        </p:nvSpPr>
        <p:spPr/>
        <p:txBody>
          <a:bodyPr/>
          <a:lstStyle/>
          <a:p>
            <a:pPr eaLnBrk="1" hangingPunct="1"/>
            <a:r>
              <a:rPr lang="en-US" altLang="en-US" dirty="0"/>
              <a:t>Weight Gain</a:t>
            </a:r>
          </a:p>
        </p:txBody>
      </p:sp>
      <p:sp>
        <p:nvSpPr>
          <p:cNvPr id="40963" name="Content Placeholder 2">
            <a:extLst>
              <a:ext uri="{FF2B5EF4-FFF2-40B4-BE49-F238E27FC236}">
                <a16:creationId xmlns:a16="http://schemas.microsoft.com/office/drawing/2014/main" id="{39EE23E7-A185-49B1-B5BD-B73FC8293F0A}"/>
              </a:ext>
            </a:extLst>
          </p:cNvPr>
          <p:cNvSpPr>
            <a:spLocks noGrp="1"/>
          </p:cNvSpPr>
          <p:nvPr>
            <p:ph idx="1"/>
          </p:nvPr>
        </p:nvSpPr>
        <p:spPr>
          <a:xfrm>
            <a:off x="838200" y="1825625"/>
            <a:ext cx="10820400" cy="3335921"/>
          </a:xfrm>
        </p:spPr>
        <p:txBody>
          <a:bodyPr>
            <a:noAutofit/>
          </a:bodyPr>
          <a:lstStyle/>
          <a:p>
            <a:pPr eaLnBrk="1" hangingPunct="1">
              <a:lnSpc>
                <a:spcPct val="114000"/>
              </a:lnSpc>
              <a:spcBef>
                <a:spcPct val="0"/>
              </a:spcBef>
            </a:pPr>
            <a:r>
              <a:rPr lang="en-US" altLang="en-US" sz="3000" dirty="0">
                <a:latin typeface="Arial" panose="020B0604020202020204" pitchFamily="34" charset="0"/>
                <a:cs typeface="Arial" panose="020B0604020202020204" pitchFamily="34" charset="0"/>
              </a:rPr>
              <a:t>Bupropion SR and NRTs (especially gum and 4 milligram [mg] lozenge) may delay, but not prevent, weight gain.</a:t>
            </a:r>
          </a:p>
          <a:p>
            <a:pPr eaLnBrk="1" hangingPunct="1">
              <a:lnSpc>
                <a:spcPct val="114000"/>
              </a:lnSpc>
              <a:spcBef>
                <a:spcPct val="0"/>
              </a:spcBef>
            </a:pPr>
            <a:r>
              <a:rPr lang="en-US" altLang="en-US" sz="3000" dirty="0">
                <a:latin typeface="Arial" panose="020B0604020202020204" pitchFamily="34" charset="0"/>
                <a:cs typeface="Arial" panose="020B0604020202020204" pitchFamily="34" charset="0"/>
              </a:rPr>
              <a:t>The average weight gain from tobacco cessation is less than 10 pounds. </a:t>
            </a:r>
          </a:p>
          <a:p>
            <a:pPr eaLnBrk="1" hangingPunct="1">
              <a:lnSpc>
                <a:spcPct val="114000"/>
              </a:lnSpc>
              <a:spcBef>
                <a:spcPct val="0"/>
              </a:spcBef>
            </a:pPr>
            <a:r>
              <a:rPr lang="en-US" altLang="en-US" sz="3000" dirty="0">
                <a:latin typeface="Arial" panose="020B0604020202020204" pitchFamily="34" charset="0"/>
                <a:cs typeface="Arial" panose="020B0604020202020204" pitchFamily="34" charset="0"/>
              </a:rPr>
              <a:t>Weight gain on these treatments is more common in women.</a:t>
            </a:r>
          </a:p>
        </p:txBody>
      </p:sp>
      <p:sp>
        <p:nvSpPr>
          <p:cNvPr id="5" name="Slide Number Placeholder 3">
            <a:extLst>
              <a:ext uri="{FF2B5EF4-FFF2-40B4-BE49-F238E27FC236}">
                <a16:creationId xmlns:a16="http://schemas.microsoft.com/office/drawing/2014/main" id="{DDFA329A-8AAC-47E1-8499-29B6251CBB31}"/>
              </a:ext>
            </a:extLst>
          </p:cNvPr>
          <p:cNvSpPr>
            <a:spLocks noGrp="1"/>
          </p:cNvSpPr>
          <p:nvPr>
            <p:ph type="sldNum" sz="quarter" idx="10"/>
          </p:nvPr>
        </p:nvSpPr>
        <p:spPr/>
        <p:txBody>
          <a:bodyPr/>
          <a:lstStyle/>
          <a:p>
            <a:fld id="{C48602F5-FA46-4288-92A4-423959D7C262}" type="slidenum">
              <a:rPr lang="en-US" smtClean="0"/>
              <a:pPr/>
              <a:t>53</a:t>
            </a:fld>
            <a:endParaRPr lang="en-US" dirty="0"/>
          </a:p>
        </p:txBody>
      </p:sp>
      <p:sp>
        <p:nvSpPr>
          <p:cNvPr id="7" name="Text Box 6">
            <a:extLst>
              <a:ext uri="{FF2B5EF4-FFF2-40B4-BE49-F238E27FC236}">
                <a16:creationId xmlns:a16="http://schemas.microsoft.com/office/drawing/2014/main" id="{24C51D09-FFD2-5E4F-B022-712E5BC01EB8}"/>
              </a:ext>
            </a:extLst>
          </p:cNvPr>
          <p:cNvSpPr txBox="1">
            <a:spLocks noChangeArrowheads="1"/>
          </p:cNvSpPr>
          <p:nvPr/>
        </p:nvSpPr>
        <p:spPr bwMode="auto">
          <a:xfrm>
            <a:off x="838199" y="5581691"/>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Source: U.S. Public Health Service. A clinical practice guideline for treating tobacco use and dependence: 2008 update. Accessed March 14, 2021. </a:t>
            </a:r>
            <a:r>
              <a:rPr lang="en-US" altLang="en-US" sz="15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r>
              <a:rPr lang="en-US" altLang="en-US" sz="1500" dirty="0">
                <a:solidFill>
                  <a:schemeClr val="tx1"/>
                </a:solidFill>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51E9A252-C248-45B0-8DD5-2D4731356C11}"/>
              </a:ext>
            </a:extLst>
          </p:cNvPr>
          <p:cNvSpPr>
            <a:spLocks noGrp="1" noChangeArrowheads="1"/>
          </p:cNvSpPr>
          <p:nvPr>
            <p:ph idx="1"/>
          </p:nvPr>
        </p:nvSpPr>
        <p:spPr>
          <a:xfrm>
            <a:off x="838200" y="3293320"/>
            <a:ext cx="10515600" cy="1663639"/>
          </a:xfrm>
        </p:spPr>
        <p:txBody>
          <a:bodyPr vert="horz" lIns="91440" tIns="45720" rIns="91440" bIns="45720" rtlCol="0" anchor="t">
            <a:normAutofit/>
          </a:bodyPr>
          <a:lstStyle/>
          <a:p>
            <a:pPr>
              <a:lnSpc>
                <a:spcPct val="114000"/>
              </a:lnSpc>
              <a:spcBef>
                <a:spcPct val="0"/>
              </a:spcBef>
            </a:pPr>
            <a:r>
              <a:rPr lang="en-US" altLang="en-US" sz="3000" dirty="0"/>
              <a:t>NRT is shown to be safe.</a:t>
            </a:r>
            <a:endParaRPr lang="en-US" dirty="0"/>
          </a:p>
          <a:p>
            <a:pPr>
              <a:lnSpc>
                <a:spcPct val="114000"/>
              </a:lnSpc>
              <a:spcBef>
                <a:spcPct val="0"/>
              </a:spcBef>
            </a:pPr>
            <a:r>
              <a:rPr lang="en-US" altLang="en-US" sz="3000" dirty="0"/>
              <a:t>There is very little evidence to support that medications are helpful in this population; not a recommended intervention</a:t>
            </a:r>
          </a:p>
        </p:txBody>
      </p:sp>
      <p:sp>
        <p:nvSpPr>
          <p:cNvPr id="5" name="Slide Number Placeholder 3">
            <a:extLst>
              <a:ext uri="{FF2B5EF4-FFF2-40B4-BE49-F238E27FC236}">
                <a16:creationId xmlns:a16="http://schemas.microsoft.com/office/drawing/2014/main" id="{5AD98F69-C7B5-49A2-86B6-D9791AB05902}"/>
              </a:ext>
            </a:extLst>
          </p:cNvPr>
          <p:cNvSpPr>
            <a:spLocks noGrp="1"/>
          </p:cNvSpPr>
          <p:nvPr>
            <p:ph type="sldNum" sz="quarter" idx="10"/>
          </p:nvPr>
        </p:nvSpPr>
        <p:spPr/>
        <p:txBody>
          <a:bodyPr/>
          <a:lstStyle/>
          <a:p>
            <a:fld id="{C48602F5-FA46-4288-92A4-423959D7C262}" type="slidenum">
              <a:rPr lang="en-US" smtClean="0"/>
              <a:pPr/>
              <a:t>54</a:t>
            </a:fld>
            <a:endParaRPr lang="en-US" dirty="0"/>
          </a:p>
        </p:txBody>
      </p:sp>
      <p:pic>
        <p:nvPicPr>
          <p:cNvPr id="2" name="Picture 1">
            <a:hlinkClick r:id="rId3"/>
            <a:extLst>
              <a:ext uri="{FF2B5EF4-FFF2-40B4-BE49-F238E27FC236}">
                <a16:creationId xmlns:a16="http://schemas.microsoft.com/office/drawing/2014/main" id="{0BDAE9E5-580A-4164-BA1B-97430BBB02FE}"/>
              </a:ext>
            </a:extLst>
          </p:cNvPr>
          <p:cNvPicPr>
            <a:picLocks noChangeAspect="1"/>
          </p:cNvPicPr>
          <p:nvPr/>
        </p:nvPicPr>
        <p:blipFill>
          <a:blip r:embed="rId4"/>
          <a:stretch>
            <a:fillRect/>
          </a:stretch>
        </p:blipFill>
        <p:spPr>
          <a:xfrm>
            <a:off x="1241184" y="1765751"/>
            <a:ext cx="10112616" cy="1546994"/>
          </a:xfrm>
          <a:prstGeom prst="rect">
            <a:avLst/>
          </a:prstGeom>
          <a:ln>
            <a:solidFill>
              <a:schemeClr val="tx1"/>
            </a:solidFill>
          </a:ln>
        </p:spPr>
      </p:pic>
      <p:sp>
        <p:nvSpPr>
          <p:cNvPr id="8" name="Rectangle 7">
            <a:extLst>
              <a:ext uri="{FF2B5EF4-FFF2-40B4-BE49-F238E27FC236}">
                <a16:creationId xmlns:a16="http://schemas.microsoft.com/office/drawing/2014/main" id="{783EA416-6A2C-AA40-8D7B-4AEDC66EAA66}"/>
              </a:ext>
            </a:extLst>
          </p:cNvPr>
          <p:cNvSpPr/>
          <p:nvPr/>
        </p:nvSpPr>
        <p:spPr>
          <a:xfrm>
            <a:off x="838200" y="5085833"/>
            <a:ext cx="1105988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Image source: U.S. Preventive Services Task Force. Prevention and cessation of tobacco use in children and adolescents: primary care interventions. Accessed March 14, 2021. </a:t>
            </a:r>
            <a:r>
              <a:rPr lang="en-US" sz="1200" u="sng" dirty="0">
                <a:solidFill>
                  <a:srgbClr val="0070C0"/>
                </a:solidFill>
                <a:latin typeface="Arial" panose="020B0604020202020204" pitchFamily="34" charset="0"/>
                <a:cs typeface="Arial" panose="020B0604020202020204" pitchFamily="34" charset="0"/>
              </a:rPr>
              <a:t>www.uspreventiveservicestaskforce.org/uspstf/recommendation/tobacco-and-nicotine-use-prevention-in-children-and-adolescents-primary-care-interventions#:~:text=Recommendation%20Summary&amp;text=The%20USPSTF%20recommends%20that%20primary,school%2Daged%20children%20and%20adolescents</a:t>
            </a:r>
            <a:r>
              <a:rPr lang="en-US" sz="1200" u="sng" dirty="0">
                <a:latin typeface="Arial" panose="020B0604020202020204" pitchFamily="34" charset="0"/>
                <a:cs typeface="Arial" panose="020B0604020202020204" pitchFamily="34" charset="0"/>
              </a:rPr>
              <a:t> </a:t>
            </a:r>
          </a:p>
        </p:txBody>
      </p:sp>
      <p:sp>
        <p:nvSpPr>
          <p:cNvPr id="10" name="Text Box 6">
            <a:extLst>
              <a:ext uri="{FF2B5EF4-FFF2-40B4-BE49-F238E27FC236}">
                <a16:creationId xmlns:a16="http://schemas.microsoft.com/office/drawing/2014/main" id="{32B00446-3FE3-424C-8375-70D34624A87B}"/>
              </a:ext>
            </a:extLst>
          </p:cNvPr>
          <p:cNvSpPr txBox="1">
            <a:spLocks noChangeArrowheads="1"/>
          </p:cNvSpPr>
          <p:nvPr/>
        </p:nvSpPr>
        <p:spPr bwMode="auto">
          <a:xfrm>
            <a:off x="838199" y="5853835"/>
            <a:ext cx="10515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200" dirty="0">
                <a:solidFill>
                  <a:schemeClr val="tx1"/>
                </a:solidFill>
              </a:rPr>
              <a:t>Source: U.S. Public Health Service. A clinical practice guideline for treating tobacco use and dependence: 2008 update. Accessed March 14, 2021. </a:t>
            </a:r>
            <a:r>
              <a:rPr lang="en-US" altLang="en-US" sz="1200" dirty="0">
                <a:solidFill>
                  <a:srgbClr val="0070C0"/>
                </a:solidFill>
                <a:hlinkClick r:id="rId5">
                  <a:extLst>
                    <a:ext uri="{A12FA001-AC4F-418D-AE19-62706E023703}">
                      <ahyp:hlinkClr xmlns:ahyp="http://schemas.microsoft.com/office/drawing/2018/hyperlinkcolor" val="tx"/>
                    </a:ext>
                  </a:extLst>
                </a:hlinkClick>
              </a:rPr>
              <a:t>www.ahrq.gov/prevention/guidelines/tobacco/index.html</a:t>
            </a:r>
            <a:r>
              <a:rPr lang="en-US" altLang="en-US" sz="1200" dirty="0">
                <a:solidFill>
                  <a:schemeClr val="tx1"/>
                </a:solidFill>
              </a:rPr>
              <a:t> </a:t>
            </a:r>
          </a:p>
        </p:txBody>
      </p:sp>
      <p:sp>
        <p:nvSpPr>
          <p:cNvPr id="13" name="Title 2">
            <a:extLst>
              <a:ext uri="{FF2B5EF4-FFF2-40B4-BE49-F238E27FC236}">
                <a16:creationId xmlns:a16="http://schemas.microsoft.com/office/drawing/2014/main" id="{F734147A-F6F4-F14D-8095-8ACCD21905DD}"/>
              </a:ext>
            </a:extLst>
          </p:cNvPr>
          <p:cNvSpPr>
            <a:spLocks noGrp="1"/>
          </p:cNvSpPr>
          <p:nvPr>
            <p:ph type="title"/>
          </p:nvPr>
        </p:nvSpPr>
        <p:spPr>
          <a:xfrm>
            <a:off x="838199" y="365125"/>
            <a:ext cx="11059887" cy="1325563"/>
          </a:xfrm>
        </p:spPr>
        <p:txBody>
          <a:bodyPr>
            <a:noAutofit/>
          </a:bodyPr>
          <a:lstStyle/>
          <a:p>
            <a:r>
              <a:rPr lang="en-US" dirty="0"/>
              <a:t>Recommendation for Children and Adolescents who use tobacco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B9A1-03BC-4F80-B0EC-3DD199570CC2}"/>
              </a:ext>
            </a:extLst>
          </p:cNvPr>
          <p:cNvSpPr>
            <a:spLocks noGrp="1"/>
          </p:cNvSpPr>
          <p:nvPr>
            <p:ph type="title"/>
          </p:nvPr>
        </p:nvSpPr>
        <p:spPr>
          <a:xfrm>
            <a:off x="1402278" y="1732598"/>
            <a:ext cx="8403456" cy="830128"/>
          </a:xfrm>
        </p:spPr>
        <p:txBody>
          <a:bodyPr/>
          <a:lstStyle/>
          <a:p>
            <a:pPr>
              <a:defRPr/>
            </a:pPr>
            <a:r>
              <a:rPr lang="en-US" dirty="0"/>
              <a:t>Behavioral Health Considerations</a:t>
            </a:r>
          </a:p>
        </p:txBody>
      </p:sp>
      <p:sp>
        <p:nvSpPr>
          <p:cNvPr id="5" name="Slide Number Placeholder 3">
            <a:extLst>
              <a:ext uri="{FF2B5EF4-FFF2-40B4-BE49-F238E27FC236}">
                <a16:creationId xmlns:a16="http://schemas.microsoft.com/office/drawing/2014/main" id="{C7CC0E44-D81A-4285-A2AF-09CA2521BEBD}"/>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55</a:t>
            </a:fld>
            <a:endParaRPr lang="en-US" dirty="0"/>
          </a:p>
        </p:txBody>
      </p:sp>
    </p:spTree>
    <p:extLst>
      <p:ext uri="{BB962C8B-B14F-4D97-AF65-F5344CB8AC3E}">
        <p14:creationId xmlns:p14="http://schemas.microsoft.com/office/powerpoint/2010/main" val="652090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A1C21C0-07B0-48FB-A229-1D8227CD2A49}"/>
              </a:ext>
            </a:extLst>
          </p:cNvPr>
          <p:cNvSpPr>
            <a:spLocks noGrp="1"/>
          </p:cNvSpPr>
          <p:nvPr>
            <p:ph type="title"/>
          </p:nvPr>
        </p:nvSpPr>
        <p:spPr/>
        <p:txBody>
          <a:bodyPr>
            <a:normAutofit/>
          </a:bodyPr>
          <a:lstStyle/>
          <a:p>
            <a:pPr algn="ctr" eaLnBrk="1" hangingPunct="1"/>
            <a:r>
              <a:rPr lang="en-US" altLang="en-US" dirty="0"/>
              <a:t>Patients With Mental Health and Substance Use Disorders</a:t>
            </a:r>
          </a:p>
        </p:txBody>
      </p:sp>
      <p:sp>
        <p:nvSpPr>
          <p:cNvPr id="43011" name="Content Placeholder 2">
            <a:extLst>
              <a:ext uri="{FF2B5EF4-FFF2-40B4-BE49-F238E27FC236}">
                <a16:creationId xmlns:a16="http://schemas.microsoft.com/office/drawing/2014/main" id="{3BA9F0BA-8CEB-4AD5-8645-84DB60046ACB}"/>
              </a:ext>
            </a:extLst>
          </p:cNvPr>
          <p:cNvSpPr>
            <a:spLocks noGrp="1"/>
          </p:cNvSpPr>
          <p:nvPr>
            <p:ph idx="1"/>
          </p:nvPr>
        </p:nvSpPr>
        <p:spPr>
          <a:xfrm>
            <a:off x="838200" y="1618796"/>
            <a:ext cx="10515600" cy="3708276"/>
          </a:xfrm>
        </p:spPr>
        <p:txBody>
          <a:bodyPr>
            <a:normAutofit/>
          </a:bodyPr>
          <a:lstStyle/>
          <a:p>
            <a:pPr eaLnBrk="1" hangingPunct="1">
              <a:lnSpc>
                <a:spcPct val="114000"/>
              </a:lnSpc>
              <a:spcBef>
                <a:spcPct val="0"/>
              </a:spcBef>
            </a:pPr>
            <a:r>
              <a:rPr lang="en-US" altLang="en-US" sz="3000" dirty="0">
                <a:latin typeface="Arial" panose="020B0604020202020204" pitchFamily="34" charset="0"/>
                <a:cs typeface="Arial" panose="020B0604020202020204" pitchFamily="34" charset="0"/>
              </a:rPr>
              <a:t>Rates of smoking are 2-4 times higher</a:t>
            </a:r>
          </a:p>
          <a:p>
            <a:pPr eaLnBrk="1" hangingPunct="1">
              <a:lnSpc>
                <a:spcPct val="114000"/>
              </a:lnSpc>
              <a:spcBef>
                <a:spcPct val="0"/>
              </a:spcBef>
            </a:pPr>
            <a:r>
              <a:rPr lang="en-US" altLang="en-US" sz="3000" dirty="0">
                <a:latin typeface="Arial" panose="020B0604020202020204" pitchFamily="34" charset="0"/>
                <a:cs typeface="Arial" panose="020B0604020202020204" pitchFamily="34" charset="0"/>
              </a:rPr>
              <a:t>Most will need medication to quit</a:t>
            </a:r>
          </a:p>
          <a:p>
            <a:pPr>
              <a:lnSpc>
                <a:spcPct val="114000"/>
              </a:lnSpc>
              <a:spcBef>
                <a:spcPct val="0"/>
              </a:spcBef>
            </a:pPr>
            <a:r>
              <a:rPr lang="en-US" sz="3000" dirty="0">
                <a:latin typeface="Arial" panose="020B0604020202020204" pitchFamily="34" charset="0"/>
                <a:cs typeface="Arial" panose="020B0604020202020204" pitchFamily="34" charset="0"/>
              </a:rPr>
              <a:t>Quitting smoking or nicotine withdrawal may exacerbate comorbid conditions</a:t>
            </a:r>
            <a:endParaRPr lang="en-US" altLang="en-US" sz="3000" dirty="0">
              <a:latin typeface="Arial" panose="020B0604020202020204" pitchFamily="34" charset="0"/>
              <a:cs typeface="Arial" panose="020B0604020202020204" pitchFamily="34" charset="0"/>
            </a:endParaRPr>
          </a:p>
          <a:p>
            <a:pPr eaLnBrk="1" hangingPunct="1">
              <a:lnSpc>
                <a:spcPct val="114000"/>
              </a:lnSpc>
              <a:spcBef>
                <a:spcPct val="0"/>
              </a:spcBef>
            </a:pPr>
            <a:r>
              <a:rPr lang="en-US" altLang="en-US" sz="3000" dirty="0">
                <a:latin typeface="Arial" panose="020B0604020202020204" pitchFamily="34" charset="0"/>
                <a:cs typeface="Arial" panose="020B0604020202020204" pitchFamily="34" charset="0"/>
              </a:rPr>
              <a:t>May need higher doses, longer duration of treatment and combination of medications</a:t>
            </a:r>
          </a:p>
          <a:p>
            <a:pPr eaLnBrk="1" hangingPunct="1">
              <a:lnSpc>
                <a:spcPct val="114000"/>
              </a:lnSpc>
              <a:spcBef>
                <a:spcPct val="0"/>
              </a:spcBef>
            </a:pPr>
            <a:r>
              <a:rPr lang="en-US" altLang="en-US" sz="3000" dirty="0">
                <a:latin typeface="Arial" panose="020B0604020202020204" pitchFamily="34" charset="0"/>
                <a:cs typeface="Arial" panose="020B0604020202020204" pitchFamily="34" charset="0"/>
              </a:rPr>
              <a:t>Counseling is critical to successful cessation</a:t>
            </a:r>
          </a:p>
        </p:txBody>
      </p:sp>
      <p:sp>
        <p:nvSpPr>
          <p:cNvPr id="5" name="Slide Number Placeholder 3">
            <a:extLst>
              <a:ext uri="{FF2B5EF4-FFF2-40B4-BE49-F238E27FC236}">
                <a16:creationId xmlns:a16="http://schemas.microsoft.com/office/drawing/2014/main" id="{C5B0863A-8106-4BF3-B7F9-408E1EDD90E3}"/>
              </a:ext>
            </a:extLst>
          </p:cNvPr>
          <p:cNvSpPr>
            <a:spLocks noGrp="1"/>
          </p:cNvSpPr>
          <p:nvPr>
            <p:ph type="sldNum" sz="quarter" idx="10"/>
          </p:nvPr>
        </p:nvSpPr>
        <p:spPr/>
        <p:txBody>
          <a:bodyPr/>
          <a:lstStyle/>
          <a:p>
            <a:fld id="{C48602F5-FA46-4288-92A4-423959D7C262}" type="slidenum">
              <a:rPr lang="en-US" smtClean="0"/>
              <a:pPr/>
              <a:t>56</a:t>
            </a:fld>
            <a:endParaRPr lang="en-US" dirty="0"/>
          </a:p>
        </p:txBody>
      </p:sp>
      <p:sp>
        <p:nvSpPr>
          <p:cNvPr id="6" name="Text Box 6">
            <a:extLst>
              <a:ext uri="{FF2B5EF4-FFF2-40B4-BE49-F238E27FC236}">
                <a16:creationId xmlns:a16="http://schemas.microsoft.com/office/drawing/2014/main" id="{A21A1DBD-248E-2949-B515-A86FB9110FCC}"/>
              </a:ext>
            </a:extLst>
          </p:cNvPr>
          <p:cNvSpPr txBox="1">
            <a:spLocks noChangeArrowheads="1"/>
          </p:cNvSpPr>
          <p:nvPr/>
        </p:nvSpPr>
        <p:spPr bwMode="auto">
          <a:xfrm>
            <a:off x="838199" y="5429295"/>
            <a:ext cx="10515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200" dirty="0">
                <a:solidFill>
                  <a:schemeClr val="tx1"/>
                </a:solidFill>
              </a:rPr>
              <a:t>Sources: U.S. Public Health Service. A clinical practice guideline for treating tobacco use and dependence: 2008 update. Accessed March 14, 2021. </a:t>
            </a:r>
            <a:r>
              <a:rPr lang="en-US" altLang="en-US" sz="12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r>
              <a:rPr lang="en-US" altLang="en-US" sz="1200" dirty="0">
                <a:solidFill>
                  <a:schemeClr val="tx1"/>
                </a:solidFill>
              </a:rPr>
              <a:t> </a:t>
            </a:r>
          </a:p>
          <a:p>
            <a:pPr eaLnBrk="1" hangingPunct="1">
              <a:spcBef>
                <a:spcPct val="0"/>
              </a:spcBef>
              <a:buFontTx/>
              <a:buNone/>
            </a:pPr>
            <a:r>
              <a:rPr lang="en-US" altLang="en-US" sz="1200" dirty="0">
                <a:solidFill>
                  <a:schemeClr val="tx1"/>
                </a:solidFill>
              </a:rPr>
              <a:t>University of Colorado Denver, Department of Psychiatry, Behavioral Health and Wellness Program. Smoking cessation for persons with mental illnesses. Accessed March 14, 2021. </a:t>
            </a:r>
            <a:r>
              <a:rPr lang="en-US" altLang="en-US" sz="1200" dirty="0">
                <a:solidFill>
                  <a:srgbClr val="0070C0"/>
                </a:solidFill>
                <a:hlinkClick r:id="rId4">
                  <a:extLst>
                    <a:ext uri="{A12FA001-AC4F-418D-AE19-62706E023703}">
                      <ahyp:hlinkClr xmlns:ahyp="http://schemas.microsoft.com/office/drawing/2018/hyperlinkcolor" val="tx"/>
                    </a:ext>
                  </a:extLst>
                </a:hlinkClick>
              </a:rPr>
              <a:t>https://cbhphilly.org/wp-content/uploads/2019/11/39_Smoking-Cessation-for-Persons-with-Mental-Illnesses.pdf</a:t>
            </a:r>
            <a:r>
              <a:rPr lang="en-US" altLang="en-US" sz="1200" dirty="0">
                <a:solidFill>
                  <a:srgbClr val="0070C0"/>
                </a:solidFill>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p:txBody>
          <a:bodyPr/>
          <a:lstStyle/>
          <a:p>
            <a:pPr eaLnBrk="1" hangingPunct="1"/>
            <a:r>
              <a:rPr lang="en-US" altLang="en-US" dirty="0"/>
              <a:t>Practical Counseling Tips</a:t>
            </a:r>
          </a:p>
        </p:txBody>
      </p:sp>
      <p:sp>
        <p:nvSpPr>
          <p:cNvPr id="19459" name="Content Placeholder 2">
            <a:extLst>
              <a:ext uri="{FF2B5EF4-FFF2-40B4-BE49-F238E27FC236}">
                <a16:creationId xmlns:a16="http://schemas.microsoft.com/office/drawing/2014/main" id="{6FD58573-C5A4-4C43-B8A7-7F53F8839B4A}"/>
              </a:ext>
            </a:extLst>
          </p:cNvPr>
          <p:cNvSpPr>
            <a:spLocks noGrp="1"/>
          </p:cNvSpPr>
          <p:nvPr>
            <p:ph idx="1"/>
          </p:nvPr>
        </p:nvSpPr>
        <p:spPr>
          <a:xfrm>
            <a:off x="838200" y="1825625"/>
            <a:ext cx="10646230" cy="2996746"/>
          </a:xfrm>
        </p:spPr>
        <p:txBody>
          <a:bodyPr>
            <a:normAutofit lnSpcReduction="10000"/>
          </a:bodyPr>
          <a:lstStyle/>
          <a:p>
            <a:pPr>
              <a:lnSpc>
                <a:spcPct val="114000"/>
              </a:lnSpc>
              <a:spcBef>
                <a:spcPct val="0"/>
              </a:spcBef>
            </a:pPr>
            <a:r>
              <a:rPr lang="en-US" altLang="en-US" sz="3000" dirty="0"/>
              <a:t>Teach problem-solving skills</a:t>
            </a:r>
          </a:p>
          <a:p>
            <a:pPr>
              <a:lnSpc>
                <a:spcPct val="114000"/>
              </a:lnSpc>
              <a:spcBef>
                <a:spcPct val="0"/>
              </a:spcBef>
            </a:pPr>
            <a:r>
              <a:rPr lang="en-US" altLang="en-US" sz="3000" dirty="0"/>
              <a:t>Identify dangerous situations or triggers for people who use tobacco</a:t>
            </a:r>
          </a:p>
          <a:p>
            <a:pPr>
              <a:lnSpc>
                <a:spcPct val="114000"/>
              </a:lnSpc>
              <a:spcBef>
                <a:spcPct val="0"/>
              </a:spcBef>
            </a:pPr>
            <a:r>
              <a:rPr lang="en-US" altLang="en-US" sz="3000" dirty="0"/>
              <a:t>Suggest coping skills to use and how to avoid temptation</a:t>
            </a:r>
          </a:p>
          <a:p>
            <a:pPr>
              <a:lnSpc>
                <a:spcPct val="114000"/>
              </a:lnSpc>
              <a:spcBef>
                <a:spcPct val="0"/>
              </a:spcBef>
            </a:pPr>
            <a:r>
              <a:rPr lang="en-US" altLang="en-US" sz="3000" dirty="0"/>
              <a:t>Provide basic information about tobacco use dangers, withdrawal symptoms, and addiction</a:t>
            </a:r>
          </a:p>
        </p:txBody>
      </p:sp>
      <p:sp>
        <p:nvSpPr>
          <p:cNvPr id="5" name="Slide Number Placeholder 3">
            <a:extLst>
              <a:ext uri="{FF2B5EF4-FFF2-40B4-BE49-F238E27FC236}">
                <a16:creationId xmlns:a16="http://schemas.microsoft.com/office/drawing/2014/main" id="{B6F32A84-7D47-4505-8F6C-63691C91B83E}"/>
              </a:ext>
            </a:extLst>
          </p:cNvPr>
          <p:cNvSpPr>
            <a:spLocks noGrp="1"/>
          </p:cNvSpPr>
          <p:nvPr>
            <p:ph type="sldNum" sz="quarter" idx="10"/>
          </p:nvPr>
        </p:nvSpPr>
        <p:spPr/>
        <p:txBody>
          <a:bodyPr/>
          <a:lstStyle/>
          <a:p>
            <a:fld id="{C48602F5-FA46-4288-92A4-423959D7C262}" type="slidenum">
              <a:rPr lang="en-US" smtClean="0"/>
              <a:pPr/>
              <a:t>57</a:t>
            </a:fld>
            <a:endParaRPr lang="en-US" dirty="0"/>
          </a:p>
        </p:txBody>
      </p:sp>
      <p:sp>
        <p:nvSpPr>
          <p:cNvPr id="6" name="Text Box 6">
            <a:extLst>
              <a:ext uri="{FF2B5EF4-FFF2-40B4-BE49-F238E27FC236}">
                <a16:creationId xmlns:a16="http://schemas.microsoft.com/office/drawing/2014/main" id="{D1D772CE-FCD9-9C40-934F-A7A82DB5CB6D}"/>
              </a:ext>
            </a:extLst>
          </p:cNvPr>
          <p:cNvSpPr txBox="1">
            <a:spLocks noChangeArrowheads="1"/>
          </p:cNvSpPr>
          <p:nvPr/>
        </p:nvSpPr>
        <p:spPr bwMode="auto">
          <a:xfrm>
            <a:off x="838199" y="5581691"/>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Source: U.S. Public Health Service. A clinical practice guideline for treating tobacco use and dependence: 2008 update. Accessed March 14, 2021. </a:t>
            </a:r>
            <a:r>
              <a:rPr lang="en-US" altLang="en-US" sz="15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r>
              <a:rPr lang="en-US" altLang="en-US" sz="1500" dirty="0">
                <a:solidFill>
                  <a:schemeClr val="tx1"/>
                </a:solidFill>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05057B6-3D49-4D50-8830-4BCAD2CD5741}"/>
              </a:ext>
            </a:extLst>
          </p:cNvPr>
          <p:cNvSpPr>
            <a:spLocks noGrp="1"/>
          </p:cNvSpPr>
          <p:nvPr>
            <p:ph type="title"/>
          </p:nvPr>
        </p:nvSpPr>
        <p:spPr>
          <a:xfrm>
            <a:off x="838200" y="222885"/>
            <a:ext cx="10515600" cy="1325563"/>
          </a:xfrm>
        </p:spPr>
        <p:txBody>
          <a:bodyPr vert="horz" lIns="0" tIns="45720" rIns="0" bIns="0" rtlCol="0" anchor="b">
            <a:normAutofit/>
          </a:bodyPr>
          <a:lstStyle/>
          <a:p>
            <a:r>
              <a:rPr lang="en-US" altLang="en-US" dirty="0"/>
              <a:t>Counseling Adolescents</a:t>
            </a:r>
          </a:p>
        </p:txBody>
      </p:sp>
      <p:sp>
        <p:nvSpPr>
          <p:cNvPr id="20483" name="Content Placeholder 2">
            <a:extLst>
              <a:ext uri="{FF2B5EF4-FFF2-40B4-BE49-F238E27FC236}">
                <a16:creationId xmlns:a16="http://schemas.microsoft.com/office/drawing/2014/main" id="{3B232B17-A6CC-4A06-92AD-0DFE0356CD92}"/>
              </a:ext>
            </a:extLst>
          </p:cNvPr>
          <p:cNvSpPr>
            <a:spLocks noGrp="1"/>
          </p:cNvSpPr>
          <p:nvPr>
            <p:ph idx="1"/>
          </p:nvPr>
        </p:nvSpPr>
        <p:spPr>
          <a:xfrm>
            <a:off x="838200" y="1941308"/>
            <a:ext cx="11221720" cy="4351338"/>
          </a:xfrm>
        </p:spPr>
        <p:txBody>
          <a:bodyPr>
            <a:normAutofit/>
          </a:bodyPr>
          <a:lstStyle/>
          <a:p>
            <a:pPr>
              <a:lnSpc>
                <a:spcPct val="114000"/>
              </a:lnSpc>
              <a:spcBef>
                <a:spcPct val="0"/>
              </a:spcBef>
            </a:pPr>
            <a:r>
              <a:rPr lang="en-US" altLang="en-US" sz="3000" dirty="0"/>
              <a:t>Tobacco cessation counseling is recommended for adolescents </a:t>
            </a:r>
          </a:p>
          <a:p>
            <a:pPr>
              <a:lnSpc>
                <a:spcPct val="114000"/>
              </a:lnSpc>
              <a:spcBef>
                <a:spcPct val="0"/>
              </a:spcBef>
            </a:pPr>
            <a:r>
              <a:rPr lang="en-US" altLang="en-US" sz="3000" dirty="0"/>
              <a:t>Use motivational interviewing</a:t>
            </a:r>
          </a:p>
          <a:p>
            <a:pPr>
              <a:lnSpc>
                <a:spcPct val="114000"/>
              </a:lnSpc>
              <a:spcBef>
                <a:spcPct val="0"/>
              </a:spcBef>
            </a:pPr>
            <a:r>
              <a:rPr lang="en-US" altLang="en-US" sz="3000" dirty="0"/>
              <a:t>Respect privacy</a:t>
            </a:r>
            <a:br>
              <a:rPr lang="en-US" altLang="en-US" sz="3000" dirty="0"/>
            </a:br>
            <a:endParaRPr lang="en-US" altLang="en-US" dirty="0"/>
          </a:p>
        </p:txBody>
      </p:sp>
      <p:sp>
        <p:nvSpPr>
          <p:cNvPr id="5" name="Slide Number Placeholder 3">
            <a:extLst>
              <a:ext uri="{FF2B5EF4-FFF2-40B4-BE49-F238E27FC236}">
                <a16:creationId xmlns:a16="http://schemas.microsoft.com/office/drawing/2014/main" id="{1A4BCAA8-AC5B-43A2-827B-FEDC00D0DCEB}"/>
              </a:ext>
            </a:extLst>
          </p:cNvPr>
          <p:cNvSpPr>
            <a:spLocks noGrp="1"/>
          </p:cNvSpPr>
          <p:nvPr>
            <p:ph type="sldNum" sz="quarter" idx="10"/>
          </p:nvPr>
        </p:nvSpPr>
        <p:spPr/>
        <p:txBody>
          <a:bodyPr/>
          <a:lstStyle/>
          <a:p>
            <a:fld id="{C48602F5-FA46-4288-92A4-423959D7C262}" type="slidenum">
              <a:rPr lang="en-US" smtClean="0"/>
              <a:pPr/>
              <a:t>58</a:t>
            </a:fld>
            <a:endParaRPr lang="en-US" dirty="0"/>
          </a:p>
        </p:txBody>
      </p:sp>
      <p:sp>
        <p:nvSpPr>
          <p:cNvPr id="6" name="Text Box 6">
            <a:extLst>
              <a:ext uri="{FF2B5EF4-FFF2-40B4-BE49-F238E27FC236}">
                <a16:creationId xmlns:a16="http://schemas.microsoft.com/office/drawing/2014/main" id="{04C68C57-8E04-AB45-9668-C214082A39B3}"/>
              </a:ext>
            </a:extLst>
          </p:cNvPr>
          <p:cNvSpPr txBox="1">
            <a:spLocks noChangeArrowheads="1"/>
          </p:cNvSpPr>
          <p:nvPr/>
        </p:nvSpPr>
        <p:spPr bwMode="auto">
          <a:xfrm>
            <a:off x="838199" y="5581691"/>
            <a:ext cx="10515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FontTx/>
              <a:buNone/>
            </a:pPr>
            <a:r>
              <a:rPr lang="en-US" altLang="en-US" sz="1500" dirty="0">
                <a:solidFill>
                  <a:schemeClr val="tx1"/>
                </a:solidFill>
              </a:rPr>
              <a:t>Source: U.S. Public Health Service. A clinical practice guideline for treating tobacco use and dependence: 2008 update. Accessed March 14, 2021. </a:t>
            </a:r>
            <a:r>
              <a:rPr lang="en-US" altLang="en-US" sz="1500" dirty="0">
                <a:solidFill>
                  <a:srgbClr val="0070C0"/>
                </a:solidFill>
                <a:hlinkClick r:id="rId3">
                  <a:extLst>
                    <a:ext uri="{A12FA001-AC4F-418D-AE19-62706E023703}">
                      <ahyp:hlinkClr xmlns:ahyp="http://schemas.microsoft.com/office/drawing/2018/hyperlinkcolor" val="tx"/>
                    </a:ext>
                  </a:extLst>
                </a:hlinkClick>
              </a:rPr>
              <a:t>www.ahrq.gov/prevention/guidelines/tobacco/index.html</a:t>
            </a:r>
            <a:r>
              <a:rPr lang="en-US" altLang="en-US" sz="1500" dirty="0">
                <a:solidFill>
                  <a:schemeClr val="tx1"/>
                </a:solidFill>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B9F832-65CC-45CC-9729-A171C8909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8094" y="378492"/>
            <a:ext cx="4429247" cy="5715159"/>
          </a:xfrm>
          <a:prstGeom prst="rect">
            <a:avLst/>
          </a:prstGeom>
        </p:spPr>
      </p:pic>
      <p:pic>
        <p:nvPicPr>
          <p:cNvPr id="6" name="Picture 5">
            <a:extLst>
              <a:ext uri="{FF2B5EF4-FFF2-40B4-BE49-F238E27FC236}">
                <a16:creationId xmlns:a16="http://schemas.microsoft.com/office/drawing/2014/main" id="{570AB2E0-3FF1-4BC0-B2A7-5B8D73FAEB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9861" y="157422"/>
            <a:ext cx="4064044" cy="5243930"/>
          </a:xfrm>
          <a:prstGeom prst="rect">
            <a:avLst/>
          </a:prstGeom>
        </p:spPr>
      </p:pic>
      <p:pic>
        <p:nvPicPr>
          <p:cNvPr id="5" name="Picture 4">
            <a:extLst>
              <a:ext uri="{FF2B5EF4-FFF2-40B4-BE49-F238E27FC236}">
                <a16:creationId xmlns:a16="http://schemas.microsoft.com/office/drawing/2014/main" id="{E6D91686-DEB6-4CE9-B11F-E59E9B9536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8392" y="5507234"/>
            <a:ext cx="2626982" cy="435840"/>
          </a:xfrm>
          <a:prstGeom prst="rect">
            <a:avLst/>
          </a:prstGeom>
        </p:spPr>
      </p:pic>
      <p:sp>
        <p:nvSpPr>
          <p:cNvPr id="9" name="Slide Number Placeholder 3">
            <a:extLst>
              <a:ext uri="{FF2B5EF4-FFF2-40B4-BE49-F238E27FC236}">
                <a16:creationId xmlns:a16="http://schemas.microsoft.com/office/drawing/2014/main" id="{80B19EA2-4AF6-4551-B81C-8E9D342F43FA}"/>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59</a:t>
            </a:fld>
            <a:endParaRPr lang="en-US" dirty="0"/>
          </a:p>
        </p:txBody>
      </p:sp>
    </p:spTree>
    <p:extLst>
      <p:ext uri="{BB962C8B-B14F-4D97-AF65-F5344CB8AC3E}">
        <p14:creationId xmlns:p14="http://schemas.microsoft.com/office/powerpoint/2010/main" val="259311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B10E-670C-4F29-8F91-382CB8869D24}"/>
              </a:ext>
            </a:extLst>
          </p:cNvPr>
          <p:cNvSpPr>
            <a:spLocks noGrp="1"/>
          </p:cNvSpPr>
          <p:nvPr>
            <p:ph type="title"/>
          </p:nvPr>
        </p:nvSpPr>
        <p:spPr/>
        <p:txBody>
          <a:bodyPr/>
          <a:lstStyle/>
          <a:p>
            <a:r>
              <a:rPr lang="en-US" sz="4000" dirty="0"/>
              <a:t>Safety and Health Effects</a:t>
            </a:r>
          </a:p>
        </p:txBody>
      </p:sp>
      <p:sp>
        <p:nvSpPr>
          <p:cNvPr id="3" name="Content Placeholder 2">
            <a:extLst>
              <a:ext uri="{FF2B5EF4-FFF2-40B4-BE49-F238E27FC236}">
                <a16:creationId xmlns:a16="http://schemas.microsoft.com/office/drawing/2014/main" id="{E826E469-4344-4EE7-AF5B-0C0C7DEF93A4}"/>
              </a:ext>
            </a:extLst>
          </p:cNvPr>
          <p:cNvSpPr>
            <a:spLocks noGrp="1"/>
          </p:cNvSpPr>
          <p:nvPr>
            <p:ph idx="1"/>
          </p:nvPr>
        </p:nvSpPr>
        <p:spPr>
          <a:xfrm>
            <a:off x="838199" y="1573698"/>
            <a:ext cx="11037125" cy="4351338"/>
          </a:xfrm>
        </p:spPr>
        <p:txBody>
          <a:bodyPr>
            <a:normAutofit fontScale="92500"/>
          </a:bodyPr>
          <a:lstStyle/>
          <a:p>
            <a:r>
              <a:rPr lang="en-US" sz="2600" dirty="0">
                <a:latin typeface="Arial" panose="020B0604020202020204" pitchFamily="34" charset="0"/>
                <a:cs typeface="Arial" panose="020B0604020202020204" pitchFamily="34" charset="0"/>
              </a:rPr>
              <a:t>ENDS do not contain the same harmful substances found in cigarette smoke (i.e., tar and carbon monoxide)</a:t>
            </a:r>
          </a:p>
          <a:p>
            <a:r>
              <a:rPr lang="en-US" sz="2600" dirty="0">
                <a:latin typeface="Arial" panose="020B0604020202020204" pitchFamily="34" charset="0"/>
                <a:cs typeface="Arial" panose="020B0604020202020204" pitchFamily="34" charset="0"/>
              </a:rPr>
              <a:t>ENDS do contain many toxic substances, including:</a:t>
            </a:r>
          </a:p>
          <a:p>
            <a:pPr lvl="1"/>
            <a:r>
              <a:rPr lang="en-US" dirty="0">
                <a:latin typeface="Arial" panose="020B0604020202020204" pitchFamily="34" charset="0"/>
                <a:cs typeface="Arial" panose="020B0604020202020204" pitchFamily="34" charset="0"/>
              </a:rPr>
              <a:t>Nicotine</a:t>
            </a:r>
          </a:p>
          <a:p>
            <a:pPr lvl="1"/>
            <a:r>
              <a:rPr lang="en-US" dirty="0">
                <a:latin typeface="Arial" panose="020B0604020202020204" pitchFamily="34" charset="0"/>
                <a:cs typeface="Arial" panose="020B0604020202020204" pitchFamily="34" charset="0"/>
              </a:rPr>
              <a:t>Heavy metals</a:t>
            </a:r>
          </a:p>
          <a:p>
            <a:pPr lvl="1"/>
            <a:r>
              <a:rPr lang="en-US" dirty="0">
                <a:latin typeface="Arial" panose="020B0604020202020204" pitchFamily="34" charset="0"/>
                <a:cs typeface="Arial" panose="020B0604020202020204" pitchFamily="34" charset="0"/>
              </a:rPr>
              <a:t>Volatile organic compounds</a:t>
            </a:r>
          </a:p>
          <a:p>
            <a:pPr lvl="1"/>
            <a:r>
              <a:rPr lang="en-US" dirty="0">
                <a:latin typeface="Arial" panose="020B0604020202020204" pitchFamily="34" charset="0"/>
                <a:cs typeface="Arial" panose="020B0604020202020204" pitchFamily="34" charset="0"/>
              </a:rPr>
              <a:t>Cancer-causing agents</a:t>
            </a:r>
          </a:p>
          <a:p>
            <a:r>
              <a:rPr lang="en-US" sz="2600" dirty="0">
                <a:latin typeface="Arial" panose="020B0604020202020204" pitchFamily="34" charset="0"/>
                <a:cs typeface="Arial" panose="020B0604020202020204" pitchFamily="34" charset="0"/>
              </a:rPr>
              <a:t>JUUL</a:t>
            </a:r>
            <a:r>
              <a:rPr lang="en-US" sz="2600" baseline="30000" dirty="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 uses liquid “pods” formulated with nicotine salts</a:t>
            </a:r>
          </a:p>
          <a:p>
            <a:pPr lvl="1"/>
            <a:r>
              <a:rPr lang="en-US" dirty="0">
                <a:latin typeface="Arial" panose="020B0604020202020204" pitchFamily="34" charset="0"/>
                <a:cs typeface="Arial" panose="020B0604020202020204" pitchFamily="34" charset="0"/>
              </a:rPr>
              <a:t>Absorbed at the same rate as nicotine from a combustible cigarette</a:t>
            </a:r>
          </a:p>
          <a:p>
            <a:pPr lvl="1"/>
            <a:r>
              <a:rPr lang="en-US" dirty="0"/>
              <a:t>Nicotine salt vapor is smooth and doesn’t produce the irritating feeling in the chest</a:t>
            </a:r>
            <a:endParaRPr lang="en-US" dirty="0">
              <a:latin typeface="Arial" panose="020B0604020202020204" pitchFamily="34" charset="0"/>
              <a:cs typeface="Arial" panose="020B0604020202020204" pitchFamily="34" charset="0"/>
            </a:endParaRPr>
          </a:p>
          <a:p>
            <a:pPr lvl="1"/>
            <a:r>
              <a:rPr lang="en-US" dirty="0"/>
              <a:t>Single pod contains as much nicotine as an entire pack of regular cigarettes</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537D28C-212D-4828-80B5-469C7EF2FC98}"/>
              </a:ext>
            </a:extLst>
          </p:cNvPr>
          <p:cNvSpPr>
            <a:spLocks noGrp="1"/>
          </p:cNvSpPr>
          <p:nvPr>
            <p:ph type="sldNum" sz="quarter" idx="10"/>
          </p:nvPr>
        </p:nvSpPr>
        <p:spPr/>
        <p:txBody>
          <a:bodyPr/>
          <a:lstStyle/>
          <a:p>
            <a:fld id="{C48602F5-FA46-4288-92A4-423959D7C262}" type="slidenum">
              <a:rPr lang="en-US" smtClean="0"/>
              <a:pPr/>
              <a:t>6</a:t>
            </a:fld>
            <a:endParaRPr lang="en-US" dirty="0"/>
          </a:p>
        </p:txBody>
      </p:sp>
    </p:spTree>
    <p:extLst>
      <p:ext uri="{BB962C8B-B14F-4D97-AF65-F5344CB8AC3E}">
        <p14:creationId xmlns:p14="http://schemas.microsoft.com/office/powerpoint/2010/main" val="2833084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p:txBody>
          <a:bodyPr/>
          <a:lstStyle/>
          <a:p>
            <a:pPr eaLnBrk="1" hangingPunct="1"/>
            <a:r>
              <a:rPr lang="en-US" altLang="en-US" dirty="0"/>
              <a:t>Cultural Considerations</a:t>
            </a:r>
          </a:p>
        </p:txBody>
      </p:sp>
      <p:sp>
        <p:nvSpPr>
          <p:cNvPr id="19459" name="Content Placeholder 2">
            <a:extLst>
              <a:ext uri="{FF2B5EF4-FFF2-40B4-BE49-F238E27FC236}">
                <a16:creationId xmlns:a16="http://schemas.microsoft.com/office/drawing/2014/main" id="{6FD58573-C5A4-4C43-B8A7-7F53F8839B4A}"/>
              </a:ext>
            </a:extLst>
          </p:cNvPr>
          <p:cNvSpPr>
            <a:spLocks noGrp="1"/>
          </p:cNvSpPr>
          <p:nvPr>
            <p:ph idx="1"/>
          </p:nvPr>
        </p:nvSpPr>
        <p:spPr>
          <a:xfrm>
            <a:off x="838200" y="1825625"/>
            <a:ext cx="10515600" cy="3530146"/>
          </a:xfrm>
        </p:spPr>
        <p:txBody>
          <a:bodyPr vert="horz" lIns="91440" tIns="45720" rIns="91440" bIns="45720" rtlCol="0" anchor="t">
            <a:normAutofit/>
          </a:bodyPr>
          <a:lstStyle/>
          <a:p>
            <a:pPr>
              <a:lnSpc>
                <a:spcPct val="114000"/>
              </a:lnSpc>
              <a:spcBef>
                <a:spcPct val="0"/>
              </a:spcBef>
            </a:pPr>
            <a:r>
              <a:rPr lang="en-US" altLang="en-US" sz="3000" dirty="0"/>
              <a:t>Be aware of traditions or cultural customs (e.g., ceremonial tobacco use).</a:t>
            </a:r>
          </a:p>
          <a:p>
            <a:pPr>
              <a:lnSpc>
                <a:spcPct val="114000"/>
              </a:lnSpc>
              <a:spcBef>
                <a:spcPct val="0"/>
              </a:spcBef>
            </a:pPr>
            <a:r>
              <a:rPr lang="en-US" altLang="en-US" sz="3000" dirty="0"/>
              <a:t>Help patients see how health benefits outweigh social aspects of smoking.</a:t>
            </a:r>
          </a:p>
          <a:p>
            <a:pPr>
              <a:lnSpc>
                <a:spcPct val="114000"/>
              </a:lnSpc>
              <a:spcBef>
                <a:spcPct val="0"/>
              </a:spcBef>
            </a:pPr>
            <a:r>
              <a:rPr lang="en-US" altLang="en-US" sz="3000" dirty="0"/>
              <a:t>Patient-centered conversations and motivational interviewing can help.</a:t>
            </a:r>
          </a:p>
        </p:txBody>
      </p:sp>
      <p:sp>
        <p:nvSpPr>
          <p:cNvPr id="4" name="Slide Number Placeholder 3">
            <a:extLst>
              <a:ext uri="{FF2B5EF4-FFF2-40B4-BE49-F238E27FC236}">
                <a16:creationId xmlns:a16="http://schemas.microsoft.com/office/drawing/2014/main" id="{5378F51D-D0B1-4E31-B05C-485CD76FB2A1}"/>
              </a:ext>
            </a:extLst>
          </p:cNvPr>
          <p:cNvSpPr>
            <a:spLocks noGrp="1"/>
          </p:cNvSpPr>
          <p:nvPr>
            <p:ph type="sldNum" sz="quarter" idx="10"/>
          </p:nvPr>
        </p:nvSpPr>
        <p:spPr/>
        <p:txBody>
          <a:bodyPr/>
          <a:lstStyle/>
          <a:p>
            <a:fld id="{C48602F5-FA46-4288-92A4-423959D7C262}" type="slidenum">
              <a:rPr lang="en-US" smtClean="0"/>
              <a:pPr/>
              <a:t>60</a:t>
            </a:fld>
            <a:endParaRPr lang="en-US" dirty="0"/>
          </a:p>
        </p:txBody>
      </p:sp>
    </p:spTree>
    <p:extLst>
      <p:ext uri="{BB962C8B-B14F-4D97-AF65-F5344CB8AC3E}">
        <p14:creationId xmlns:p14="http://schemas.microsoft.com/office/powerpoint/2010/main" val="2707453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p:txBody>
          <a:bodyPr/>
          <a:lstStyle/>
          <a:p>
            <a:pPr eaLnBrk="1" hangingPunct="1"/>
            <a:r>
              <a:rPr lang="en-US" altLang="en-US" dirty="0"/>
              <a:t>Health Literacy</a:t>
            </a:r>
          </a:p>
        </p:txBody>
      </p:sp>
      <p:sp>
        <p:nvSpPr>
          <p:cNvPr id="19459" name="Content Placeholder 2">
            <a:extLst>
              <a:ext uri="{FF2B5EF4-FFF2-40B4-BE49-F238E27FC236}">
                <a16:creationId xmlns:a16="http://schemas.microsoft.com/office/drawing/2014/main" id="{6FD58573-C5A4-4C43-B8A7-7F53F8839B4A}"/>
              </a:ext>
            </a:extLst>
          </p:cNvPr>
          <p:cNvSpPr>
            <a:spLocks noGrp="1"/>
          </p:cNvSpPr>
          <p:nvPr>
            <p:ph idx="1"/>
          </p:nvPr>
        </p:nvSpPr>
        <p:spPr>
          <a:xfrm>
            <a:off x="838200" y="1825625"/>
            <a:ext cx="11059886" cy="4292146"/>
          </a:xfrm>
        </p:spPr>
        <p:txBody>
          <a:bodyPr>
            <a:noAutofit/>
          </a:bodyPr>
          <a:lstStyle/>
          <a:p>
            <a:pPr>
              <a:lnSpc>
                <a:spcPct val="114000"/>
              </a:lnSpc>
              <a:spcBef>
                <a:spcPct val="0"/>
              </a:spcBef>
            </a:pPr>
            <a:r>
              <a:rPr lang="en-US" altLang="en-US" sz="3000" dirty="0"/>
              <a:t>Patients may not possess the skills they need to help manage their health</a:t>
            </a:r>
          </a:p>
          <a:p>
            <a:pPr>
              <a:lnSpc>
                <a:spcPct val="114000"/>
              </a:lnSpc>
              <a:spcBef>
                <a:spcPct val="0"/>
              </a:spcBef>
            </a:pPr>
            <a:r>
              <a:rPr lang="en-US" altLang="en-US" sz="3000" dirty="0"/>
              <a:t>Patients may not understand drug labeling or medical instructions</a:t>
            </a:r>
          </a:p>
          <a:p>
            <a:pPr>
              <a:lnSpc>
                <a:spcPct val="114000"/>
              </a:lnSpc>
              <a:spcBef>
                <a:spcPct val="0"/>
              </a:spcBef>
            </a:pPr>
            <a:r>
              <a:rPr lang="en-US" altLang="en-US" sz="3000" dirty="0"/>
              <a:t>Help by making patients feel comfortable talking to you</a:t>
            </a:r>
          </a:p>
          <a:p>
            <a:pPr>
              <a:lnSpc>
                <a:spcPct val="114000"/>
              </a:lnSpc>
              <a:spcBef>
                <a:spcPct val="0"/>
              </a:spcBef>
            </a:pPr>
            <a:r>
              <a:rPr lang="en-US" altLang="en-US" sz="3000" dirty="0"/>
              <a:t>Use plain language</a:t>
            </a:r>
          </a:p>
          <a:p>
            <a:pPr>
              <a:lnSpc>
                <a:spcPct val="114000"/>
              </a:lnSpc>
              <a:spcBef>
                <a:spcPct val="0"/>
              </a:spcBef>
            </a:pPr>
            <a:r>
              <a:rPr lang="en-US" altLang="en-US" sz="3000" dirty="0"/>
              <a:t>Use visual models</a:t>
            </a:r>
          </a:p>
          <a:p>
            <a:pPr>
              <a:lnSpc>
                <a:spcPct val="114000"/>
              </a:lnSpc>
              <a:spcBef>
                <a:spcPct val="0"/>
              </a:spcBef>
            </a:pPr>
            <a:r>
              <a:rPr lang="en-US" altLang="en-US" sz="3000" dirty="0"/>
              <a:t>Have patients explain instructions back to you</a:t>
            </a:r>
          </a:p>
        </p:txBody>
      </p:sp>
      <p:sp>
        <p:nvSpPr>
          <p:cNvPr id="4" name="Slide Number Placeholder 3">
            <a:extLst>
              <a:ext uri="{FF2B5EF4-FFF2-40B4-BE49-F238E27FC236}">
                <a16:creationId xmlns:a16="http://schemas.microsoft.com/office/drawing/2014/main" id="{EF6DB44E-2F67-43FF-9923-DB39E505E743}"/>
              </a:ext>
            </a:extLst>
          </p:cNvPr>
          <p:cNvSpPr>
            <a:spLocks noGrp="1"/>
          </p:cNvSpPr>
          <p:nvPr>
            <p:ph type="sldNum" sz="quarter" idx="10"/>
          </p:nvPr>
        </p:nvSpPr>
        <p:spPr/>
        <p:txBody>
          <a:bodyPr/>
          <a:lstStyle/>
          <a:p>
            <a:fld id="{C48602F5-FA46-4288-92A4-423959D7C262}" type="slidenum">
              <a:rPr lang="en-US" smtClean="0"/>
              <a:pPr/>
              <a:t>61</a:t>
            </a:fld>
            <a:endParaRPr lang="en-US" dirty="0"/>
          </a:p>
        </p:txBody>
      </p:sp>
    </p:spTree>
    <p:extLst>
      <p:ext uri="{BB962C8B-B14F-4D97-AF65-F5344CB8AC3E}">
        <p14:creationId xmlns:p14="http://schemas.microsoft.com/office/powerpoint/2010/main" val="3065852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p:txBody>
          <a:bodyPr/>
          <a:lstStyle/>
          <a:p>
            <a:pPr eaLnBrk="1" hangingPunct="1"/>
            <a:r>
              <a:rPr lang="en-US" altLang="en-US" dirty="0"/>
              <a:t>Follow Up</a:t>
            </a:r>
          </a:p>
        </p:txBody>
      </p:sp>
      <p:sp>
        <p:nvSpPr>
          <p:cNvPr id="19459" name="Content Placeholder 2">
            <a:extLst>
              <a:ext uri="{FF2B5EF4-FFF2-40B4-BE49-F238E27FC236}">
                <a16:creationId xmlns:a16="http://schemas.microsoft.com/office/drawing/2014/main" id="{6FD58573-C5A4-4C43-B8A7-7F53F8839B4A}"/>
              </a:ext>
            </a:extLst>
          </p:cNvPr>
          <p:cNvSpPr>
            <a:spLocks noGrp="1"/>
          </p:cNvSpPr>
          <p:nvPr>
            <p:ph idx="1"/>
          </p:nvPr>
        </p:nvSpPr>
        <p:spPr>
          <a:xfrm>
            <a:off x="838200" y="1825625"/>
            <a:ext cx="9051758" cy="3588586"/>
          </a:xfrm>
        </p:spPr>
        <p:txBody>
          <a:bodyPr>
            <a:normAutofit/>
          </a:bodyPr>
          <a:lstStyle/>
          <a:p>
            <a:pPr>
              <a:lnSpc>
                <a:spcPct val="114000"/>
              </a:lnSpc>
              <a:spcBef>
                <a:spcPct val="0"/>
              </a:spcBef>
            </a:pPr>
            <a:r>
              <a:rPr lang="en-US" altLang="en-US" sz="3000" dirty="0"/>
              <a:t>Follow-up visits are important to monitor progress of quit attempts</a:t>
            </a:r>
          </a:p>
          <a:p>
            <a:pPr>
              <a:lnSpc>
                <a:spcPct val="114000"/>
              </a:lnSpc>
              <a:spcBef>
                <a:spcPct val="0"/>
              </a:spcBef>
            </a:pPr>
            <a:r>
              <a:rPr lang="en-US" altLang="en-US" sz="3000" dirty="0"/>
              <a:t>Considerations:</a:t>
            </a:r>
          </a:p>
          <a:p>
            <a:pPr lvl="1">
              <a:lnSpc>
                <a:spcPct val="114000"/>
              </a:lnSpc>
              <a:spcBef>
                <a:spcPct val="0"/>
              </a:spcBef>
            </a:pPr>
            <a:r>
              <a:rPr lang="en-US" altLang="en-US" sz="3000" dirty="0"/>
              <a:t>When?</a:t>
            </a:r>
          </a:p>
          <a:p>
            <a:pPr lvl="1">
              <a:lnSpc>
                <a:spcPct val="114000"/>
              </a:lnSpc>
              <a:spcBef>
                <a:spcPct val="0"/>
              </a:spcBef>
            </a:pPr>
            <a:r>
              <a:rPr lang="en-US" altLang="en-US" sz="3000" dirty="0"/>
              <a:t>Who?</a:t>
            </a:r>
          </a:p>
          <a:p>
            <a:pPr lvl="1">
              <a:lnSpc>
                <a:spcPct val="114000"/>
              </a:lnSpc>
              <a:spcBef>
                <a:spcPct val="0"/>
              </a:spcBef>
            </a:pPr>
            <a:r>
              <a:rPr lang="en-US" altLang="en-US" sz="3000" dirty="0"/>
              <a:t>How?</a:t>
            </a:r>
          </a:p>
        </p:txBody>
      </p:sp>
      <p:sp>
        <p:nvSpPr>
          <p:cNvPr id="4" name="Slide Number Placeholder 3">
            <a:extLst>
              <a:ext uri="{FF2B5EF4-FFF2-40B4-BE49-F238E27FC236}">
                <a16:creationId xmlns:a16="http://schemas.microsoft.com/office/drawing/2014/main" id="{51FAB048-D1CA-40CD-B9C8-F6A1B54158A2}"/>
              </a:ext>
            </a:extLst>
          </p:cNvPr>
          <p:cNvSpPr>
            <a:spLocks noGrp="1"/>
          </p:cNvSpPr>
          <p:nvPr>
            <p:ph type="sldNum" sz="quarter" idx="10"/>
          </p:nvPr>
        </p:nvSpPr>
        <p:spPr/>
        <p:txBody>
          <a:bodyPr/>
          <a:lstStyle/>
          <a:p>
            <a:fld id="{C48602F5-FA46-4288-92A4-423959D7C262}" type="slidenum">
              <a:rPr lang="en-US" smtClean="0"/>
              <a:pPr/>
              <a:t>62</a:t>
            </a:fld>
            <a:endParaRPr lang="en-US" dirty="0"/>
          </a:p>
        </p:txBody>
      </p:sp>
    </p:spTree>
    <p:extLst>
      <p:ext uri="{BB962C8B-B14F-4D97-AF65-F5344CB8AC3E}">
        <p14:creationId xmlns:p14="http://schemas.microsoft.com/office/powerpoint/2010/main" val="1698382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p:txBody>
          <a:bodyPr/>
          <a:lstStyle/>
          <a:p>
            <a:pPr eaLnBrk="1" hangingPunct="1"/>
            <a:r>
              <a:rPr lang="en-US" altLang="en-US" dirty="0"/>
              <a:t>Follow Up</a:t>
            </a:r>
          </a:p>
        </p:txBody>
      </p:sp>
      <p:sp>
        <p:nvSpPr>
          <p:cNvPr id="19459" name="Content Placeholder 2">
            <a:extLst>
              <a:ext uri="{FF2B5EF4-FFF2-40B4-BE49-F238E27FC236}">
                <a16:creationId xmlns:a16="http://schemas.microsoft.com/office/drawing/2014/main" id="{6FD58573-C5A4-4C43-B8A7-7F53F8839B4A}"/>
              </a:ext>
            </a:extLst>
          </p:cNvPr>
          <p:cNvSpPr>
            <a:spLocks noGrp="1"/>
          </p:cNvSpPr>
          <p:nvPr>
            <p:ph idx="1"/>
          </p:nvPr>
        </p:nvSpPr>
        <p:spPr>
          <a:xfrm>
            <a:off x="838200" y="1782083"/>
            <a:ext cx="10885714" cy="4357461"/>
          </a:xfrm>
        </p:spPr>
        <p:txBody>
          <a:bodyPr>
            <a:normAutofit/>
          </a:bodyPr>
          <a:lstStyle/>
          <a:p>
            <a:pPr marL="0" indent="0">
              <a:lnSpc>
                <a:spcPct val="114000"/>
              </a:lnSpc>
              <a:spcBef>
                <a:spcPct val="0"/>
              </a:spcBef>
              <a:buNone/>
            </a:pPr>
            <a:r>
              <a:rPr lang="en-US" altLang="en-US" sz="3000" dirty="0"/>
              <a:t>Follow-up calls and/or visits should include:</a:t>
            </a:r>
          </a:p>
          <a:p>
            <a:pPr lvl="1">
              <a:lnSpc>
                <a:spcPct val="114000"/>
              </a:lnSpc>
              <a:spcBef>
                <a:spcPct val="0"/>
              </a:spcBef>
            </a:pPr>
            <a:r>
              <a:rPr lang="en-US" altLang="en-US" sz="3000" dirty="0"/>
              <a:t>Benefits of quitting</a:t>
            </a:r>
          </a:p>
          <a:p>
            <a:pPr lvl="1">
              <a:lnSpc>
                <a:spcPct val="114000"/>
              </a:lnSpc>
              <a:spcBef>
                <a:spcPct val="0"/>
              </a:spcBef>
            </a:pPr>
            <a:r>
              <a:rPr lang="en-US" altLang="en-US" sz="3000" dirty="0"/>
              <a:t>Potential side effects of medications</a:t>
            </a:r>
          </a:p>
          <a:p>
            <a:pPr lvl="1">
              <a:lnSpc>
                <a:spcPct val="114000"/>
              </a:lnSpc>
              <a:spcBef>
                <a:spcPct val="0"/>
              </a:spcBef>
            </a:pPr>
            <a:r>
              <a:rPr lang="en-US" altLang="en-US" sz="3000" dirty="0"/>
              <a:t>Ways that social support is working</a:t>
            </a:r>
          </a:p>
          <a:p>
            <a:pPr lvl="1">
              <a:lnSpc>
                <a:spcPct val="114000"/>
              </a:lnSpc>
              <a:spcBef>
                <a:spcPct val="0"/>
              </a:spcBef>
            </a:pPr>
            <a:r>
              <a:rPr lang="en-US" altLang="en-US" sz="3000" dirty="0"/>
              <a:t>Withdrawal effects and ways to deal with them</a:t>
            </a:r>
          </a:p>
          <a:p>
            <a:pPr lvl="1">
              <a:lnSpc>
                <a:spcPct val="114000"/>
              </a:lnSpc>
              <a:spcBef>
                <a:spcPct val="0"/>
              </a:spcBef>
            </a:pPr>
            <a:r>
              <a:rPr lang="en-US" altLang="en-US" sz="3000" dirty="0"/>
              <a:t>Positive goals and achievements, such as tobacco-free home or car</a:t>
            </a:r>
          </a:p>
          <a:p>
            <a:pPr lvl="1">
              <a:lnSpc>
                <a:spcPct val="114000"/>
              </a:lnSpc>
              <a:spcBef>
                <a:spcPct val="0"/>
              </a:spcBef>
            </a:pPr>
            <a:r>
              <a:rPr lang="en-US" altLang="en-US" sz="3000" dirty="0"/>
              <a:t>Ways you and your care team can help</a:t>
            </a:r>
          </a:p>
        </p:txBody>
      </p:sp>
      <p:sp>
        <p:nvSpPr>
          <p:cNvPr id="4" name="Slide Number Placeholder 3">
            <a:extLst>
              <a:ext uri="{FF2B5EF4-FFF2-40B4-BE49-F238E27FC236}">
                <a16:creationId xmlns:a16="http://schemas.microsoft.com/office/drawing/2014/main" id="{ABFE0DD7-876A-495D-B090-670F7217D9A1}"/>
              </a:ext>
            </a:extLst>
          </p:cNvPr>
          <p:cNvSpPr>
            <a:spLocks noGrp="1"/>
          </p:cNvSpPr>
          <p:nvPr>
            <p:ph type="sldNum" sz="quarter" idx="10"/>
          </p:nvPr>
        </p:nvSpPr>
        <p:spPr/>
        <p:txBody>
          <a:bodyPr/>
          <a:lstStyle/>
          <a:p>
            <a:fld id="{C48602F5-FA46-4288-92A4-423959D7C262}" type="slidenum">
              <a:rPr lang="en-US" smtClean="0"/>
              <a:pPr/>
              <a:t>63</a:t>
            </a:fld>
            <a:endParaRPr lang="en-US" dirty="0"/>
          </a:p>
        </p:txBody>
      </p:sp>
    </p:spTree>
    <p:extLst>
      <p:ext uri="{BB962C8B-B14F-4D97-AF65-F5344CB8AC3E}">
        <p14:creationId xmlns:p14="http://schemas.microsoft.com/office/powerpoint/2010/main" val="2351686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p:txBody>
          <a:bodyPr/>
          <a:lstStyle/>
          <a:p>
            <a:pPr eaLnBrk="1" hangingPunct="1"/>
            <a:r>
              <a:rPr lang="en-US" altLang="en-US" dirty="0"/>
              <a:t>Return to Use</a:t>
            </a:r>
          </a:p>
        </p:txBody>
      </p:sp>
      <p:sp>
        <p:nvSpPr>
          <p:cNvPr id="19459" name="Content Placeholder 2">
            <a:extLst>
              <a:ext uri="{FF2B5EF4-FFF2-40B4-BE49-F238E27FC236}">
                <a16:creationId xmlns:a16="http://schemas.microsoft.com/office/drawing/2014/main" id="{6FD58573-C5A4-4C43-B8A7-7F53F8839B4A}"/>
              </a:ext>
            </a:extLst>
          </p:cNvPr>
          <p:cNvSpPr>
            <a:spLocks noGrp="1"/>
          </p:cNvSpPr>
          <p:nvPr>
            <p:ph idx="1"/>
          </p:nvPr>
        </p:nvSpPr>
        <p:spPr>
          <a:xfrm>
            <a:off x="838200" y="1825625"/>
            <a:ext cx="10515600" cy="3345089"/>
          </a:xfrm>
        </p:spPr>
        <p:txBody>
          <a:bodyPr>
            <a:normAutofit/>
          </a:bodyPr>
          <a:lstStyle/>
          <a:p>
            <a:pPr>
              <a:lnSpc>
                <a:spcPct val="114000"/>
              </a:lnSpc>
              <a:spcBef>
                <a:spcPct val="0"/>
              </a:spcBef>
            </a:pPr>
            <a:r>
              <a:rPr lang="en-US" altLang="en-US" sz="3000" dirty="0"/>
              <a:t>Return to use occurs when use leads to previous levels of intake, and is very common.</a:t>
            </a:r>
          </a:p>
          <a:p>
            <a:pPr>
              <a:lnSpc>
                <a:spcPct val="114000"/>
              </a:lnSpc>
              <a:spcBef>
                <a:spcPct val="0"/>
              </a:spcBef>
            </a:pPr>
            <a:r>
              <a:rPr lang="en-US" altLang="en-US" sz="3000" dirty="0"/>
              <a:t>A </a:t>
            </a:r>
            <a:r>
              <a:rPr lang="en-US" altLang="en-US" sz="3000" i="1" dirty="0"/>
              <a:t>slip </a:t>
            </a:r>
            <a:r>
              <a:rPr lang="en-US" altLang="en-US" sz="3000" dirty="0"/>
              <a:t>does not bring on a return to previous level of use.</a:t>
            </a:r>
          </a:p>
          <a:p>
            <a:pPr>
              <a:lnSpc>
                <a:spcPct val="114000"/>
              </a:lnSpc>
              <a:spcBef>
                <a:spcPct val="0"/>
              </a:spcBef>
            </a:pPr>
            <a:r>
              <a:rPr lang="en-US" altLang="en-US" sz="3000" dirty="0"/>
              <a:t>Return to use is part of the change process—not a failure.</a:t>
            </a:r>
          </a:p>
          <a:p>
            <a:pPr>
              <a:lnSpc>
                <a:spcPct val="114000"/>
              </a:lnSpc>
              <a:spcBef>
                <a:spcPct val="0"/>
              </a:spcBef>
            </a:pPr>
            <a:r>
              <a:rPr lang="en-US" altLang="en-US" sz="3000" dirty="0"/>
              <a:t>Remember, you are helping patients overcome a </a:t>
            </a:r>
            <a:r>
              <a:rPr lang="en-US" altLang="en-US" sz="3000" b="1" dirty="0"/>
              <a:t>chronic</a:t>
            </a:r>
            <a:r>
              <a:rPr lang="en-US" altLang="en-US" sz="3000" dirty="0"/>
              <a:t> </a:t>
            </a:r>
            <a:r>
              <a:rPr lang="en-US" altLang="en-US" sz="3000" b="1" dirty="0"/>
              <a:t>condition</a:t>
            </a:r>
            <a:r>
              <a:rPr lang="en-US" altLang="en-US" sz="3000" dirty="0"/>
              <a:t>.</a:t>
            </a:r>
            <a:endParaRPr lang="en-US" altLang="en-US" sz="3000" b="1" dirty="0"/>
          </a:p>
          <a:p>
            <a:pPr>
              <a:lnSpc>
                <a:spcPct val="114000"/>
              </a:lnSpc>
              <a:spcBef>
                <a:spcPct val="0"/>
              </a:spcBef>
            </a:pPr>
            <a:endParaRPr lang="en-US" altLang="en-US" dirty="0"/>
          </a:p>
        </p:txBody>
      </p:sp>
      <p:sp>
        <p:nvSpPr>
          <p:cNvPr id="4" name="Slide Number Placeholder 3">
            <a:extLst>
              <a:ext uri="{FF2B5EF4-FFF2-40B4-BE49-F238E27FC236}">
                <a16:creationId xmlns:a16="http://schemas.microsoft.com/office/drawing/2014/main" id="{C5091173-CEDF-42A6-81CE-082C0E1B2136}"/>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64</a:t>
            </a:fld>
            <a:endParaRPr lang="en-US" dirty="0"/>
          </a:p>
        </p:txBody>
      </p:sp>
    </p:spTree>
    <p:extLst>
      <p:ext uri="{BB962C8B-B14F-4D97-AF65-F5344CB8AC3E}">
        <p14:creationId xmlns:p14="http://schemas.microsoft.com/office/powerpoint/2010/main" val="3305397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p:txBody>
          <a:bodyPr/>
          <a:lstStyle/>
          <a:p>
            <a:pPr eaLnBrk="1" hangingPunct="1"/>
            <a:r>
              <a:rPr lang="en-US" altLang="en-US" dirty="0"/>
              <a:t>Return to Use</a:t>
            </a:r>
          </a:p>
        </p:txBody>
      </p:sp>
      <p:sp>
        <p:nvSpPr>
          <p:cNvPr id="19459" name="Content Placeholder 2">
            <a:extLst>
              <a:ext uri="{FF2B5EF4-FFF2-40B4-BE49-F238E27FC236}">
                <a16:creationId xmlns:a16="http://schemas.microsoft.com/office/drawing/2014/main" id="{6FD58573-C5A4-4C43-B8A7-7F53F8839B4A}"/>
              </a:ext>
            </a:extLst>
          </p:cNvPr>
          <p:cNvSpPr>
            <a:spLocks noGrp="1"/>
          </p:cNvSpPr>
          <p:nvPr>
            <p:ph idx="1"/>
          </p:nvPr>
        </p:nvSpPr>
        <p:spPr>
          <a:xfrm>
            <a:off x="838199" y="1825625"/>
            <a:ext cx="10811933" cy="4351338"/>
          </a:xfrm>
        </p:spPr>
        <p:txBody>
          <a:bodyPr>
            <a:normAutofit fontScale="47500" lnSpcReduction="20000"/>
          </a:bodyPr>
          <a:lstStyle/>
          <a:p>
            <a:pPr marL="0" indent="0">
              <a:lnSpc>
                <a:spcPct val="114000"/>
              </a:lnSpc>
              <a:spcBef>
                <a:spcPct val="0"/>
              </a:spcBef>
              <a:buNone/>
            </a:pPr>
            <a:r>
              <a:rPr lang="en-US" altLang="en-US" sz="6100" dirty="0">
                <a:latin typeface="Arial" panose="020B0604020202020204" pitchFamily="34" charset="0"/>
                <a:cs typeface="Arial" panose="020B0604020202020204" pitchFamily="34" charset="0"/>
              </a:rPr>
              <a:t>When counseling a patient who has returned to use:</a:t>
            </a:r>
          </a:p>
          <a:p>
            <a:pPr lvl="1">
              <a:lnSpc>
                <a:spcPct val="114000"/>
              </a:lnSpc>
              <a:spcBef>
                <a:spcPct val="0"/>
              </a:spcBef>
            </a:pPr>
            <a:r>
              <a:rPr lang="en-US" altLang="en-US" sz="6100" dirty="0">
                <a:latin typeface="Arial" panose="020B0604020202020204" pitchFamily="34" charset="0"/>
                <a:cs typeface="Arial" panose="020B0604020202020204" pitchFamily="34" charset="0"/>
              </a:rPr>
              <a:t>Normalize the situation</a:t>
            </a:r>
          </a:p>
          <a:p>
            <a:pPr lvl="1">
              <a:lnSpc>
                <a:spcPct val="114000"/>
              </a:lnSpc>
              <a:spcBef>
                <a:spcPct val="0"/>
              </a:spcBef>
            </a:pPr>
            <a:r>
              <a:rPr lang="en-US" altLang="en-US" sz="6100" dirty="0">
                <a:latin typeface="Arial" panose="020B0604020202020204" pitchFamily="34" charset="0"/>
                <a:cs typeface="Arial" panose="020B0604020202020204" pitchFamily="34" charset="0"/>
              </a:rPr>
              <a:t>Focus on the positive(s)</a:t>
            </a:r>
          </a:p>
          <a:p>
            <a:pPr lvl="1">
              <a:lnSpc>
                <a:spcPct val="114000"/>
              </a:lnSpc>
              <a:spcBef>
                <a:spcPct val="0"/>
              </a:spcBef>
            </a:pPr>
            <a:r>
              <a:rPr lang="en-US" altLang="en-US" sz="6100" dirty="0">
                <a:latin typeface="Arial" panose="020B0604020202020204" pitchFamily="34" charset="0"/>
                <a:cs typeface="Arial" panose="020B0604020202020204" pitchFamily="34" charset="0"/>
              </a:rPr>
              <a:t>Ask what got in the way—have the patient identify obstacles</a:t>
            </a:r>
          </a:p>
          <a:p>
            <a:pPr lvl="1">
              <a:lnSpc>
                <a:spcPct val="114000"/>
              </a:lnSpc>
              <a:spcBef>
                <a:spcPct val="0"/>
              </a:spcBef>
            </a:pPr>
            <a:r>
              <a:rPr lang="en-US" altLang="en-US" sz="6100" b="1" dirty="0">
                <a:latin typeface="Arial" panose="020B0604020202020204" pitchFamily="34" charset="0"/>
                <a:cs typeface="Arial" panose="020B0604020202020204" pitchFamily="34" charset="0"/>
              </a:rPr>
              <a:t>Don’t</a:t>
            </a:r>
            <a:r>
              <a:rPr lang="en-US" altLang="en-US" sz="6100" dirty="0">
                <a:latin typeface="Arial" panose="020B0604020202020204" pitchFamily="34" charset="0"/>
                <a:cs typeface="Arial" panose="020B0604020202020204" pitchFamily="34" charset="0"/>
              </a:rPr>
              <a:t> ask “why” questions</a:t>
            </a:r>
          </a:p>
          <a:p>
            <a:pPr lvl="1">
              <a:lnSpc>
                <a:spcPct val="114000"/>
              </a:lnSpc>
              <a:spcBef>
                <a:spcPct val="0"/>
              </a:spcBef>
            </a:pPr>
            <a:r>
              <a:rPr lang="en-US" altLang="en-US" sz="6100" dirty="0">
                <a:latin typeface="Arial" panose="020B0604020202020204" pitchFamily="34" charset="0"/>
                <a:cs typeface="Arial" panose="020B0604020202020204" pitchFamily="34" charset="0"/>
              </a:rPr>
              <a:t>Ask how the patient will deal with situations in the future</a:t>
            </a:r>
          </a:p>
          <a:p>
            <a:pPr lvl="1">
              <a:lnSpc>
                <a:spcPct val="114000"/>
              </a:lnSpc>
              <a:spcBef>
                <a:spcPct val="0"/>
              </a:spcBef>
            </a:pPr>
            <a:r>
              <a:rPr lang="en-US" altLang="en-US" sz="6100" dirty="0">
                <a:latin typeface="Arial" panose="020B0604020202020204" pitchFamily="34" charset="0"/>
                <a:cs typeface="Arial" panose="020B0604020202020204" pitchFamily="34" charset="0"/>
              </a:rPr>
              <a:t>Acknowledge the difficulty and provide encouragement</a:t>
            </a:r>
          </a:p>
          <a:p>
            <a:pPr lvl="1">
              <a:lnSpc>
                <a:spcPct val="114000"/>
              </a:lnSpc>
              <a:spcBef>
                <a:spcPct val="0"/>
              </a:spcBef>
            </a:pPr>
            <a:r>
              <a:rPr lang="en-US" altLang="en-US" sz="6100" dirty="0">
                <a:latin typeface="Arial" panose="020B0604020202020204" pitchFamily="34" charset="0"/>
                <a:cs typeface="Arial" panose="020B0604020202020204" pitchFamily="34" charset="0"/>
              </a:rPr>
              <a:t>Modify the quit plan or make a new one</a:t>
            </a:r>
          </a:p>
          <a:p>
            <a:pPr lvl="1">
              <a:lnSpc>
                <a:spcPct val="114000"/>
              </a:lnSpc>
              <a:spcBef>
                <a:spcPct val="0"/>
              </a:spcBef>
            </a:pPr>
            <a:r>
              <a:rPr lang="en-US" altLang="en-US" sz="6100" dirty="0">
                <a:latin typeface="Arial" panose="020B0604020202020204" pitchFamily="34" charset="0"/>
                <a:cs typeface="Arial" panose="020B0604020202020204" pitchFamily="34" charset="0"/>
              </a:rPr>
              <a:t>Shorten intervals between visits, or consider phone calls or e-visits (check-ins)</a:t>
            </a:r>
          </a:p>
          <a:p>
            <a:pPr>
              <a:lnSpc>
                <a:spcPct val="114000"/>
              </a:lnSpc>
              <a:spcBef>
                <a:spcPct val="0"/>
              </a:spcBef>
            </a:pPr>
            <a:endParaRPr lang="en-US" altLang="en-US" dirty="0"/>
          </a:p>
        </p:txBody>
      </p:sp>
      <p:sp>
        <p:nvSpPr>
          <p:cNvPr id="4" name="Slide Number Placeholder 3">
            <a:extLst>
              <a:ext uri="{FF2B5EF4-FFF2-40B4-BE49-F238E27FC236}">
                <a16:creationId xmlns:a16="http://schemas.microsoft.com/office/drawing/2014/main" id="{41E40006-2BA5-4CB3-9712-F2A87BD79CBE}"/>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65</a:t>
            </a:fld>
            <a:endParaRPr lang="en-US" dirty="0"/>
          </a:p>
        </p:txBody>
      </p:sp>
    </p:spTree>
    <p:extLst>
      <p:ext uri="{BB962C8B-B14F-4D97-AF65-F5344CB8AC3E}">
        <p14:creationId xmlns:p14="http://schemas.microsoft.com/office/powerpoint/2010/main" val="25719856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p:txBody>
          <a:bodyPr/>
          <a:lstStyle/>
          <a:p>
            <a:pPr eaLnBrk="1" hangingPunct="1"/>
            <a:r>
              <a:rPr lang="en-US" altLang="en-US" dirty="0"/>
              <a:t>Standardize the System</a:t>
            </a:r>
          </a:p>
        </p:txBody>
      </p:sp>
      <p:sp>
        <p:nvSpPr>
          <p:cNvPr id="19459" name="Content Placeholder 2">
            <a:extLst>
              <a:ext uri="{FF2B5EF4-FFF2-40B4-BE49-F238E27FC236}">
                <a16:creationId xmlns:a16="http://schemas.microsoft.com/office/drawing/2014/main" id="{6FD58573-C5A4-4C43-B8A7-7F53F8839B4A}"/>
              </a:ext>
            </a:extLst>
          </p:cNvPr>
          <p:cNvSpPr>
            <a:spLocks noGrp="1"/>
          </p:cNvSpPr>
          <p:nvPr>
            <p:ph idx="1"/>
          </p:nvPr>
        </p:nvSpPr>
        <p:spPr/>
        <p:txBody>
          <a:bodyPr>
            <a:normAutofit/>
          </a:bodyPr>
          <a:lstStyle/>
          <a:p>
            <a:pPr>
              <a:lnSpc>
                <a:spcPct val="114000"/>
              </a:lnSpc>
              <a:spcBef>
                <a:spcPct val="0"/>
              </a:spcBef>
            </a:pPr>
            <a:r>
              <a:rPr lang="en-US" altLang="en-US" sz="3000" dirty="0"/>
              <a:t>Use of EHRS</a:t>
            </a:r>
          </a:p>
          <a:p>
            <a:pPr>
              <a:lnSpc>
                <a:spcPct val="114000"/>
              </a:lnSpc>
              <a:spcBef>
                <a:spcPct val="0"/>
              </a:spcBef>
            </a:pPr>
            <a:r>
              <a:rPr lang="en-US" altLang="en-US" sz="3000" dirty="0"/>
              <a:t>Tobacco use registries</a:t>
            </a:r>
          </a:p>
          <a:p>
            <a:pPr>
              <a:lnSpc>
                <a:spcPct val="114000"/>
              </a:lnSpc>
              <a:spcBef>
                <a:spcPct val="0"/>
              </a:spcBef>
            </a:pPr>
            <a:r>
              <a:rPr lang="en-US" altLang="en-US" sz="3000" dirty="0"/>
              <a:t>E-visits</a:t>
            </a:r>
          </a:p>
          <a:p>
            <a:pPr>
              <a:lnSpc>
                <a:spcPct val="114000"/>
              </a:lnSpc>
              <a:spcBef>
                <a:spcPct val="0"/>
              </a:spcBef>
            </a:pPr>
            <a:r>
              <a:rPr lang="en-US" altLang="en-US" sz="3000" dirty="0"/>
              <a:t>Group visits</a:t>
            </a:r>
          </a:p>
        </p:txBody>
      </p:sp>
      <p:sp>
        <p:nvSpPr>
          <p:cNvPr id="4" name="Slide Number Placeholder 3">
            <a:extLst>
              <a:ext uri="{FF2B5EF4-FFF2-40B4-BE49-F238E27FC236}">
                <a16:creationId xmlns:a16="http://schemas.microsoft.com/office/drawing/2014/main" id="{622BBE1A-80DA-4C3C-99C4-24B3F5A955AC}"/>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66</a:t>
            </a:fld>
            <a:endParaRPr lang="en-US" dirty="0"/>
          </a:p>
        </p:txBody>
      </p:sp>
    </p:spTree>
    <p:extLst>
      <p:ext uri="{BB962C8B-B14F-4D97-AF65-F5344CB8AC3E}">
        <p14:creationId xmlns:p14="http://schemas.microsoft.com/office/powerpoint/2010/main" val="812807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DE8A410-8889-47DB-9781-BC39BF4F2E9A}"/>
              </a:ext>
            </a:extLst>
          </p:cNvPr>
          <p:cNvSpPr>
            <a:spLocks noGrp="1" noChangeArrowheads="1"/>
          </p:cNvSpPr>
          <p:nvPr>
            <p:ph type="title"/>
          </p:nvPr>
        </p:nvSpPr>
        <p:spPr/>
        <p:txBody>
          <a:bodyPr/>
          <a:lstStyle/>
          <a:p>
            <a:pPr>
              <a:defRPr/>
            </a:pPr>
            <a:r>
              <a:rPr lang="en-US" dirty="0"/>
              <a:t>Payment for Tobacco Cessation Counseling</a:t>
            </a:r>
          </a:p>
        </p:txBody>
      </p:sp>
      <p:sp>
        <p:nvSpPr>
          <p:cNvPr id="4" name="Slide Number Placeholder 3">
            <a:extLst>
              <a:ext uri="{FF2B5EF4-FFF2-40B4-BE49-F238E27FC236}">
                <a16:creationId xmlns:a16="http://schemas.microsoft.com/office/drawing/2014/main" id="{C1609098-4B03-42B2-B64C-6A5C84E728A7}"/>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912658-7D5E-4226-ABAD-A6EA766EF973}"/>
              </a:ext>
            </a:extLst>
          </p:cNvPr>
          <p:cNvSpPr>
            <a:spLocks noGrp="1"/>
          </p:cNvSpPr>
          <p:nvPr>
            <p:ph type="title"/>
          </p:nvPr>
        </p:nvSpPr>
        <p:spPr/>
        <p:txBody>
          <a:bodyPr/>
          <a:lstStyle/>
          <a:p>
            <a:r>
              <a:rPr lang="en-US" dirty="0"/>
              <a:t>AAFP Resources for Payment and Coding</a:t>
            </a:r>
          </a:p>
        </p:txBody>
      </p:sp>
      <p:sp>
        <p:nvSpPr>
          <p:cNvPr id="9" name="Content Placeholder 8">
            <a:extLst>
              <a:ext uri="{FF2B5EF4-FFF2-40B4-BE49-F238E27FC236}">
                <a16:creationId xmlns:a16="http://schemas.microsoft.com/office/drawing/2014/main" id="{7B580415-7027-4646-A343-0AF50087A32E}"/>
              </a:ext>
            </a:extLst>
          </p:cNvPr>
          <p:cNvSpPr>
            <a:spLocks noGrp="1"/>
          </p:cNvSpPr>
          <p:nvPr>
            <p:ph idx="1"/>
          </p:nvPr>
        </p:nvSpPr>
        <p:spPr>
          <a:xfrm>
            <a:off x="838199" y="1825625"/>
            <a:ext cx="10711543" cy="4351338"/>
          </a:xfrm>
        </p:spPr>
        <p:txBody>
          <a:bodyPr>
            <a:normAutofit/>
          </a:bodyPr>
          <a:lstStyle/>
          <a:p>
            <a:endParaRPr lang="en-US" b="1" dirty="0">
              <a:solidFill>
                <a:srgbClr val="F6CFA4"/>
              </a:solidFill>
              <a:hlinkClick r:id="rId2">
                <a:extLst>
                  <a:ext uri="{A12FA001-AC4F-418D-AE19-62706E023703}">
                    <ahyp:hlinkClr xmlns:ahyp="http://schemas.microsoft.com/office/drawing/2018/hyperlinkcolor" val="tx"/>
                  </a:ext>
                </a:extLst>
              </a:hlinkClick>
            </a:endParaRPr>
          </a:p>
          <a:p>
            <a:r>
              <a:rPr lang="en-US" sz="3000" b="1" dirty="0">
                <a:solidFill>
                  <a:srgbClr val="0070C0"/>
                </a:solidFill>
                <a:hlinkClick r:id="rId2">
                  <a:extLst>
                    <a:ext uri="{A12FA001-AC4F-418D-AE19-62706E023703}">
                      <ahyp:hlinkClr xmlns:ahyp="http://schemas.microsoft.com/office/drawing/2018/hyperlinkcolor" val="tx"/>
                    </a:ext>
                  </a:extLst>
                </a:hlinkClick>
              </a:rPr>
              <a:t>Coding for Tobacco Screening and Cessation</a:t>
            </a:r>
            <a:endParaRPr lang="en-US" sz="3000" b="1" dirty="0">
              <a:solidFill>
                <a:srgbClr val="0070C0"/>
              </a:solidFill>
            </a:endParaRPr>
          </a:p>
          <a:p>
            <a:r>
              <a:rPr lang="en-US" sz="3000" b="1" dirty="0">
                <a:solidFill>
                  <a:srgbClr val="0070C0"/>
                </a:solidFill>
                <a:hlinkClick r:id="rId3" tooltip="Tobacco group visit guide">
                  <a:extLst>
                    <a:ext uri="{A12FA001-AC4F-418D-AE19-62706E023703}">
                      <ahyp:hlinkClr xmlns:ahyp="http://schemas.microsoft.com/office/drawing/2018/hyperlinkcolor" val="tx"/>
                    </a:ext>
                  </a:extLst>
                </a:hlinkClick>
              </a:rPr>
              <a:t>Guide to Tobacco Cessation Group Visits</a:t>
            </a:r>
            <a:endParaRPr lang="en-US" sz="3000" b="1" dirty="0">
              <a:solidFill>
                <a:srgbClr val="0070C0"/>
              </a:solidFill>
              <a:hlinkClick r:id="rId4">
                <a:extLst>
                  <a:ext uri="{A12FA001-AC4F-418D-AE19-62706E023703}">
                    <ahyp:hlinkClr xmlns:ahyp="http://schemas.microsoft.com/office/drawing/2018/hyperlinkcolor" val="tx"/>
                  </a:ext>
                </a:extLst>
              </a:hlinkClick>
            </a:endParaRPr>
          </a:p>
          <a:p>
            <a:r>
              <a:rPr lang="en-US" sz="3000" b="1" dirty="0">
                <a:solidFill>
                  <a:srgbClr val="0070C0"/>
                </a:solidFill>
                <a:hlinkClick r:id="rId4">
                  <a:extLst>
                    <a:ext uri="{A12FA001-AC4F-418D-AE19-62706E023703}">
                      <ahyp:hlinkClr xmlns:ahyp="http://schemas.microsoft.com/office/drawing/2018/hyperlinkcolor" val="tx"/>
                    </a:ext>
                  </a:extLst>
                </a:hlinkClick>
              </a:rPr>
              <a:t>Tobacco Cessation Telehealth Guide</a:t>
            </a:r>
            <a:endParaRPr lang="en-US" sz="3000" b="1" dirty="0">
              <a:solidFill>
                <a:srgbClr val="0070C0"/>
              </a:solidFill>
            </a:endParaRPr>
          </a:p>
          <a:p>
            <a:r>
              <a:rPr lang="en-US" sz="3000" b="1" dirty="0">
                <a:solidFill>
                  <a:srgbClr val="0070C0"/>
                </a:solidFill>
                <a:hlinkClick r:id="rId5">
                  <a:extLst>
                    <a:ext uri="{A12FA001-AC4F-418D-AE19-62706E023703}">
                      <ahyp:hlinkClr xmlns:ahyp="http://schemas.microsoft.com/office/drawing/2018/hyperlinkcolor" val="tx"/>
                    </a:ext>
                  </a:extLst>
                </a:hlinkClick>
              </a:rPr>
              <a:t>AAFP Coding Reference Cards: Preventive Services Codes</a:t>
            </a:r>
            <a:endParaRPr lang="en-US" sz="3000" b="1" dirty="0">
              <a:solidFill>
                <a:srgbClr val="0070C0"/>
              </a:solidFill>
            </a:endParaRPr>
          </a:p>
          <a:p>
            <a:endParaRPr lang="en-US" dirty="0"/>
          </a:p>
        </p:txBody>
      </p:sp>
      <p:sp>
        <p:nvSpPr>
          <p:cNvPr id="3" name="Slide Number Placeholder 2">
            <a:extLst>
              <a:ext uri="{FF2B5EF4-FFF2-40B4-BE49-F238E27FC236}">
                <a16:creationId xmlns:a16="http://schemas.microsoft.com/office/drawing/2014/main" id="{702FBADF-C6D1-4E9C-BED3-4CD2056DA47F}"/>
              </a:ext>
            </a:extLst>
          </p:cNvPr>
          <p:cNvSpPr>
            <a:spLocks noGrp="1"/>
          </p:cNvSpPr>
          <p:nvPr>
            <p:ph type="sldNum" sz="quarter" idx="10"/>
          </p:nvPr>
        </p:nvSpPr>
        <p:spPr/>
        <p:txBody>
          <a:bodyPr/>
          <a:lstStyle/>
          <a:p>
            <a:fld id="{AC38F574-C4C0-48B1-B81D-85833E98F04F}" type="slidenum">
              <a:rPr lang="en-US" smtClean="0"/>
              <a:pPr/>
              <a:t>68</a:t>
            </a:fld>
            <a:endParaRPr lang="en-US" dirty="0"/>
          </a:p>
        </p:txBody>
      </p:sp>
    </p:spTree>
    <p:extLst>
      <p:ext uri="{BB962C8B-B14F-4D97-AF65-F5344CB8AC3E}">
        <p14:creationId xmlns:p14="http://schemas.microsoft.com/office/powerpoint/2010/main" val="1594599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B9A1-03BC-4F80-B0EC-3DD199570CC2}"/>
              </a:ext>
            </a:extLst>
          </p:cNvPr>
          <p:cNvSpPr>
            <a:spLocks noGrp="1"/>
          </p:cNvSpPr>
          <p:nvPr>
            <p:ph type="title"/>
          </p:nvPr>
        </p:nvSpPr>
        <p:spPr/>
        <p:txBody>
          <a:bodyPr/>
          <a:lstStyle/>
          <a:p>
            <a:pPr>
              <a:defRPr/>
            </a:pPr>
            <a:r>
              <a:rPr lang="en-US" dirty="0"/>
              <a:t>Resources</a:t>
            </a:r>
          </a:p>
        </p:txBody>
      </p:sp>
      <p:sp>
        <p:nvSpPr>
          <p:cNvPr id="3" name="Slide Number Placeholder 3">
            <a:extLst>
              <a:ext uri="{FF2B5EF4-FFF2-40B4-BE49-F238E27FC236}">
                <a16:creationId xmlns:a16="http://schemas.microsoft.com/office/drawing/2014/main" id="{D806E7FE-8962-4B42-AF2C-B85935EEA0F2}"/>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69</a:t>
            </a:fld>
            <a:endParaRPr lang="en-US" dirty="0"/>
          </a:p>
        </p:txBody>
      </p:sp>
    </p:spTree>
    <p:extLst>
      <p:ext uri="{BB962C8B-B14F-4D97-AF65-F5344CB8AC3E}">
        <p14:creationId xmlns:p14="http://schemas.microsoft.com/office/powerpoint/2010/main" val="277195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B10E-670C-4F29-8F91-382CB8869D24}"/>
              </a:ext>
            </a:extLst>
          </p:cNvPr>
          <p:cNvSpPr>
            <a:spLocks noGrp="1"/>
          </p:cNvSpPr>
          <p:nvPr>
            <p:ph type="title"/>
          </p:nvPr>
        </p:nvSpPr>
        <p:spPr/>
        <p:txBody>
          <a:bodyPr/>
          <a:lstStyle/>
          <a:p>
            <a:r>
              <a:rPr lang="en-US" sz="4000" dirty="0"/>
              <a:t>Safety and Health Effects</a:t>
            </a:r>
          </a:p>
        </p:txBody>
      </p:sp>
      <p:sp>
        <p:nvSpPr>
          <p:cNvPr id="3" name="Content Placeholder 2">
            <a:extLst>
              <a:ext uri="{FF2B5EF4-FFF2-40B4-BE49-F238E27FC236}">
                <a16:creationId xmlns:a16="http://schemas.microsoft.com/office/drawing/2014/main" id="{E826E469-4344-4EE7-AF5B-0C0C7DEF93A4}"/>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Most flavored e-cigarette liquids contain diacetyl and 2,3-pentanedione.</a:t>
            </a:r>
          </a:p>
          <a:p>
            <a:pPr lvl="1"/>
            <a:r>
              <a:rPr lang="en-US" sz="2200" dirty="0">
                <a:latin typeface="Arial" panose="020B0604020202020204" pitchFamily="34" charset="0"/>
                <a:cs typeface="Arial" panose="020B0604020202020204" pitchFamily="34" charset="0"/>
              </a:rPr>
              <a:t>Linked to serious and irreversible lung diseases like bronchiolitis obliterans or “popcorn lung” disease</a:t>
            </a:r>
          </a:p>
          <a:p>
            <a:r>
              <a:rPr lang="en-US" sz="2400" dirty="0">
                <a:latin typeface="Arial" panose="020B0604020202020204" pitchFamily="34" charset="0"/>
                <a:cs typeface="Arial" panose="020B0604020202020204" pitchFamily="34" charset="0"/>
              </a:rPr>
              <a:t>E-cigarette liquids and cartridges also contain high concentrations of microbial toxins like endotoxins and glucan.</a:t>
            </a:r>
          </a:p>
          <a:p>
            <a:pPr lvl="1"/>
            <a:r>
              <a:rPr lang="en-US" sz="2200" dirty="0"/>
              <a:t>Linked to the development of airflow obstruction, reduced lung function, atopic and nonatopic asthma</a:t>
            </a:r>
          </a:p>
          <a:p>
            <a:r>
              <a:rPr lang="en-US" sz="2400" dirty="0">
                <a:latin typeface="Arial" panose="020B0604020202020204" pitchFamily="34" charset="0"/>
                <a:cs typeface="Arial" panose="020B0604020202020204" pitchFamily="34" charset="0"/>
              </a:rPr>
              <a:t>Risks aren’t limited to e-cigarette users—bystanders can breathe in aerosol when it is exhaled.</a:t>
            </a:r>
          </a:p>
        </p:txBody>
      </p:sp>
      <p:sp>
        <p:nvSpPr>
          <p:cNvPr id="4" name="Slide Number Placeholder 3">
            <a:extLst>
              <a:ext uri="{FF2B5EF4-FFF2-40B4-BE49-F238E27FC236}">
                <a16:creationId xmlns:a16="http://schemas.microsoft.com/office/drawing/2014/main" id="{C537D28C-212D-4828-80B5-469C7EF2FC98}"/>
              </a:ext>
            </a:extLst>
          </p:cNvPr>
          <p:cNvSpPr>
            <a:spLocks noGrp="1"/>
          </p:cNvSpPr>
          <p:nvPr>
            <p:ph type="sldNum" sz="quarter" idx="10"/>
          </p:nvPr>
        </p:nvSpPr>
        <p:spPr/>
        <p:txBody>
          <a:bodyPr/>
          <a:lstStyle/>
          <a:p>
            <a:fld id="{C48602F5-FA46-4288-92A4-423959D7C262}" type="slidenum">
              <a:rPr lang="en-US" smtClean="0"/>
              <a:pPr/>
              <a:t>7</a:t>
            </a:fld>
            <a:endParaRPr lang="en-US" dirty="0"/>
          </a:p>
        </p:txBody>
      </p:sp>
    </p:spTree>
    <p:extLst>
      <p:ext uri="{BB962C8B-B14F-4D97-AF65-F5344CB8AC3E}">
        <p14:creationId xmlns:p14="http://schemas.microsoft.com/office/powerpoint/2010/main" val="4861969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a:xfrm>
            <a:off x="126124" y="274638"/>
            <a:ext cx="11939752" cy="1143000"/>
          </a:xfrm>
        </p:spPr>
        <p:txBody>
          <a:bodyPr/>
          <a:lstStyle/>
          <a:p>
            <a:pPr eaLnBrk="1" hangingPunct="1"/>
            <a:r>
              <a:rPr lang="en-US" altLang="en-US" sz="3600" dirty="0"/>
              <a:t>AAFP Tobacco and Vaping Cessation Resource Page</a:t>
            </a:r>
          </a:p>
        </p:txBody>
      </p:sp>
      <p:pic>
        <p:nvPicPr>
          <p:cNvPr id="3" name="Picture 2" descr="A screenshot of a cell phone&#10;&#10;Description automatically generated">
            <a:extLst>
              <a:ext uri="{FF2B5EF4-FFF2-40B4-BE49-F238E27FC236}">
                <a16:creationId xmlns:a16="http://schemas.microsoft.com/office/drawing/2014/main" id="{AAAED36D-B332-4B90-80E3-E3D4499FA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737" y="1217558"/>
            <a:ext cx="7876593" cy="4715155"/>
          </a:xfrm>
          <a:prstGeom prst="rect">
            <a:avLst/>
          </a:prstGeom>
        </p:spPr>
      </p:pic>
      <p:sp>
        <p:nvSpPr>
          <p:cNvPr id="5" name="Rectangle 4">
            <a:extLst>
              <a:ext uri="{FF2B5EF4-FFF2-40B4-BE49-F238E27FC236}">
                <a16:creationId xmlns:a16="http://schemas.microsoft.com/office/drawing/2014/main" id="{4B751C5F-2C5C-44DB-8F0F-E93961D514BD}"/>
              </a:ext>
            </a:extLst>
          </p:cNvPr>
          <p:cNvSpPr/>
          <p:nvPr/>
        </p:nvSpPr>
        <p:spPr>
          <a:xfrm>
            <a:off x="2383737" y="5852792"/>
            <a:ext cx="7876593" cy="369332"/>
          </a:xfrm>
          <a:prstGeom prst="rect">
            <a:avLst/>
          </a:prstGeom>
        </p:spPr>
        <p:txBody>
          <a:bodyPr wrap="square">
            <a:spAutoFit/>
          </a:bodyPr>
          <a:lstStyle/>
          <a:p>
            <a:pPr algn="ctr"/>
            <a:r>
              <a:rPr lang="en-US" dirty="0">
                <a:solidFill>
                  <a:srgbClr val="0070C0"/>
                </a:solidFill>
                <a:hlinkClick r:id="rId4">
                  <a:extLst>
                    <a:ext uri="{A12FA001-AC4F-418D-AE19-62706E023703}">
                      <ahyp:hlinkClr xmlns:ahyp="http://schemas.microsoft.com/office/drawing/2018/hyperlinkcolor" val="tx"/>
                    </a:ext>
                  </a:extLst>
                </a:hlinkClick>
              </a:rPr>
              <a:t>www.aafp.org/patient-care/inform/gaso.html</a:t>
            </a:r>
            <a:endParaRPr lang="en-US" dirty="0">
              <a:solidFill>
                <a:srgbClr val="0070C0"/>
              </a:solidFill>
            </a:endParaRPr>
          </a:p>
        </p:txBody>
      </p:sp>
      <p:sp>
        <p:nvSpPr>
          <p:cNvPr id="6" name="Slide Number Placeholder 3">
            <a:extLst>
              <a:ext uri="{FF2B5EF4-FFF2-40B4-BE49-F238E27FC236}">
                <a16:creationId xmlns:a16="http://schemas.microsoft.com/office/drawing/2014/main" id="{8D97BAE9-81B8-4129-B12E-E23B3866C841}"/>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70</a:t>
            </a:fld>
            <a:endParaRPr lang="en-US" dirty="0"/>
          </a:p>
        </p:txBody>
      </p:sp>
    </p:spTree>
    <p:extLst>
      <p:ext uri="{BB962C8B-B14F-4D97-AF65-F5344CB8AC3E}">
        <p14:creationId xmlns:p14="http://schemas.microsoft.com/office/powerpoint/2010/main" val="18909229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6C53-11DF-4CCC-9867-2F6FCD491254}"/>
              </a:ext>
            </a:extLst>
          </p:cNvPr>
          <p:cNvSpPr>
            <a:spLocks noGrp="1"/>
          </p:cNvSpPr>
          <p:nvPr>
            <p:ph type="title"/>
          </p:nvPr>
        </p:nvSpPr>
        <p:spPr>
          <a:xfrm>
            <a:off x="838200" y="254987"/>
            <a:ext cx="10515600" cy="1325563"/>
          </a:xfrm>
        </p:spPr>
        <p:txBody>
          <a:bodyPr/>
          <a:lstStyle/>
          <a:p>
            <a:r>
              <a:rPr lang="en-US" dirty="0"/>
              <a:t>Patient Resources</a:t>
            </a:r>
          </a:p>
        </p:txBody>
      </p:sp>
      <p:sp>
        <p:nvSpPr>
          <p:cNvPr id="3" name="Content Placeholder 2">
            <a:extLst>
              <a:ext uri="{FF2B5EF4-FFF2-40B4-BE49-F238E27FC236}">
                <a16:creationId xmlns:a16="http://schemas.microsoft.com/office/drawing/2014/main" id="{875DDA26-AB12-4EF5-A54F-DCAA36777E97}"/>
              </a:ext>
            </a:extLst>
          </p:cNvPr>
          <p:cNvSpPr>
            <a:spLocks noGrp="1"/>
          </p:cNvSpPr>
          <p:nvPr>
            <p:ph idx="1"/>
          </p:nvPr>
        </p:nvSpPr>
        <p:spPr>
          <a:xfrm>
            <a:off x="698090" y="1376219"/>
            <a:ext cx="10515600" cy="4711844"/>
          </a:xfrm>
        </p:spPr>
        <p:txBody>
          <a:bodyPr>
            <a:normAutofit fontScale="62500" lnSpcReduction="20000"/>
          </a:bodyPr>
          <a:lstStyle/>
          <a:p>
            <a:r>
              <a:rPr lang="en-US" dirty="0"/>
              <a:t>Electronic Cigarettes: What You Need to Know: </a:t>
            </a:r>
            <a:r>
              <a:rPr lang="en-US" dirty="0">
                <a:solidFill>
                  <a:srgbClr val="0070C0"/>
                </a:solidFill>
                <a:hlinkClick r:id="rId2" tooltip="E-cigarette handout">
                  <a:extLst>
                    <a:ext uri="{A12FA001-AC4F-418D-AE19-62706E023703}">
                      <ahyp:hlinkClr xmlns:ahyp="http://schemas.microsoft.com/office/drawing/2018/hyperlinkcolor" val="tx"/>
                    </a:ext>
                  </a:extLst>
                </a:hlinkClick>
              </a:rPr>
              <a:t>English</a:t>
            </a:r>
            <a:r>
              <a:rPr lang="en-US" dirty="0"/>
              <a:t> | </a:t>
            </a:r>
            <a:r>
              <a:rPr lang="en-US" dirty="0">
                <a:solidFill>
                  <a:srgbClr val="0070C0"/>
                </a:solidFill>
                <a:hlinkClick r:id="rId3" tooltip="E-cig handout - Spanish">
                  <a:extLst>
                    <a:ext uri="{A12FA001-AC4F-418D-AE19-62706E023703}">
                      <ahyp:hlinkClr xmlns:ahyp="http://schemas.microsoft.com/office/drawing/2018/hyperlinkcolor" val="tx"/>
                    </a:ext>
                  </a:extLst>
                </a:hlinkClick>
              </a:rPr>
              <a:t>Spanish</a:t>
            </a:r>
            <a:endParaRPr lang="en-US" dirty="0">
              <a:solidFill>
                <a:srgbClr val="0070C0"/>
              </a:solidFill>
            </a:endParaRPr>
          </a:p>
          <a:p>
            <a:r>
              <a:rPr lang="en-US" dirty="0">
                <a:solidFill>
                  <a:srgbClr val="0070C0"/>
                </a:solidFill>
                <a:hlinkClick r:id="rId4" tooltip="JUUL patient fact sheet">
                  <a:extLst>
                    <a:ext uri="{A12FA001-AC4F-418D-AE19-62706E023703}">
                      <ahyp:hlinkClr xmlns:ahyp="http://schemas.microsoft.com/office/drawing/2018/hyperlinkcolor" val="tx"/>
                    </a:ext>
                  </a:extLst>
                </a:hlinkClick>
              </a:rPr>
              <a:t>Patient Fact Sheet on JUUL</a:t>
            </a:r>
            <a:endParaRPr lang="en-US" dirty="0">
              <a:solidFill>
                <a:srgbClr val="0070C0"/>
              </a:solidFill>
            </a:endParaRPr>
          </a:p>
          <a:p>
            <a:r>
              <a:rPr lang="en-US" dirty="0"/>
              <a:t>Quit Smoking Guide: </a:t>
            </a:r>
            <a:r>
              <a:rPr lang="en-US" dirty="0">
                <a:solidFill>
                  <a:srgbClr val="0070C0"/>
                </a:solidFill>
                <a:hlinkClick r:id="rId5" tooltip="Quit smoking guide">
                  <a:extLst>
                    <a:ext uri="{A12FA001-AC4F-418D-AE19-62706E023703}">
                      <ahyp:hlinkClr xmlns:ahyp="http://schemas.microsoft.com/office/drawing/2018/hyperlinkcolor" val="tx"/>
                    </a:ext>
                  </a:extLst>
                </a:hlinkClick>
              </a:rPr>
              <a:t>English</a:t>
            </a:r>
            <a:r>
              <a:rPr lang="en-US" dirty="0"/>
              <a:t> | </a:t>
            </a:r>
            <a:r>
              <a:rPr lang="en-US" dirty="0">
                <a:solidFill>
                  <a:srgbClr val="0070C0"/>
                </a:solidFill>
                <a:hlinkClick r:id="rId6" tooltip="Quit smoking guide">
                  <a:extLst>
                    <a:ext uri="{A12FA001-AC4F-418D-AE19-62706E023703}">
                      <ahyp:hlinkClr xmlns:ahyp="http://schemas.microsoft.com/office/drawing/2018/hyperlinkcolor" val="tx"/>
                    </a:ext>
                  </a:extLst>
                </a:hlinkClick>
              </a:rPr>
              <a:t>Spanish</a:t>
            </a:r>
            <a:endParaRPr lang="en-US" dirty="0">
              <a:solidFill>
                <a:srgbClr val="0070C0"/>
              </a:solidFill>
            </a:endParaRPr>
          </a:p>
          <a:p>
            <a:r>
              <a:rPr lang="en-US" dirty="0">
                <a:solidFill>
                  <a:srgbClr val="0070C0"/>
                </a:solidFill>
                <a:hlinkClick r:id="rId7" tooltip="Smoking infographic">
                  <a:extLst>
                    <a:ext uri="{A12FA001-AC4F-418D-AE19-62706E023703}">
                      <ahyp:hlinkClr xmlns:ahyp="http://schemas.microsoft.com/office/drawing/2018/hyperlinkcolor" val="tx"/>
                    </a:ext>
                  </a:extLst>
                </a:hlinkClick>
              </a:rPr>
              <a:t>Top Tools for Quitting Infographic</a:t>
            </a:r>
            <a:endParaRPr lang="en-US" dirty="0">
              <a:solidFill>
                <a:srgbClr val="0070C0"/>
              </a:solidFill>
            </a:endParaRPr>
          </a:p>
          <a:p>
            <a:r>
              <a:rPr lang="en-US" dirty="0"/>
              <a:t>Prescription Pad: </a:t>
            </a:r>
            <a:r>
              <a:rPr lang="en-US" dirty="0">
                <a:solidFill>
                  <a:srgbClr val="0070C0"/>
                </a:solidFill>
                <a:hlinkClick r:id="rId8" tooltip="Prescription pad">
                  <a:extLst>
                    <a:ext uri="{A12FA001-AC4F-418D-AE19-62706E023703}">
                      <ahyp:hlinkClr xmlns:ahyp="http://schemas.microsoft.com/office/drawing/2018/hyperlinkcolor" val="tx"/>
                    </a:ext>
                  </a:extLst>
                </a:hlinkClick>
              </a:rPr>
              <a:t>English</a:t>
            </a:r>
            <a:r>
              <a:rPr lang="en-US" dirty="0"/>
              <a:t> | </a:t>
            </a:r>
            <a:r>
              <a:rPr lang="en-US" dirty="0">
                <a:solidFill>
                  <a:srgbClr val="0070C0"/>
                </a:solidFill>
                <a:hlinkClick r:id="rId9" tooltip="Prescription pad - Spanish">
                  <a:extLst>
                    <a:ext uri="{A12FA001-AC4F-418D-AE19-62706E023703}">
                      <ahyp:hlinkClr xmlns:ahyp="http://schemas.microsoft.com/office/drawing/2018/hyperlinkcolor" val="tx"/>
                    </a:ext>
                  </a:extLst>
                </a:hlinkClick>
              </a:rPr>
              <a:t>Spanish</a:t>
            </a:r>
            <a:endParaRPr lang="en-US" dirty="0">
              <a:solidFill>
                <a:srgbClr val="0070C0"/>
              </a:solidFill>
            </a:endParaRPr>
          </a:p>
          <a:p>
            <a:r>
              <a:rPr lang="en-US" dirty="0">
                <a:solidFill>
                  <a:srgbClr val="0070C0"/>
                </a:solidFill>
                <a:hlinkClick r:id="rId10" tooltip="Tobacco addiction">
                  <a:extLst>
                    <a:ext uri="{A12FA001-AC4F-418D-AE19-62706E023703}">
                      <ahyp:hlinkClr xmlns:ahyp="http://schemas.microsoft.com/office/drawing/2018/hyperlinkcolor" val="tx"/>
                    </a:ext>
                  </a:extLst>
                </a:hlinkClick>
              </a:rPr>
              <a:t>Tobacco Addiction</a:t>
            </a:r>
            <a:endParaRPr lang="en-US" dirty="0">
              <a:solidFill>
                <a:srgbClr val="0070C0"/>
              </a:solidFill>
            </a:endParaRPr>
          </a:p>
          <a:p>
            <a:r>
              <a:rPr lang="en-US" dirty="0">
                <a:solidFill>
                  <a:srgbClr val="0070C0"/>
                </a:solidFill>
                <a:hlinkClick r:id="rId11" tooltip="Dangers of vaping">
                  <a:extLst>
                    <a:ext uri="{A12FA001-AC4F-418D-AE19-62706E023703}">
                      <ahyp:hlinkClr xmlns:ahyp="http://schemas.microsoft.com/office/drawing/2018/hyperlinkcolor" val="tx"/>
                    </a:ext>
                  </a:extLst>
                </a:hlinkClick>
              </a:rPr>
              <a:t>Dangers of Vaping</a:t>
            </a:r>
            <a:endParaRPr lang="en-US" dirty="0">
              <a:solidFill>
                <a:srgbClr val="0070C0"/>
              </a:solidFill>
            </a:endParaRPr>
          </a:p>
          <a:p>
            <a:r>
              <a:rPr lang="en-US" dirty="0">
                <a:solidFill>
                  <a:srgbClr val="0070C0"/>
                </a:solidFill>
                <a:hlinkClick r:id="rId12" tooltip="Smoking quiz">
                  <a:extLst>
                    <a:ext uri="{A12FA001-AC4F-418D-AE19-62706E023703}">
                      <ahyp:hlinkClr xmlns:ahyp="http://schemas.microsoft.com/office/drawing/2018/hyperlinkcolor" val="tx"/>
                    </a:ext>
                  </a:extLst>
                </a:hlinkClick>
              </a:rPr>
              <a:t>"Do I Want To Quit" Quiz</a:t>
            </a:r>
            <a:endParaRPr lang="en-US" dirty="0">
              <a:solidFill>
                <a:srgbClr val="0070C0"/>
              </a:solidFill>
            </a:endParaRPr>
          </a:p>
          <a:p>
            <a:r>
              <a:rPr lang="en-US" dirty="0">
                <a:solidFill>
                  <a:srgbClr val="0070C0"/>
                </a:solidFill>
                <a:hlinkClick r:id="rId13" tooltip="Smoking quiz">
                  <a:extLst>
                    <a:ext uri="{A12FA001-AC4F-418D-AE19-62706E023703}">
                      <ahyp:hlinkClr xmlns:ahyp="http://schemas.microsoft.com/office/drawing/2018/hyperlinkcolor" val="tx"/>
                    </a:ext>
                  </a:extLst>
                </a:hlinkClick>
              </a:rPr>
              <a:t>"Why Do I Smoke" Quiz</a:t>
            </a:r>
            <a:endParaRPr lang="en-US" dirty="0">
              <a:solidFill>
                <a:srgbClr val="0070C0"/>
              </a:solidFill>
            </a:endParaRPr>
          </a:p>
          <a:p>
            <a:r>
              <a:rPr lang="en-US" dirty="0">
                <a:solidFill>
                  <a:srgbClr val="0070C0"/>
                </a:solidFill>
                <a:hlinkClick r:id="rId14" tooltip="Smokeless tobacco">
                  <a:extLst>
                    <a:ext uri="{A12FA001-AC4F-418D-AE19-62706E023703}">
                      <ahyp:hlinkClr xmlns:ahyp="http://schemas.microsoft.com/office/drawing/2018/hyperlinkcolor" val="tx"/>
                    </a:ext>
                  </a:extLst>
                </a:hlinkClick>
              </a:rPr>
              <a:t>Smokeless Tobacco: Tips on How to Stop</a:t>
            </a:r>
            <a:endParaRPr lang="en-US" dirty="0">
              <a:solidFill>
                <a:srgbClr val="0070C0"/>
              </a:solidFill>
            </a:endParaRPr>
          </a:p>
          <a:p>
            <a:r>
              <a:rPr lang="en-US" dirty="0">
                <a:solidFill>
                  <a:srgbClr val="0070C0"/>
                </a:solidFill>
                <a:hlinkClick r:id="rId15" tooltip="Smoking cessation">
                  <a:extLst>
                    <a:ext uri="{A12FA001-AC4F-418D-AE19-62706E023703}">
                      <ahyp:hlinkClr xmlns:ahyp="http://schemas.microsoft.com/office/drawing/2018/hyperlinkcolor" val="tx"/>
                    </a:ext>
                  </a:extLst>
                </a:hlinkClick>
              </a:rPr>
              <a:t>Smoking Cessation in Recovering Alcoholics</a:t>
            </a:r>
            <a:endParaRPr lang="en-US" dirty="0">
              <a:solidFill>
                <a:srgbClr val="0070C0"/>
              </a:solidFill>
            </a:endParaRPr>
          </a:p>
          <a:p>
            <a:r>
              <a:rPr lang="en-US" dirty="0">
                <a:solidFill>
                  <a:srgbClr val="0070C0"/>
                </a:solidFill>
                <a:hlinkClick r:id="rId16" tooltip="Nicotine patch">
                  <a:extLst>
                    <a:ext uri="{A12FA001-AC4F-418D-AE19-62706E023703}">
                      <ahyp:hlinkClr xmlns:ahyp="http://schemas.microsoft.com/office/drawing/2018/hyperlinkcolor" val="tx"/>
                    </a:ext>
                  </a:extLst>
                </a:hlinkClick>
              </a:rPr>
              <a:t>Nicotine Patch</a:t>
            </a:r>
            <a:endParaRPr lang="en-US" dirty="0">
              <a:solidFill>
                <a:srgbClr val="0070C0"/>
              </a:solidFill>
            </a:endParaRPr>
          </a:p>
          <a:p>
            <a:r>
              <a:rPr lang="en-US" dirty="0">
                <a:solidFill>
                  <a:srgbClr val="0070C0"/>
                </a:solidFill>
                <a:hlinkClick r:id="rId17" tooltip="Smokefree.gov tools">
                  <a:extLst>
                    <a:ext uri="{A12FA001-AC4F-418D-AE19-62706E023703}">
                      <ahyp:hlinkClr xmlns:ahyp="http://schemas.microsoft.com/office/drawing/2018/hyperlinkcolor" val="tx"/>
                    </a:ext>
                  </a:extLst>
                </a:hlinkClick>
              </a:rPr>
              <a:t>Smokefree.gov</a:t>
            </a:r>
            <a:endParaRPr lang="en-US" dirty="0">
              <a:solidFill>
                <a:srgbClr val="0070C0"/>
              </a:solidFill>
            </a:endParaRPr>
          </a:p>
          <a:p>
            <a:r>
              <a:rPr lang="en-US" dirty="0">
                <a:solidFill>
                  <a:srgbClr val="0070C0"/>
                </a:solidFill>
                <a:hlinkClick r:id="rId7">
                  <a:extLst>
                    <a:ext uri="{A12FA001-AC4F-418D-AE19-62706E023703}">
                      <ahyp:hlinkClr xmlns:ahyp="http://schemas.microsoft.com/office/drawing/2018/hyperlinkcolor" val="tx"/>
                    </a:ext>
                  </a:extLst>
                </a:hlinkClick>
              </a:rPr>
              <a:t>Clear the Air Infographic</a:t>
            </a:r>
            <a:endParaRPr lang="en-US" dirty="0">
              <a:solidFill>
                <a:srgbClr val="0070C0"/>
              </a:solidFill>
            </a:endParaRPr>
          </a:p>
        </p:txBody>
      </p:sp>
      <p:sp>
        <p:nvSpPr>
          <p:cNvPr id="4" name="Slide Number Placeholder 3">
            <a:extLst>
              <a:ext uri="{FF2B5EF4-FFF2-40B4-BE49-F238E27FC236}">
                <a16:creationId xmlns:a16="http://schemas.microsoft.com/office/drawing/2014/main" id="{881921B0-B2AD-4812-92DE-D79A1A396FC8}"/>
              </a:ext>
            </a:extLst>
          </p:cNvPr>
          <p:cNvSpPr>
            <a:spLocks noGrp="1"/>
          </p:cNvSpPr>
          <p:nvPr>
            <p:ph type="sldNum" sz="quarter" idx="10"/>
          </p:nvPr>
        </p:nvSpPr>
        <p:spPr/>
        <p:txBody>
          <a:bodyPr/>
          <a:lstStyle/>
          <a:p>
            <a:fld id="{AC38F574-C4C0-48B1-B81D-85833E98F04F}" type="slidenum">
              <a:rPr lang="en-US" smtClean="0"/>
              <a:pPr/>
              <a:t>71</a:t>
            </a:fld>
            <a:endParaRPr lang="en-US" dirty="0"/>
          </a:p>
        </p:txBody>
      </p:sp>
      <p:pic>
        <p:nvPicPr>
          <p:cNvPr id="5" name="Picture 4">
            <a:extLst>
              <a:ext uri="{FF2B5EF4-FFF2-40B4-BE49-F238E27FC236}">
                <a16:creationId xmlns:a16="http://schemas.microsoft.com/office/drawing/2014/main" id="{9471E5AA-8277-48A4-8133-989CB36AE5B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480498" y="2068369"/>
            <a:ext cx="2296541" cy="2978438"/>
          </a:xfrm>
          <a:prstGeom prst="rect">
            <a:avLst/>
          </a:prstGeom>
          <a:ln>
            <a:solidFill>
              <a:srgbClr val="444444"/>
            </a:solidFill>
          </a:ln>
        </p:spPr>
      </p:pic>
      <p:pic>
        <p:nvPicPr>
          <p:cNvPr id="6" name="Picture 5">
            <a:extLst>
              <a:ext uri="{FF2B5EF4-FFF2-40B4-BE49-F238E27FC236}">
                <a16:creationId xmlns:a16="http://schemas.microsoft.com/office/drawing/2014/main" id="{CE58180A-D1DE-4B70-9FDF-75B23657906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330306" y="180375"/>
            <a:ext cx="2163604" cy="2800350"/>
          </a:xfrm>
          <a:prstGeom prst="rect">
            <a:avLst/>
          </a:prstGeom>
          <a:ln>
            <a:solidFill>
              <a:srgbClr val="444444"/>
            </a:solidFill>
          </a:ln>
        </p:spPr>
      </p:pic>
      <p:pic>
        <p:nvPicPr>
          <p:cNvPr id="8" name="Picture 7" descr="Diagram&#10;&#10;Description automatically generated">
            <a:extLst>
              <a:ext uri="{FF2B5EF4-FFF2-40B4-BE49-F238E27FC236}">
                <a16:creationId xmlns:a16="http://schemas.microsoft.com/office/drawing/2014/main" id="{6DD13E02-3760-4773-9CB1-661174B19F2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28685" y="3102355"/>
            <a:ext cx="2465225" cy="3190291"/>
          </a:xfrm>
          <a:prstGeom prst="rect">
            <a:avLst/>
          </a:prstGeom>
          <a:ln>
            <a:solidFill>
              <a:schemeClr val="tx1"/>
            </a:solidFill>
          </a:ln>
        </p:spPr>
      </p:pic>
    </p:spTree>
    <p:extLst>
      <p:ext uri="{BB962C8B-B14F-4D97-AF65-F5344CB8AC3E}">
        <p14:creationId xmlns:p14="http://schemas.microsoft.com/office/powerpoint/2010/main" val="9710979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756C58-5D61-4429-9339-0674364EC1ED}"/>
              </a:ext>
            </a:extLst>
          </p:cNvPr>
          <p:cNvSpPr>
            <a:spLocks noGrp="1"/>
          </p:cNvSpPr>
          <p:nvPr>
            <p:ph type="title"/>
          </p:nvPr>
        </p:nvSpPr>
        <p:spPr>
          <a:xfrm>
            <a:off x="698090" y="272143"/>
            <a:ext cx="8001000" cy="1143000"/>
          </a:xfrm>
        </p:spPr>
        <p:txBody>
          <a:bodyPr/>
          <a:lstStyle/>
          <a:p>
            <a:pPr eaLnBrk="1" hangingPunct="1"/>
            <a:r>
              <a:rPr lang="en-US" altLang="en-US" dirty="0"/>
              <a:t>Resources for Teens</a:t>
            </a:r>
          </a:p>
        </p:txBody>
      </p:sp>
      <p:sp>
        <p:nvSpPr>
          <p:cNvPr id="19459" name="Content Placeholder 2">
            <a:extLst>
              <a:ext uri="{FF2B5EF4-FFF2-40B4-BE49-F238E27FC236}">
                <a16:creationId xmlns:a16="http://schemas.microsoft.com/office/drawing/2014/main" id="{6FD58573-C5A4-4C43-B8A7-7F53F8839B4A}"/>
              </a:ext>
            </a:extLst>
          </p:cNvPr>
          <p:cNvSpPr>
            <a:spLocks noGrp="1"/>
          </p:cNvSpPr>
          <p:nvPr>
            <p:ph type="body" idx="1"/>
          </p:nvPr>
        </p:nvSpPr>
        <p:spPr>
          <a:xfrm>
            <a:off x="1523999" y="5881914"/>
            <a:ext cx="9567707" cy="493486"/>
          </a:xfrm>
        </p:spPr>
        <p:txBody>
          <a:bodyPr/>
          <a:lstStyle/>
          <a:p>
            <a:pPr marL="0" indent="0" algn="ctr" eaLnBrk="1" hangingPunct="1">
              <a:lnSpc>
                <a:spcPct val="114000"/>
              </a:lnSpc>
              <a:spcBef>
                <a:spcPct val="0"/>
              </a:spcBef>
              <a:buNone/>
            </a:pPr>
            <a:r>
              <a:rPr lang="en-US" altLang="en-US" sz="2400" dirty="0">
                <a:solidFill>
                  <a:srgbClr val="0070C0"/>
                </a:solidFill>
                <a:hlinkClick r:id="rId3">
                  <a:extLst>
                    <a:ext uri="{A12FA001-AC4F-418D-AE19-62706E023703}">
                      <ahyp:hlinkClr xmlns:ahyp="http://schemas.microsoft.com/office/drawing/2018/hyperlinkcolor" val="tx"/>
                    </a:ext>
                  </a:extLst>
                </a:hlinkClick>
              </a:rPr>
              <a:t>www.teen.smokefree.gov</a:t>
            </a:r>
            <a:r>
              <a:rPr lang="en-US" altLang="en-US" sz="2400" dirty="0">
                <a:solidFill>
                  <a:srgbClr val="0070C0"/>
                </a:solidFill>
              </a:rPr>
              <a:t> </a:t>
            </a:r>
          </a:p>
        </p:txBody>
      </p:sp>
      <p:pic>
        <p:nvPicPr>
          <p:cNvPr id="4" name="Picture 3" descr="A screenshot of a cell phone&#10;&#10;Description automatically generated">
            <a:extLst>
              <a:ext uri="{FF2B5EF4-FFF2-40B4-BE49-F238E27FC236}">
                <a16:creationId xmlns:a16="http://schemas.microsoft.com/office/drawing/2014/main" id="{9AB53008-53D9-4EF6-A787-336D266C2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273628"/>
            <a:ext cx="9567708" cy="4561114"/>
          </a:xfrm>
          <a:prstGeom prst="rect">
            <a:avLst/>
          </a:prstGeom>
        </p:spPr>
      </p:pic>
      <p:sp>
        <p:nvSpPr>
          <p:cNvPr id="5" name="Slide Number Placeholder 3">
            <a:extLst>
              <a:ext uri="{FF2B5EF4-FFF2-40B4-BE49-F238E27FC236}">
                <a16:creationId xmlns:a16="http://schemas.microsoft.com/office/drawing/2014/main" id="{D8E8F132-9D75-4E22-A56B-CF6521BD7AEC}"/>
              </a:ext>
            </a:extLst>
          </p:cNvPr>
          <p:cNvSpPr>
            <a:spLocks noGrp="1"/>
          </p:cNvSpPr>
          <p:nvPr>
            <p:ph type="sldNum" sz="quarter" idx="10"/>
          </p:nvPr>
        </p:nvSpPr>
        <p:spPr>
          <a:xfrm>
            <a:off x="294968" y="6292646"/>
            <a:ext cx="403122" cy="412954"/>
          </a:xfrm>
        </p:spPr>
        <p:txBody>
          <a:bodyPr/>
          <a:lstStyle/>
          <a:p>
            <a:fld id="{C48602F5-FA46-4288-92A4-423959D7C262}" type="slidenum">
              <a:rPr lang="en-US" smtClean="0"/>
              <a:pPr/>
              <a:t>72</a:t>
            </a:fld>
            <a:endParaRPr lang="en-US" dirty="0"/>
          </a:p>
        </p:txBody>
      </p:sp>
    </p:spTree>
    <p:extLst>
      <p:ext uri="{BB962C8B-B14F-4D97-AF65-F5344CB8AC3E}">
        <p14:creationId xmlns:p14="http://schemas.microsoft.com/office/powerpoint/2010/main" val="40108452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F0205D-3F8A-495E-A063-818F433F672C}"/>
              </a:ext>
            </a:extLst>
          </p:cNvPr>
          <p:cNvSpPr>
            <a:spLocks noGrp="1"/>
          </p:cNvSpPr>
          <p:nvPr>
            <p:ph type="sldNum" sz="quarter" idx="10"/>
          </p:nvPr>
        </p:nvSpPr>
        <p:spPr/>
        <p:txBody>
          <a:bodyPr/>
          <a:lstStyle/>
          <a:p>
            <a:fld id="{C48602F5-FA46-4288-92A4-423959D7C262}" type="slidenum">
              <a:rPr lang="en-US" smtClean="0"/>
              <a:pPr/>
              <a:t>73</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7E2C88F5-0B9A-412E-B9B9-0592822A4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904" y="133193"/>
            <a:ext cx="5254145" cy="5963496"/>
          </a:xfrm>
          <a:prstGeom prst="rect">
            <a:avLst/>
          </a:prstGeom>
        </p:spPr>
      </p:pic>
      <p:sp>
        <p:nvSpPr>
          <p:cNvPr id="5" name="Slide Number Placeholder 3">
            <a:extLst>
              <a:ext uri="{FF2B5EF4-FFF2-40B4-BE49-F238E27FC236}">
                <a16:creationId xmlns:a16="http://schemas.microsoft.com/office/drawing/2014/main" id="{9E72FCD6-06A1-4F2D-BCD5-938A3ACC9326}"/>
              </a:ext>
            </a:extLst>
          </p:cNvPr>
          <p:cNvSpPr txBox="1">
            <a:spLocks/>
          </p:cNvSpPr>
          <p:nvPr/>
        </p:nvSpPr>
        <p:spPr>
          <a:xfrm>
            <a:off x="294968" y="6292646"/>
            <a:ext cx="403122" cy="412954"/>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8602F5-FA46-4288-92A4-423959D7C262}" type="slidenum">
              <a:rPr lang="en-US" smtClean="0"/>
              <a:pPr/>
              <a:t>73</a:t>
            </a:fld>
            <a:endParaRPr lang="en-US" dirty="0"/>
          </a:p>
        </p:txBody>
      </p:sp>
    </p:spTree>
    <p:extLst>
      <p:ext uri="{BB962C8B-B14F-4D97-AF65-F5344CB8AC3E}">
        <p14:creationId xmlns:p14="http://schemas.microsoft.com/office/powerpoint/2010/main" val="8815541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EF4EE5-7EB9-46CB-8CAD-EE31316867C2}"/>
              </a:ext>
            </a:extLst>
          </p:cNvPr>
          <p:cNvSpPr>
            <a:spLocks noGrp="1"/>
          </p:cNvSpPr>
          <p:nvPr>
            <p:ph type="sldNum" sz="quarter" idx="10"/>
          </p:nvPr>
        </p:nvSpPr>
        <p:spPr/>
        <p:txBody>
          <a:bodyPr/>
          <a:lstStyle/>
          <a:p>
            <a:fld id="{C48602F5-FA46-4288-92A4-423959D7C262}" type="slidenum">
              <a:rPr lang="en-US" smtClean="0"/>
              <a:pPr/>
              <a:t>74</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5710093C-1B86-4111-82F6-9694FBE6CAF0}"/>
              </a:ext>
            </a:extLst>
          </p:cNvPr>
          <p:cNvPicPr>
            <a:picLocks noChangeAspect="1"/>
          </p:cNvPicPr>
          <p:nvPr/>
        </p:nvPicPr>
        <p:blipFill rotWithShape="1">
          <a:blip r:embed="rId2">
            <a:extLst>
              <a:ext uri="{28A0092B-C50C-407E-A947-70E740481C1C}">
                <a14:useLocalDpi xmlns:a14="http://schemas.microsoft.com/office/drawing/2010/main" val="0"/>
              </a:ext>
            </a:extLst>
          </a:blip>
          <a:srcRect r="11122"/>
          <a:stretch/>
        </p:blipFill>
        <p:spPr>
          <a:xfrm>
            <a:off x="1113137" y="1110343"/>
            <a:ext cx="10187351" cy="4963886"/>
          </a:xfrm>
          <a:prstGeom prst="rect">
            <a:avLst/>
          </a:prstGeom>
        </p:spPr>
      </p:pic>
    </p:spTree>
    <p:extLst>
      <p:ext uri="{BB962C8B-B14F-4D97-AF65-F5344CB8AC3E}">
        <p14:creationId xmlns:p14="http://schemas.microsoft.com/office/powerpoint/2010/main" val="24234305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9D1B3BC7-BF63-49DA-8241-B190E3F3683F}"/>
              </a:ext>
            </a:extLst>
          </p:cNvPr>
          <p:cNvPicPr>
            <a:picLocks noChangeAspect="1"/>
          </p:cNvPicPr>
          <p:nvPr/>
        </p:nvPicPr>
        <p:blipFill rotWithShape="1">
          <a:blip r:embed="rId2">
            <a:extLst>
              <a:ext uri="{28A0092B-C50C-407E-A947-70E740481C1C}">
                <a14:useLocalDpi xmlns:a14="http://schemas.microsoft.com/office/drawing/2010/main" val="0"/>
              </a:ext>
            </a:extLst>
          </a:blip>
          <a:srcRect l="9855" t="384" r="33511" b="46584"/>
          <a:stretch/>
        </p:blipFill>
        <p:spPr>
          <a:xfrm>
            <a:off x="1524000" y="1128551"/>
            <a:ext cx="4419600" cy="4966202"/>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41A60231-2906-4BF9-9122-3E2713763831}"/>
              </a:ext>
            </a:extLst>
          </p:cNvPr>
          <p:cNvPicPr>
            <a:picLocks noChangeAspect="1"/>
          </p:cNvPicPr>
          <p:nvPr/>
        </p:nvPicPr>
        <p:blipFill rotWithShape="1">
          <a:blip r:embed="rId2">
            <a:extLst>
              <a:ext uri="{28A0092B-C50C-407E-A947-70E740481C1C}">
                <a14:useLocalDpi xmlns:a14="http://schemas.microsoft.com/office/drawing/2010/main" val="0"/>
              </a:ext>
            </a:extLst>
          </a:blip>
          <a:srcRect l="10954" t="52414" r="28238"/>
          <a:stretch/>
        </p:blipFill>
        <p:spPr>
          <a:xfrm>
            <a:off x="5781676" y="1128552"/>
            <a:ext cx="4886325" cy="4588769"/>
          </a:xfrm>
          <a:prstGeom prst="rect">
            <a:avLst/>
          </a:prstGeom>
        </p:spPr>
      </p:pic>
      <p:sp>
        <p:nvSpPr>
          <p:cNvPr id="6" name="TextBox 5">
            <a:extLst>
              <a:ext uri="{FF2B5EF4-FFF2-40B4-BE49-F238E27FC236}">
                <a16:creationId xmlns:a16="http://schemas.microsoft.com/office/drawing/2014/main" id="{DF236F0E-8A79-4D12-B8AD-5CD7109C6EF4}"/>
              </a:ext>
            </a:extLst>
          </p:cNvPr>
          <p:cNvSpPr txBox="1"/>
          <p:nvPr/>
        </p:nvSpPr>
        <p:spPr>
          <a:xfrm>
            <a:off x="1431758" y="495300"/>
            <a:ext cx="9637295" cy="461665"/>
          </a:xfrm>
          <a:prstGeom prst="rect">
            <a:avLst/>
          </a:prstGeom>
          <a:noFill/>
        </p:spPr>
        <p:txBody>
          <a:bodyPr wrap="square" rtlCol="0">
            <a:spAutoFit/>
          </a:bodyPr>
          <a:lstStyle/>
          <a:p>
            <a:r>
              <a:rPr lang="en-US" sz="2400" dirty="0"/>
              <a:t>Questions asked when signing up for SmokefreeTXT for Teens</a:t>
            </a:r>
          </a:p>
        </p:txBody>
      </p:sp>
      <p:sp>
        <p:nvSpPr>
          <p:cNvPr id="7" name="Slide Number Placeholder 3">
            <a:extLst>
              <a:ext uri="{FF2B5EF4-FFF2-40B4-BE49-F238E27FC236}">
                <a16:creationId xmlns:a16="http://schemas.microsoft.com/office/drawing/2014/main" id="{D85E97FD-7D52-486E-B09A-1141BE8D2C3B}"/>
              </a:ext>
            </a:extLst>
          </p:cNvPr>
          <p:cNvSpPr txBox="1">
            <a:spLocks/>
          </p:cNvSpPr>
          <p:nvPr/>
        </p:nvSpPr>
        <p:spPr>
          <a:xfrm>
            <a:off x="294968" y="6292646"/>
            <a:ext cx="403122" cy="412954"/>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8602F5-FA46-4288-92A4-423959D7C262}" type="slidenum">
              <a:rPr lang="en-US" smtClean="0"/>
              <a:pPr/>
              <a:t>75</a:t>
            </a:fld>
            <a:endParaRPr lang="en-US" dirty="0"/>
          </a:p>
        </p:txBody>
      </p:sp>
    </p:spTree>
    <p:extLst>
      <p:ext uri="{BB962C8B-B14F-4D97-AF65-F5344CB8AC3E}">
        <p14:creationId xmlns:p14="http://schemas.microsoft.com/office/powerpoint/2010/main" val="4947137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669B9-0837-4353-9DE9-E7BB6E69C5F8}"/>
              </a:ext>
            </a:extLst>
          </p:cNvPr>
          <p:cNvSpPr>
            <a:spLocks noGrp="1"/>
          </p:cNvSpPr>
          <p:nvPr>
            <p:ph type="sldNum" sz="quarter" idx="10"/>
          </p:nvPr>
        </p:nvSpPr>
        <p:spPr/>
        <p:txBody>
          <a:bodyPr/>
          <a:lstStyle/>
          <a:p>
            <a:fld id="{AC38F574-C4C0-48B1-B81D-85833E98F04F}" type="slidenum">
              <a:rPr lang="en-US" smtClean="0"/>
              <a:pPr/>
              <a:t>76</a:t>
            </a:fld>
            <a:endParaRPr lang="en-US" dirty="0"/>
          </a:p>
        </p:txBody>
      </p:sp>
      <p:pic>
        <p:nvPicPr>
          <p:cNvPr id="4" name="Picture 3" descr="Text&#10;&#10;Description automatically generated">
            <a:extLst>
              <a:ext uri="{FF2B5EF4-FFF2-40B4-BE49-F238E27FC236}">
                <a16:creationId xmlns:a16="http://schemas.microsoft.com/office/drawing/2014/main" id="{DF0E5049-2DCA-4D68-BCA4-E93735ED0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2">
            <a:extLst>
              <a:ext uri="{FF2B5EF4-FFF2-40B4-BE49-F238E27FC236}">
                <a16:creationId xmlns:a16="http://schemas.microsoft.com/office/drawing/2014/main" id="{7F0A5BEE-4B80-40B1-A079-0BBC7F0A8237}"/>
              </a:ext>
            </a:extLst>
          </p:cNvPr>
          <p:cNvSpPr txBox="1">
            <a:spLocks/>
          </p:cNvSpPr>
          <p:nvPr/>
        </p:nvSpPr>
        <p:spPr>
          <a:xfrm>
            <a:off x="256525" y="6288191"/>
            <a:ext cx="471949" cy="40957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38F574-C4C0-48B1-B81D-85833E98F04F}" type="slidenum">
              <a:rPr lang="en-US" smtClean="0"/>
              <a:pPr/>
              <a:t>76</a:t>
            </a:fld>
            <a:endParaRPr lang="en-US" dirty="0"/>
          </a:p>
        </p:txBody>
      </p:sp>
    </p:spTree>
    <p:extLst>
      <p:ext uri="{BB962C8B-B14F-4D97-AF65-F5344CB8AC3E}">
        <p14:creationId xmlns:p14="http://schemas.microsoft.com/office/powerpoint/2010/main" val="18529000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9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10;&#10;Description automatically generated">
            <a:extLst>
              <a:ext uri="{FF2B5EF4-FFF2-40B4-BE49-F238E27FC236}">
                <a16:creationId xmlns:a16="http://schemas.microsoft.com/office/drawing/2014/main" id="{7D75CB83-6E68-4C1A-BC1E-FE0A2F5F1F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2722" y="1128938"/>
            <a:ext cx="9106084" cy="4389120"/>
          </a:xfrm>
        </p:spPr>
      </p:pic>
      <p:sp>
        <p:nvSpPr>
          <p:cNvPr id="4" name="Slide Number Placeholder 3">
            <a:extLst>
              <a:ext uri="{FF2B5EF4-FFF2-40B4-BE49-F238E27FC236}">
                <a16:creationId xmlns:a16="http://schemas.microsoft.com/office/drawing/2014/main" id="{36249B4E-DE59-4723-A2B3-29857547BD37}"/>
              </a:ext>
            </a:extLst>
          </p:cNvPr>
          <p:cNvSpPr>
            <a:spLocks noGrp="1"/>
          </p:cNvSpPr>
          <p:nvPr>
            <p:ph type="sldNum" sz="quarter" idx="10"/>
          </p:nvPr>
        </p:nvSpPr>
        <p:spPr/>
        <p:txBody>
          <a:bodyPr/>
          <a:lstStyle/>
          <a:p>
            <a:fld id="{AC38F574-C4C0-48B1-B81D-85833E98F04F}" type="slidenum">
              <a:rPr lang="en-US" smtClean="0"/>
              <a:pPr/>
              <a:t>8</a:t>
            </a:fld>
            <a:endParaRPr lang="en-US" dirty="0"/>
          </a:p>
        </p:txBody>
      </p:sp>
      <p:sp>
        <p:nvSpPr>
          <p:cNvPr id="7" name="Rectangle 6">
            <a:extLst>
              <a:ext uri="{FF2B5EF4-FFF2-40B4-BE49-F238E27FC236}">
                <a16:creationId xmlns:a16="http://schemas.microsoft.com/office/drawing/2014/main" id="{2F7E4119-72DA-45FF-86FC-764B41FF6CF4}"/>
              </a:ext>
            </a:extLst>
          </p:cNvPr>
          <p:cNvSpPr/>
          <p:nvPr/>
        </p:nvSpPr>
        <p:spPr>
          <a:xfrm>
            <a:off x="471948" y="5579528"/>
            <a:ext cx="11385754" cy="553998"/>
          </a:xfrm>
          <a:prstGeom prst="rect">
            <a:avLst/>
          </a:prstGeom>
        </p:spPr>
        <p:txBody>
          <a:bodyPr wrap="square">
            <a:spAutoFit/>
          </a:bodyPr>
          <a:lstStyle/>
          <a:p>
            <a:r>
              <a:rPr lang="en-US" sz="1500" dirty="0"/>
              <a:t>Image source: Centers for Disease Control and Prevention. Electronic cigarettes. What is in e-cigarette aerosol? Accessed March 22, 2021. </a:t>
            </a:r>
            <a:r>
              <a:rPr lang="en-US" sz="1500" dirty="0">
                <a:solidFill>
                  <a:srgbClr val="0070C0"/>
                </a:solidFill>
                <a:hlinkClick r:id="rId3">
                  <a:extLst>
                    <a:ext uri="{A12FA001-AC4F-418D-AE19-62706E023703}">
                      <ahyp:hlinkClr xmlns:ahyp="http://schemas.microsoft.com/office/drawing/2018/hyperlinkcolor" val="tx"/>
                    </a:ext>
                  </a:extLst>
                </a:hlinkClick>
              </a:rPr>
              <a:t>www.cdc.gov/tobacco/basic_information/e-cigarettes/pdfs/Electronic-Cigarettes-Infographic-508.pdf</a:t>
            </a:r>
            <a:r>
              <a:rPr lang="en-US" sz="1500" dirty="0">
                <a:solidFill>
                  <a:srgbClr val="0070C0"/>
                </a:solidFill>
              </a:rPr>
              <a:t>   </a:t>
            </a:r>
          </a:p>
        </p:txBody>
      </p:sp>
      <p:sp>
        <p:nvSpPr>
          <p:cNvPr id="8" name="Title 1">
            <a:extLst>
              <a:ext uri="{FF2B5EF4-FFF2-40B4-BE49-F238E27FC236}">
                <a16:creationId xmlns:a16="http://schemas.microsoft.com/office/drawing/2014/main" id="{E60F1A65-2735-4857-8FC3-58B34C8717DA}"/>
              </a:ext>
            </a:extLst>
          </p:cNvPr>
          <p:cNvSpPr>
            <a:spLocks noGrp="1"/>
          </p:cNvSpPr>
          <p:nvPr>
            <p:ph type="title"/>
          </p:nvPr>
        </p:nvSpPr>
        <p:spPr>
          <a:xfrm>
            <a:off x="663678" y="152400"/>
            <a:ext cx="10515600" cy="1325563"/>
          </a:xfrm>
        </p:spPr>
        <p:txBody>
          <a:bodyPr/>
          <a:lstStyle/>
          <a:p>
            <a:r>
              <a:rPr lang="en-US" sz="4000" dirty="0"/>
              <a:t>E-Cigarette Aerosol</a:t>
            </a:r>
          </a:p>
        </p:txBody>
      </p:sp>
    </p:spTree>
    <p:extLst>
      <p:ext uri="{BB962C8B-B14F-4D97-AF65-F5344CB8AC3E}">
        <p14:creationId xmlns:p14="http://schemas.microsoft.com/office/powerpoint/2010/main" val="396059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B10E-670C-4F29-8F91-382CB8869D24}"/>
              </a:ext>
            </a:extLst>
          </p:cNvPr>
          <p:cNvSpPr>
            <a:spLocks noGrp="1"/>
          </p:cNvSpPr>
          <p:nvPr>
            <p:ph type="title"/>
          </p:nvPr>
        </p:nvSpPr>
        <p:spPr/>
        <p:txBody>
          <a:bodyPr/>
          <a:lstStyle/>
          <a:p>
            <a:r>
              <a:rPr lang="en-US" sz="4000" dirty="0"/>
              <a:t>Risks to Youth</a:t>
            </a:r>
          </a:p>
        </p:txBody>
      </p:sp>
      <p:sp>
        <p:nvSpPr>
          <p:cNvPr id="3" name="Content Placeholder 2">
            <a:extLst>
              <a:ext uri="{FF2B5EF4-FFF2-40B4-BE49-F238E27FC236}">
                <a16:creationId xmlns:a16="http://schemas.microsoft.com/office/drawing/2014/main" id="{E826E469-4344-4EE7-AF5B-0C0C7DEF93A4}"/>
              </a:ext>
            </a:extLst>
          </p:cNvPr>
          <p:cNvSpPr>
            <a:spLocks noGrp="1"/>
          </p:cNvSpPr>
          <p:nvPr>
            <p:ph idx="1"/>
          </p:nvPr>
        </p:nvSpPr>
        <p:spPr>
          <a:xfrm>
            <a:off x="838200" y="1338226"/>
            <a:ext cx="10515600" cy="3353517"/>
          </a:xfrm>
        </p:spPr>
        <p:txBody>
          <a:bodyPr>
            <a:normAutofit lnSpcReduction="10000"/>
          </a:bodyPr>
          <a:lstStyle/>
          <a:p>
            <a:r>
              <a:rPr lang="en-US" sz="2400" dirty="0"/>
              <a:t>Majority of adult smokers—more than 90% —began smoking when they were teenagers or younger.</a:t>
            </a:r>
          </a:p>
          <a:p>
            <a:r>
              <a:rPr lang="en-US" sz="2400" dirty="0">
                <a:latin typeface="Arial" panose="020B0604020202020204" pitchFamily="34" charset="0"/>
                <a:cs typeface="Arial" panose="020B0604020202020204" pitchFamily="34" charset="0"/>
              </a:rPr>
              <a:t>E-cigarettes are the most commonly used tobacco products among youth.</a:t>
            </a:r>
          </a:p>
          <a:p>
            <a:r>
              <a:rPr lang="en-US" sz="2400" dirty="0">
                <a:latin typeface="Arial" panose="020B0604020202020204" pitchFamily="34" charset="0"/>
                <a:cs typeface="Arial" panose="020B0604020202020204" pitchFamily="34" charset="0"/>
              </a:rPr>
              <a:t>Use by middle and high school students in the U.S. more than tripled between 2013 and 2014.</a:t>
            </a:r>
          </a:p>
          <a:p>
            <a:r>
              <a:rPr lang="en-US" sz="2400" dirty="0">
                <a:latin typeface="Arial" panose="020B0604020202020204" pitchFamily="34" charset="0"/>
                <a:cs typeface="Arial" panose="020B0604020202020204" pitchFamily="34" charset="0"/>
              </a:rPr>
              <a:t>Between 2017 and 2018, use rose 77.8% among high school students and 48.5% among middle school students.</a:t>
            </a:r>
          </a:p>
          <a:p>
            <a:r>
              <a:rPr lang="en-US" sz="2400" dirty="0">
                <a:latin typeface="Arial" panose="020B0604020202020204" pitchFamily="34" charset="0"/>
                <a:cs typeface="Arial" panose="020B0604020202020204" pitchFamily="34" charset="0"/>
              </a:rPr>
              <a:t>Youth and young adults who use e-cigarettes are significantly more likely to use combustible cigarettes.</a:t>
            </a:r>
          </a:p>
        </p:txBody>
      </p:sp>
      <p:sp>
        <p:nvSpPr>
          <p:cNvPr id="4" name="Slide Number Placeholder 3">
            <a:extLst>
              <a:ext uri="{FF2B5EF4-FFF2-40B4-BE49-F238E27FC236}">
                <a16:creationId xmlns:a16="http://schemas.microsoft.com/office/drawing/2014/main" id="{C537D28C-212D-4828-80B5-469C7EF2FC98}"/>
              </a:ext>
            </a:extLst>
          </p:cNvPr>
          <p:cNvSpPr>
            <a:spLocks noGrp="1"/>
          </p:cNvSpPr>
          <p:nvPr>
            <p:ph type="sldNum" sz="quarter" idx="10"/>
          </p:nvPr>
        </p:nvSpPr>
        <p:spPr/>
        <p:txBody>
          <a:bodyPr/>
          <a:lstStyle/>
          <a:p>
            <a:fld id="{C48602F5-FA46-4288-92A4-423959D7C262}" type="slidenum">
              <a:rPr lang="en-US" smtClean="0"/>
              <a:pPr/>
              <a:t>9</a:t>
            </a:fld>
            <a:endParaRPr lang="en-US" dirty="0"/>
          </a:p>
        </p:txBody>
      </p:sp>
      <p:sp>
        <p:nvSpPr>
          <p:cNvPr id="5" name="Text Box 6">
            <a:extLst>
              <a:ext uri="{FF2B5EF4-FFF2-40B4-BE49-F238E27FC236}">
                <a16:creationId xmlns:a16="http://schemas.microsoft.com/office/drawing/2014/main" id="{8D56AAA8-05C8-4F1E-AF45-C49BE3BAB9F3}"/>
              </a:ext>
            </a:extLst>
          </p:cNvPr>
          <p:cNvSpPr txBox="1">
            <a:spLocks noChangeArrowheads="1"/>
          </p:cNvSpPr>
          <p:nvPr/>
        </p:nvSpPr>
        <p:spPr bwMode="auto">
          <a:xfrm>
            <a:off x="698090" y="4686582"/>
            <a:ext cx="1031033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panose="020B0604020202020204" pitchFamily="34" charset="0"/>
              </a:defRPr>
            </a:lvl1pPr>
            <a:lvl2pPr marL="742950" indent="-285750" eaLnBrk="0" hangingPunct="0">
              <a:spcBef>
                <a:spcPct val="20000"/>
              </a:spcBef>
              <a:buChar char="–"/>
              <a:defRPr sz="2800">
                <a:solidFill>
                  <a:schemeClr val="tx2"/>
                </a:solidFill>
                <a:latin typeface="Arial" panose="020B0604020202020204" pitchFamily="34" charset="0"/>
              </a:defRPr>
            </a:lvl2pPr>
            <a:lvl3pPr marL="1143000" indent="-228600" eaLnBrk="0" hangingPunct="0">
              <a:spcBef>
                <a:spcPct val="20000"/>
              </a:spcBef>
              <a:buChar char="•"/>
              <a:defRPr sz="2400">
                <a:solidFill>
                  <a:schemeClr val="tx2"/>
                </a:solidFill>
                <a:latin typeface="Arial" panose="020B0604020202020204" pitchFamily="34" charset="0"/>
              </a:defRPr>
            </a:lvl3pPr>
            <a:lvl4pPr marL="1600200" indent="-228600" eaLnBrk="0" hangingPunct="0">
              <a:spcBef>
                <a:spcPct val="20000"/>
              </a:spcBef>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lvl="0">
              <a:buNone/>
            </a:pPr>
            <a:r>
              <a:rPr lang="en-US" sz="1500" dirty="0">
                <a:solidFill>
                  <a:schemeClr val="tx1"/>
                </a:solidFill>
              </a:rPr>
              <a:t>Sources: Centers for Disease Control and Prevention (CDC). E-cigarette use triples among middle and high school students in just one year. Accessed March 14, 2021. </a:t>
            </a:r>
            <a:r>
              <a:rPr lang="en-US" sz="1500" dirty="0">
                <a:solidFill>
                  <a:srgbClr val="0070C0"/>
                </a:solidFill>
                <a:hlinkClick r:id="rId3">
                  <a:extLst>
                    <a:ext uri="{A12FA001-AC4F-418D-AE19-62706E023703}">
                      <ahyp:hlinkClr xmlns:ahyp="http://schemas.microsoft.com/office/drawing/2018/hyperlinkcolor" val="tx"/>
                    </a:ext>
                  </a:extLst>
                </a:hlinkClick>
              </a:rPr>
              <a:t>www.cdc.gov/media/releases/2015/p0416-E-cigarette-use.html</a:t>
            </a:r>
            <a:endParaRPr lang="en-US" sz="1500" dirty="0">
              <a:solidFill>
                <a:srgbClr val="0070C0"/>
              </a:solidFill>
            </a:endParaRPr>
          </a:p>
          <a:p>
            <a:pPr lvl="0">
              <a:buNone/>
            </a:pPr>
            <a:r>
              <a:rPr lang="en-US" sz="1500" dirty="0">
                <a:solidFill>
                  <a:schemeClr val="tx1"/>
                </a:solidFill>
              </a:rPr>
              <a:t>CDC. Notes from the Field. Use of electronic cigarettes and any tobacco product among middle and high school students – United States, 2011-2018. Accessed March 14, 2021. </a:t>
            </a:r>
            <a:r>
              <a:rPr lang="en-US" sz="1500" dirty="0">
                <a:solidFill>
                  <a:srgbClr val="0070C0"/>
                </a:solidFill>
                <a:hlinkClick r:id="rId4">
                  <a:extLst>
                    <a:ext uri="{A12FA001-AC4F-418D-AE19-62706E023703}">
                      <ahyp:hlinkClr xmlns:ahyp="http://schemas.microsoft.com/office/drawing/2018/hyperlinkcolor" val="tx"/>
                    </a:ext>
                  </a:extLst>
                </a:hlinkClick>
              </a:rPr>
              <a:t>www.cdc.gov/mmwr/volumes/67/wr/mm6745a5.htm</a:t>
            </a:r>
            <a:endParaRPr lang="en-US" sz="1500" i="1" dirty="0">
              <a:solidFill>
                <a:schemeClr val="tx1"/>
              </a:solidFill>
            </a:endParaRPr>
          </a:p>
          <a:p>
            <a:pPr>
              <a:spcBef>
                <a:spcPts val="600"/>
              </a:spcBef>
              <a:buNone/>
            </a:pPr>
            <a:r>
              <a:rPr lang="en-US" altLang="en-US" sz="1500" dirty="0">
                <a:solidFill>
                  <a:schemeClr val="tx1"/>
                </a:solidFill>
              </a:rPr>
              <a:t>National Academies of Sciences, Engineering, and Medicine. Public health consequences of e-cigarettes. Accessed March 14, 2021. </a:t>
            </a:r>
            <a:r>
              <a:rPr lang="en-US" altLang="en-US" sz="1500" dirty="0">
                <a:solidFill>
                  <a:srgbClr val="0070C0"/>
                </a:solidFill>
                <a:hlinkClick r:id="rId5">
                  <a:extLst>
                    <a:ext uri="{A12FA001-AC4F-418D-AE19-62706E023703}">
                      <ahyp:hlinkClr xmlns:ahyp="http://schemas.microsoft.com/office/drawing/2018/hyperlinkcolor" val="tx"/>
                    </a:ext>
                  </a:extLst>
                </a:hlinkClick>
              </a:rPr>
              <a:t>www.ncbi.nlm.nih.gov/books/NBK507171/</a:t>
            </a:r>
            <a:endParaRPr lang="en-US" altLang="en-US" sz="1500" i="1" dirty="0">
              <a:solidFill>
                <a:srgbClr val="0070C0"/>
              </a:solidFill>
            </a:endParaRPr>
          </a:p>
        </p:txBody>
      </p:sp>
    </p:spTree>
    <p:extLst>
      <p:ext uri="{BB962C8B-B14F-4D97-AF65-F5344CB8AC3E}">
        <p14:creationId xmlns:p14="http://schemas.microsoft.com/office/powerpoint/2010/main" val="203909397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7901E"/>
      </a:accent1>
      <a:accent2>
        <a:srgbClr val="474C55"/>
      </a:accent2>
      <a:accent3>
        <a:srgbClr val="008FB4"/>
      </a:accent3>
      <a:accent4>
        <a:srgbClr val="F2BA7F"/>
      </a:accent4>
      <a:accent5>
        <a:srgbClr val="82858C"/>
      </a:accent5>
      <a:accent6>
        <a:srgbClr val="65B0CA"/>
      </a:accent6>
      <a:hlink>
        <a:srgbClr val="F6CFA4"/>
      </a:hlink>
      <a:folHlink>
        <a:srgbClr val="A4A6A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93A2791C66C243A7509C55D82F7EF8" ma:contentTypeVersion="6" ma:contentTypeDescription="Create a new document." ma:contentTypeScope="" ma:versionID="9ce15b5593592a2db6455014568a58ad">
  <xsd:schema xmlns:xsd="http://www.w3.org/2001/XMLSchema" xmlns:xs="http://www.w3.org/2001/XMLSchema" xmlns:p="http://schemas.microsoft.com/office/2006/metadata/properties" xmlns:ns2="92261b9a-6ee9-48a9-b271-8d97b9477225" xmlns:ns3="ab680933-9b54-4041-8e2e-1dbc80a515eb" targetNamespace="http://schemas.microsoft.com/office/2006/metadata/properties" ma:root="true" ma:fieldsID="6183409e1f6880569d67cae7dac1b1a8" ns2:_="" ns3:_="">
    <xsd:import namespace="92261b9a-6ee9-48a9-b271-8d97b9477225"/>
    <xsd:import namespace="ab680933-9b54-4041-8e2e-1dbc80a515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61b9a-6ee9-48a9-b271-8d97b94772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680933-9b54-4041-8e2e-1dbc80a515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FB271-BBE5-4104-A29C-0E87D38EFBEE}">
  <ds:schemaRefs>
    <ds:schemaRef ds:uri="http://schemas.microsoft.com/sharepoint/v3/contenttype/forms"/>
  </ds:schemaRefs>
</ds:datastoreItem>
</file>

<file path=customXml/itemProps2.xml><?xml version="1.0" encoding="utf-8"?>
<ds:datastoreItem xmlns:ds="http://schemas.openxmlformats.org/officeDocument/2006/customXml" ds:itemID="{A216A401-5582-4BBE-9431-ED2BB8A192A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ab680933-9b54-4041-8e2e-1dbc80a515eb"/>
    <ds:schemaRef ds:uri="92261b9a-6ee9-48a9-b271-8d97b9477225"/>
    <ds:schemaRef ds:uri="http://www.w3.org/XML/1998/namespace"/>
    <ds:schemaRef ds:uri="http://purl.org/dc/elements/1.1/"/>
  </ds:schemaRefs>
</ds:datastoreItem>
</file>

<file path=customXml/itemProps3.xml><?xml version="1.0" encoding="utf-8"?>
<ds:datastoreItem xmlns:ds="http://schemas.openxmlformats.org/officeDocument/2006/customXml" ds:itemID="{C5516713-D610-46DF-A9FD-7285EBE2E382}">
  <ds:schemaRefs>
    <ds:schemaRef ds:uri="92261b9a-6ee9-48a9-b271-8d97b9477225"/>
    <ds:schemaRef ds:uri="ab680933-9b54-4041-8e2e-1dbc80a515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1056</TotalTime>
  <Words>4617</Words>
  <Application>Microsoft Office PowerPoint</Application>
  <PresentationFormat>Widescreen</PresentationFormat>
  <Paragraphs>523</Paragraphs>
  <Slides>77</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Wingdings</vt:lpstr>
      <vt:lpstr>Office Theme</vt:lpstr>
      <vt:lpstr>Tobacco, E-cigarettes, and Vaping Cessation Education</vt:lpstr>
      <vt:lpstr>Introduction</vt:lpstr>
      <vt:lpstr>E-cigarettes/Vapes</vt:lpstr>
      <vt:lpstr>Vaping Devices</vt:lpstr>
      <vt:lpstr>Vaping Products</vt:lpstr>
      <vt:lpstr>Safety and Health Effects</vt:lpstr>
      <vt:lpstr>Safety and Health Effects</vt:lpstr>
      <vt:lpstr>E-Cigarette Aerosol</vt:lpstr>
      <vt:lpstr>Risks to Youth</vt:lpstr>
      <vt:lpstr>PowerPoint Presentation</vt:lpstr>
      <vt:lpstr>Recommendation for Adults</vt:lpstr>
      <vt:lpstr>Recommendation for Children and Adolescents who have not used tobacco</vt:lpstr>
      <vt:lpstr>Treating Tobacco Dependence</vt:lpstr>
      <vt:lpstr>Physicians Have the Opportunity to “Ask and Act”</vt:lpstr>
      <vt:lpstr>Physicians Have the Opportunity to “Ask and Act”</vt:lpstr>
      <vt:lpstr>Goals for all Family Physicians</vt:lpstr>
      <vt:lpstr>Multidisciplinary Team Approach</vt:lpstr>
      <vt:lpstr>Team Member Roles</vt:lpstr>
      <vt:lpstr>Team Member Roles</vt:lpstr>
      <vt:lpstr>Assess Your Practice</vt:lpstr>
      <vt:lpstr>Assess Your Practice</vt:lpstr>
      <vt:lpstr>Assess Your Practice</vt:lpstr>
      <vt:lpstr>Define Your New System</vt:lpstr>
      <vt:lpstr>PowerPoint Presentation</vt:lpstr>
      <vt:lpstr>Identify Barriers</vt:lpstr>
      <vt:lpstr>Identify Barriers</vt:lpstr>
      <vt:lpstr>Expectations</vt:lpstr>
      <vt:lpstr>Teachable Moments</vt:lpstr>
      <vt:lpstr>PowerPoint Presentation</vt:lpstr>
      <vt:lpstr>Charting Recommendations</vt:lpstr>
      <vt:lpstr>Stages of Change</vt:lpstr>
      <vt:lpstr>Brief Interventions and Motivational Interviewing </vt:lpstr>
      <vt:lpstr>Brief Interventions</vt:lpstr>
      <vt:lpstr>Brief Intervention</vt:lpstr>
      <vt:lpstr>Brief Interventions</vt:lpstr>
      <vt:lpstr>Motivational Interviewing</vt:lpstr>
      <vt:lpstr>5 R’s of Motivational Interviewing</vt:lpstr>
      <vt:lpstr>PowerPoint Presentation</vt:lpstr>
      <vt:lpstr>When Patients Are Ready to Quit</vt:lpstr>
      <vt:lpstr>Patient Ready to Quit</vt:lpstr>
      <vt:lpstr>Develop a Quit Plan</vt:lpstr>
      <vt:lpstr>PowerPoint Presentation</vt:lpstr>
      <vt:lpstr>Referrals</vt:lpstr>
      <vt:lpstr>Quitlines</vt:lpstr>
      <vt:lpstr>Advantages of Quitlines</vt:lpstr>
      <vt:lpstr>Quitlines</vt:lpstr>
      <vt:lpstr>Pharmacotherapy</vt:lpstr>
      <vt:lpstr>Pharmacotherapy</vt:lpstr>
      <vt:lpstr>Factors to Consider When Prescribing</vt:lpstr>
      <vt:lpstr>Pharmacotherapy Guidance Form</vt:lpstr>
      <vt:lpstr>Medication Options</vt:lpstr>
      <vt:lpstr>Medication Options</vt:lpstr>
      <vt:lpstr>Weight Gain</vt:lpstr>
      <vt:lpstr>Recommendation for Children and Adolescents who use tobacco</vt:lpstr>
      <vt:lpstr>Behavioral Health Considerations</vt:lpstr>
      <vt:lpstr>Patients With Mental Health and Substance Use Disorders</vt:lpstr>
      <vt:lpstr>Practical Counseling Tips</vt:lpstr>
      <vt:lpstr>Counseling Adolescents</vt:lpstr>
      <vt:lpstr>PowerPoint Presentation</vt:lpstr>
      <vt:lpstr>Cultural Considerations</vt:lpstr>
      <vt:lpstr>Health Literacy</vt:lpstr>
      <vt:lpstr>Follow Up</vt:lpstr>
      <vt:lpstr>Follow Up</vt:lpstr>
      <vt:lpstr>Return to Use</vt:lpstr>
      <vt:lpstr>Return to Use</vt:lpstr>
      <vt:lpstr>Standardize the System</vt:lpstr>
      <vt:lpstr>Payment for Tobacco Cessation Counseling</vt:lpstr>
      <vt:lpstr>AAFP Resources for Payment and Coding</vt:lpstr>
      <vt:lpstr>Resources</vt:lpstr>
      <vt:lpstr>AAFP Tobacco and Vaping Cessation Resource Page</vt:lpstr>
      <vt:lpstr>Patient Resources</vt:lpstr>
      <vt:lpstr>Resources for Teens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E-Cigarettes, and Vaping Cessation Education</dc:title>
  <dc:creator>Reshana Peterson</dc:creator>
  <cp:lastModifiedBy>Reshana Peterson</cp:lastModifiedBy>
  <cp:revision>42</cp:revision>
  <dcterms:created xsi:type="dcterms:W3CDTF">2021-02-16T17:31:10Z</dcterms:created>
  <dcterms:modified xsi:type="dcterms:W3CDTF">2021-03-23T17:51:47Z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0x0101001693A2791C66C243A7509C55D82F7EF8</vt:lpwstr>
  </property>
</Properties>
</file>