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88" r:id="rId4"/>
  </p:sldMasterIdLst>
  <p:notesMasterIdLst>
    <p:notesMasterId r:id="rId40"/>
  </p:notesMasterIdLst>
  <p:handoutMasterIdLst>
    <p:handoutMasterId r:id="rId41"/>
  </p:handoutMasterIdLst>
  <p:sldIdLst>
    <p:sldId id="256" r:id="rId5"/>
    <p:sldId id="405" r:id="rId6"/>
    <p:sldId id="4667" r:id="rId7"/>
    <p:sldId id="4668" r:id="rId8"/>
    <p:sldId id="4669" r:id="rId9"/>
    <p:sldId id="4670" r:id="rId10"/>
    <p:sldId id="2128752184" r:id="rId11"/>
    <p:sldId id="2128752185" r:id="rId12"/>
    <p:sldId id="2128752182" r:id="rId13"/>
    <p:sldId id="4687" r:id="rId14"/>
    <p:sldId id="263" r:id="rId15"/>
    <p:sldId id="258" r:id="rId16"/>
    <p:sldId id="2128752186" r:id="rId17"/>
    <p:sldId id="3779" r:id="rId18"/>
    <p:sldId id="2128752190" r:id="rId19"/>
    <p:sldId id="2128752191" r:id="rId20"/>
    <p:sldId id="2128752192" r:id="rId21"/>
    <p:sldId id="3730" r:id="rId22"/>
    <p:sldId id="3768" r:id="rId23"/>
    <p:sldId id="3769" r:id="rId24"/>
    <p:sldId id="4685" r:id="rId25"/>
    <p:sldId id="2128752193" r:id="rId26"/>
    <p:sldId id="3747" r:id="rId27"/>
    <p:sldId id="2128752194" r:id="rId28"/>
    <p:sldId id="2128752195" r:id="rId29"/>
    <p:sldId id="2128752196" r:id="rId30"/>
    <p:sldId id="2128752197" r:id="rId31"/>
    <p:sldId id="2128752198" r:id="rId32"/>
    <p:sldId id="2128752199" r:id="rId33"/>
    <p:sldId id="2128752200" r:id="rId34"/>
    <p:sldId id="4686" r:id="rId35"/>
    <p:sldId id="4681" r:id="rId36"/>
    <p:sldId id="2128752202" r:id="rId37"/>
    <p:sldId id="3780" r:id="rId38"/>
    <p:sldId id="2128752204" r:id="rId39"/>
  </p:sldIdLst>
  <p:sldSz cx="12192000" cy="6858000"/>
  <p:notesSz cx="6858000" cy="9144000"/>
  <p:embeddedFontLst>
    <p:embeddedFont>
      <p:font typeface="Dreaming Outloud Script Pro" panose="03050502040304050704" pitchFamily="66" charset="0"/>
      <p:regular r:id="rId42"/>
      <p:italic r:id="rId43"/>
    </p:embeddedFont>
    <p:embeddedFont>
      <p:font typeface="Museo Sans 300" panose="02000000000000000000" pitchFamily="50" charset="0"/>
      <p:regular r:id="rId44"/>
      <p:italic r:id="rId45"/>
    </p:embeddedFont>
    <p:embeddedFont>
      <p:font typeface="Museo Sans Cond 300" panose="02000000000000000000" pitchFamily="50" charset="0"/>
      <p:regular r:id="rId46"/>
      <p:italic r:id="rId47"/>
    </p:embeddedFont>
    <p:embeddedFont>
      <p:font typeface="Roboto" panose="02000000000000000000" pitchFamily="2" charset="0"/>
      <p:regular r:id="rId48"/>
      <p:bold r:id="rId49"/>
      <p:italic r:id="rId50"/>
      <p:boldItalic r:id="rId51"/>
    </p:embeddedFont>
    <p:embeddedFont>
      <p:font typeface="Work Sans Black" pitchFamily="50" charset="0"/>
      <p:bold r:id="rId52"/>
      <p:boldItalic r:id="rId53"/>
    </p:embeddedFont>
    <p:embeddedFont>
      <p:font typeface="Work Sans Light" pitchFamily="50" charset="0"/>
      <p:regular r:id="rId54"/>
      <p: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698D4"/>
    <a:srgbClr val="FFFFFF"/>
    <a:srgbClr val="D4F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77FEF9-3BA6-42B9-B0BB-DD370B5972D4}" v="2" dt="2025-04-22T15:48:41.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54"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DEAD09-79AB-462B-9748-18D8C83D6A2F}" type="doc">
      <dgm:prSet loTypeId="urn:microsoft.com/office/officeart/2011/layout/InterconnectedBlockProcess" loCatId="process" qsTypeId="urn:microsoft.com/office/officeart/2005/8/quickstyle/simple1" qsCatId="simple" csTypeId="urn:microsoft.com/office/officeart/2005/8/colors/accent2_3" csCatId="accent2" phldr="1"/>
      <dgm:spPr/>
      <dgm:t>
        <a:bodyPr/>
        <a:lstStyle/>
        <a:p>
          <a:endParaRPr lang="en-US"/>
        </a:p>
      </dgm:t>
    </dgm:pt>
    <dgm:pt modelId="{BB88B8FB-309F-48CA-93EB-57B1C76A7E5F}">
      <dgm:prSet phldrT="[Text]"/>
      <dgm:spPr/>
      <dgm:t>
        <a:bodyPr/>
        <a:lstStyle/>
        <a:p>
          <a:pPr>
            <a:buNone/>
          </a:pPr>
          <a:r>
            <a:rPr lang="en-US">
              <a:solidFill>
                <a:schemeClr val="tx1"/>
              </a:solidFill>
            </a:rPr>
            <a:t>College freshman year</a:t>
          </a:r>
        </a:p>
      </dgm:t>
    </dgm:pt>
    <dgm:pt modelId="{42DB526B-1617-4FAD-AAC5-2B5EAFCFBE2E}" type="parTrans" cxnId="{B7F0C418-7441-499D-AD08-F244A6F07335}">
      <dgm:prSet/>
      <dgm:spPr/>
      <dgm:t>
        <a:bodyPr/>
        <a:lstStyle/>
        <a:p>
          <a:endParaRPr lang="en-US"/>
        </a:p>
      </dgm:t>
    </dgm:pt>
    <dgm:pt modelId="{5283B2FA-369B-4C58-8A7B-B1CA70E73A6A}" type="sibTrans" cxnId="{B7F0C418-7441-499D-AD08-F244A6F07335}">
      <dgm:prSet/>
      <dgm:spPr/>
      <dgm:t>
        <a:bodyPr/>
        <a:lstStyle/>
        <a:p>
          <a:endParaRPr lang="en-US"/>
        </a:p>
      </dgm:t>
    </dgm:pt>
    <dgm:pt modelId="{EB9CAF89-C78D-47A3-BEF4-E9C09E60811C}">
      <dgm:prSet phldrT="[Text]"/>
      <dgm:spPr/>
      <dgm:t>
        <a:bodyPr lIns="0" tIns="182880" rIns="91440"/>
        <a:lstStyle/>
        <a:p>
          <a:pPr algn="l">
            <a:spcAft>
              <a:spcPts val="1200"/>
            </a:spcAft>
            <a:buNone/>
          </a:pPr>
          <a:r>
            <a:rPr lang="en-US"/>
            <a:t>Explore medical career options: meet with advisor, visit aspiring docs, explore financial aid, etc.</a:t>
          </a:r>
        </a:p>
      </dgm:t>
    </dgm:pt>
    <dgm:pt modelId="{5D5FE201-0CD7-4BD2-AAC8-CC66F6FC4543}" type="parTrans" cxnId="{68B8CA1E-08E4-4595-9EB4-46D2E9CC2C8E}">
      <dgm:prSet/>
      <dgm:spPr/>
      <dgm:t>
        <a:bodyPr/>
        <a:lstStyle/>
        <a:p>
          <a:endParaRPr lang="en-US"/>
        </a:p>
      </dgm:t>
    </dgm:pt>
    <dgm:pt modelId="{D1BCA3F1-D705-485F-ABD0-374E84A6769D}" type="sibTrans" cxnId="{68B8CA1E-08E4-4595-9EB4-46D2E9CC2C8E}">
      <dgm:prSet/>
      <dgm:spPr/>
      <dgm:t>
        <a:bodyPr/>
        <a:lstStyle/>
        <a:p>
          <a:endParaRPr lang="en-US"/>
        </a:p>
      </dgm:t>
    </dgm:pt>
    <dgm:pt modelId="{22E29BD7-7C84-4EA0-BADB-72941DBCE181}">
      <dgm:prSet phldrT="[Text]"/>
      <dgm:spPr/>
      <dgm:t>
        <a:bodyPr/>
        <a:lstStyle/>
        <a:p>
          <a:pPr>
            <a:buNone/>
          </a:pPr>
          <a:r>
            <a:rPr lang="en-US">
              <a:solidFill>
                <a:schemeClr val="tx1"/>
              </a:solidFill>
            </a:rPr>
            <a:t>College Sophomore year</a:t>
          </a:r>
        </a:p>
      </dgm:t>
    </dgm:pt>
    <dgm:pt modelId="{77F41ADD-457C-4AEB-950B-7ED0A9693B02}" type="parTrans" cxnId="{F46ADDE6-8291-4AAB-A204-B63EAF49C18A}">
      <dgm:prSet/>
      <dgm:spPr/>
      <dgm:t>
        <a:bodyPr/>
        <a:lstStyle/>
        <a:p>
          <a:endParaRPr lang="en-US"/>
        </a:p>
      </dgm:t>
    </dgm:pt>
    <dgm:pt modelId="{0C279D63-FDA1-4B01-9B8A-8A2419EC5C25}" type="sibTrans" cxnId="{F46ADDE6-8291-4AAB-A204-B63EAF49C18A}">
      <dgm:prSet/>
      <dgm:spPr/>
      <dgm:t>
        <a:bodyPr/>
        <a:lstStyle/>
        <a:p>
          <a:endParaRPr lang="en-US"/>
        </a:p>
      </dgm:t>
    </dgm:pt>
    <dgm:pt modelId="{198566A2-D39F-40BC-95EC-3DEDD313E17A}">
      <dgm:prSet phldrT="[Text]"/>
      <dgm:spPr/>
      <dgm:t>
        <a:bodyPr lIns="0" tIns="182880" rIns="91440"/>
        <a:lstStyle/>
        <a:p>
          <a:pPr algn="l">
            <a:spcAft>
              <a:spcPts val="1200"/>
            </a:spcAft>
            <a:buNone/>
          </a:pPr>
          <a:r>
            <a:rPr lang="en-US"/>
            <a:t>Stay on track for medical school: work with pre-health advisor, attend pre-health meetings, volunteer/work in the field</a:t>
          </a:r>
        </a:p>
      </dgm:t>
    </dgm:pt>
    <dgm:pt modelId="{64F7CE8E-43B2-4B06-BF74-FA2810B68B0B}" type="parTrans" cxnId="{ABC855D9-B456-4CFA-BA4A-048B2C0EAEE4}">
      <dgm:prSet/>
      <dgm:spPr/>
      <dgm:t>
        <a:bodyPr/>
        <a:lstStyle/>
        <a:p>
          <a:endParaRPr lang="en-US"/>
        </a:p>
      </dgm:t>
    </dgm:pt>
    <dgm:pt modelId="{8DBD95F3-763A-4D5C-B485-D4AB35280C4B}" type="sibTrans" cxnId="{ABC855D9-B456-4CFA-BA4A-048B2C0EAEE4}">
      <dgm:prSet/>
      <dgm:spPr/>
      <dgm:t>
        <a:bodyPr/>
        <a:lstStyle/>
        <a:p>
          <a:endParaRPr lang="en-US"/>
        </a:p>
      </dgm:t>
    </dgm:pt>
    <dgm:pt modelId="{408DF254-5DD0-46B9-A22E-772FC48CAE61}">
      <dgm:prSet phldrT="[Text]"/>
      <dgm:spPr/>
      <dgm:t>
        <a:bodyPr/>
        <a:lstStyle/>
        <a:p>
          <a:pPr>
            <a:buNone/>
          </a:pPr>
          <a:r>
            <a:rPr lang="en-US">
              <a:solidFill>
                <a:schemeClr val="tx1"/>
              </a:solidFill>
            </a:rPr>
            <a:t>College Junior year</a:t>
          </a:r>
        </a:p>
      </dgm:t>
    </dgm:pt>
    <dgm:pt modelId="{5602963D-BA6C-4058-B473-580A6356C1E4}" type="parTrans" cxnId="{F3536C0F-5656-407E-94F9-E8564BC4FD2A}">
      <dgm:prSet/>
      <dgm:spPr/>
      <dgm:t>
        <a:bodyPr/>
        <a:lstStyle/>
        <a:p>
          <a:endParaRPr lang="en-US"/>
        </a:p>
      </dgm:t>
    </dgm:pt>
    <dgm:pt modelId="{585859BC-4CB0-4B77-9A23-D52DA3AD7FE6}" type="sibTrans" cxnId="{F3536C0F-5656-407E-94F9-E8564BC4FD2A}">
      <dgm:prSet/>
      <dgm:spPr/>
      <dgm:t>
        <a:bodyPr/>
        <a:lstStyle/>
        <a:p>
          <a:endParaRPr lang="en-US"/>
        </a:p>
      </dgm:t>
    </dgm:pt>
    <dgm:pt modelId="{E02CC73D-2CDE-4C43-8274-C2F3E6FC4DD6}">
      <dgm:prSet phldrT="[Text]"/>
      <dgm:spPr/>
      <dgm:t>
        <a:bodyPr lIns="0" tIns="182880" rIns="91440"/>
        <a:lstStyle/>
        <a:p>
          <a:pPr algn="l">
            <a:spcAft>
              <a:spcPts val="1200"/>
            </a:spcAft>
            <a:buNone/>
          </a:pPr>
          <a:r>
            <a:rPr lang="en-US"/>
            <a:t>Strategize with your advisor on a game plan: gap year, post-bac program, letters of recommendation, pre-med and required coursework</a:t>
          </a:r>
        </a:p>
      </dgm:t>
    </dgm:pt>
    <dgm:pt modelId="{269672A5-10F6-45D8-942A-085222DFBBF2}" type="parTrans" cxnId="{420F11C5-2ACC-437F-B27A-D9CF55919094}">
      <dgm:prSet/>
      <dgm:spPr/>
      <dgm:t>
        <a:bodyPr/>
        <a:lstStyle/>
        <a:p>
          <a:endParaRPr lang="en-US"/>
        </a:p>
      </dgm:t>
    </dgm:pt>
    <dgm:pt modelId="{895C77B7-EDB9-4F06-8827-68D1461B5DE9}" type="sibTrans" cxnId="{420F11C5-2ACC-437F-B27A-D9CF55919094}">
      <dgm:prSet/>
      <dgm:spPr/>
      <dgm:t>
        <a:bodyPr/>
        <a:lstStyle/>
        <a:p>
          <a:endParaRPr lang="en-US"/>
        </a:p>
      </dgm:t>
    </dgm:pt>
    <dgm:pt modelId="{16709C18-8F91-4AA0-9426-506C1C0ADA41}">
      <dgm:prSet phldrT="[Text]"/>
      <dgm:spPr/>
      <dgm:t>
        <a:bodyPr lIns="0" tIns="182880" rIns="91440"/>
        <a:lstStyle/>
        <a:p>
          <a:pPr algn="l">
            <a:spcAft>
              <a:spcPts val="1200"/>
            </a:spcAft>
            <a:buNone/>
          </a:pPr>
          <a:r>
            <a:rPr lang="en-US"/>
            <a:t>Get some experience: participate in enrichment programs, volunteer or intern</a:t>
          </a:r>
        </a:p>
      </dgm:t>
    </dgm:pt>
    <dgm:pt modelId="{2F0B54A4-1CED-46EF-8267-DFEAA63268E7}" type="parTrans" cxnId="{2C5C6B95-122B-49F1-B4DE-EBCE1CE3D3D1}">
      <dgm:prSet/>
      <dgm:spPr/>
      <dgm:t>
        <a:bodyPr/>
        <a:lstStyle/>
        <a:p>
          <a:endParaRPr lang="en-US"/>
        </a:p>
      </dgm:t>
    </dgm:pt>
    <dgm:pt modelId="{BFD46996-B717-4186-92E0-72C98B59AFD5}" type="sibTrans" cxnId="{2C5C6B95-122B-49F1-B4DE-EBCE1CE3D3D1}">
      <dgm:prSet/>
      <dgm:spPr/>
      <dgm:t>
        <a:bodyPr/>
        <a:lstStyle/>
        <a:p>
          <a:endParaRPr lang="en-US"/>
        </a:p>
      </dgm:t>
    </dgm:pt>
    <dgm:pt modelId="{ADB7D165-3FE2-4721-8F06-B39F97483528}">
      <dgm:prSet phldrT="[Text]"/>
      <dgm:spPr/>
      <dgm:t>
        <a:bodyPr lIns="0" tIns="182880" rIns="91440"/>
        <a:lstStyle/>
        <a:p>
          <a:pPr algn="l">
            <a:spcAft>
              <a:spcPts val="1200"/>
            </a:spcAft>
            <a:buNone/>
          </a:pPr>
          <a:r>
            <a:rPr lang="en-US"/>
            <a:t>SUMMER: finalize and submit AMCAS application, continue with volunteer/work</a:t>
          </a:r>
        </a:p>
      </dgm:t>
    </dgm:pt>
    <dgm:pt modelId="{17739675-F20E-465C-A68A-BBF7296A94BE}" type="parTrans" cxnId="{56889A94-2CF4-46EA-BFF1-18353F3F2D98}">
      <dgm:prSet/>
      <dgm:spPr/>
      <dgm:t>
        <a:bodyPr/>
        <a:lstStyle/>
        <a:p>
          <a:endParaRPr lang="en-US"/>
        </a:p>
      </dgm:t>
    </dgm:pt>
    <dgm:pt modelId="{85673ACD-609B-4D21-8A40-E780088BF1F0}" type="sibTrans" cxnId="{56889A94-2CF4-46EA-BFF1-18353F3F2D98}">
      <dgm:prSet/>
      <dgm:spPr/>
      <dgm:t>
        <a:bodyPr/>
        <a:lstStyle/>
        <a:p>
          <a:endParaRPr lang="en-US"/>
        </a:p>
      </dgm:t>
    </dgm:pt>
    <dgm:pt modelId="{43314BF4-F731-46E4-947C-D09CA366A7C7}">
      <dgm:prSet phldrT="[Text]"/>
      <dgm:spPr/>
      <dgm:t>
        <a:bodyPr lIns="0" tIns="182880" rIns="91440"/>
        <a:lstStyle/>
        <a:p>
          <a:pPr algn="l">
            <a:spcAft>
              <a:spcPts val="1200"/>
            </a:spcAft>
            <a:buNone/>
          </a:pPr>
          <a:r>
            <a:rPr lang="en-US"/>
            <a:t>Register for the MCAT exam: register early, compare schools, begin filling out AMCAS application.</a:t>
          </a:r>
        </a:p>
      </dgm:t>
    </dgm:pt>
    <dgm:pt modelId="{8CC215F0-B75D-4978-A610-4284DCC37FAE}" type="parTrans" cxnId="{AABCA4F9-05A3-44C1-AE4C-BE59E7BB9EC6}">
      <dgm:prSet/>
      <dgm:spPr/>
      <dgm:t>
        <a:bodyPr/>
        <a:lstStyle/>
        <a:p>
          <a:endParaRPr lang="en-US"/>
        </a:p>
      </dgm:t>
    </dgm:pt>
    <dgm:pt modelId="{3FF69633-BC4D-4634-BC5A-693334EFFE71}" type="sibTrans" cxnId="{AABCA4F9-05A3-44C1-AE4C-BE59E7BB9EC6}">
      <dgm:prSet/>
      <dgm:spPr/>
      <dgm:t>
        <a:bodyPr/>
        <a:lstStyle/>
        <a:p>
          <a:endParaRPr lang="en-US"/>
        </a:p>
      </dgm:t>
    </dgm:pt>
    <dgm:pt modelId="{A1A80D4D-EF2A-4DC6-A798-33BFB1E34A8C}">
      <dgm:prSet phldrT="[Text]"/>
      <dgm:spPr/>
      <dgm:t>
        <a:bodyPr lIns="0" tIns="182880" rIns="91440"/>
        <a:lstStyle/>
        <a:p>
          <a:pPr algn="l">
            <a:spcAft>
              <a:spcPts val="1200"/>
            </a:spcAft>
            <a:buNone/>
          </a:pPr>
          <a:r>
            <a:rPr lang="en-US"/>
            <a:t>Get more experience and review resources: fee assistance, AMCAS application and MCAT processes, research/internship experience</a:t>
          </a:r>
        </a:p>
      </dgm:t>
    </dgm:pt>
    <dgm:pt modelId="{CE718FC9-19B8-4591-9B16-0BACE6038C8D}" type="parTrans" cxnId="{2BF9A502-55AD-4CF2-AD14-F15C2105F73F}">
      <dgm:prSet/>
      <dgm:spPr/>
      <dgm:t>
        <a:bodyPr/>
        <a:lstStyle/>
        <a:p>
          <a:endParaRPr lang="en-US"/>
        </a:p>
      </dgm:t>
    </dgm:pt>
    <dgm:pt modelId="{30AAD8AA-C6B9-4D64-8C94-6C2EE04B57A5}" type="sibTrans" cxnId="{2BF9A502-55AD-4CF2-AD14-F15C2105F73F}">
      <dgm:prSet/>
      <dgm:spPr/>
      <dgm:t>
        <a:bodyPr/>
        <a:lstStyle/>
        <a:p>
          <a:endParaRPr lang="en-US"/>
        </a:p>
      </dgm:t>
    </dgm:pt>
    <dgm:pt modelId="{70B9C870-3A28-4930-A336-00B35C2399A3}">
      <dgm:prSet phldrT="[Text]"/>
      <dgm:spPr/>
      <dgm:t>
        <a:bodyPr/>
        <a:lstStyle/>
        <a:p>
          <a:pPr>
            <a:buNone/>
          </a:pPr>
          <a:r>
            <a:rPr lang="en-US">
              <a:solidFill>
                <a:schemeClr val="tx1"/>
              </a:solidFill>
            </a:rPr>
            <a:t>College senior year</a:t>
          </a:r>
        </a:p>
      </dgm:t>
    </dgm:pt>
    <dgm:pt modelId="{3254E33E-1063-49D1-91EB-29C44D7C3CA8}" type="parTrans" cxnId="{52326F08-AF76-4030-A8B9-75336B084207}">
      <dgm:prSet/>
      <dgm:spPr/>
      <dgm:t>
        <a:bodyPr/>
        <a:lstStyle/>
        <a:p>
          <a:endParaRPr lang="en-US"/>
        </a:p>
      </dgm:t>
    </dgm:pt>
    <dgm:pt modelId="{AD3674A2-CD58-43D0-B1F1-E29E86107F3C}" type="sibTrans" cxnId="{52326F08-AF76-4030-A8B9-75336B084207}">
      <dgm:prSet/>
      <dgm:spPr/>
      <dgm:t>
        <a:bodyPr/>
        <a:lstStyle/>
        <a:p>
          <a:endParaRPr lang="en-US"/>
        </a:p>
      </dgm:t>
    </dgm:pt>
    <dgm:pt modelId="{508D3F83-4623-4FD9-B414-755BF104CC32}">
      <dgm:prSet phldrT="[Text]"/>
      <dgm:spPr/>
      <dgm:t>
        <a:bodyPr lIns="0" tIns="182880" rIns="91440"/>
        <a:lstStyle/>
        <a:p>
          <a:pPr algn="l">
            <a:spcAft>
              <a:spcPts val="1200"/>
            </a:spcAft>
            <a:buNone/>
          </a:pPr>
          <a:r>
            <a:rPr lang="en-US"/>
            <a:t>Prepare for medical school interviews: consult with advisor, ask aspiring docs for interview tips</a:t>
          </a:r>
        </a:p>
      </dgm:t>
    </dgm:pt>
    <dgm:pt modelId="{5E8CF271-F966-4AD9-BFC9-465C653D997B}" type="parTrans" cxnId="{480018CB-AA3F-439C-A068-A4FF50B6B541}">
      <dgm:prSet/>
      <dgm:spPr/>
      <dgm:t>
        <a:bodyPr/>
        <a:lstStyle/>
        <a:p>
          <a:endParaRPr lang="en-US"/>
        </a:p>
      </dgm:t>
    </dgm:pt>
    <dgm:pt modelId="{6B5A036A-21C4-42ED-BF1A-47672F7D2061}" type="sibTrans" cxnId="{480018CB-AA3F-439C-A068-A4FF50B6B541}">
      <dgm:prSet/>
      <dgm:spPr/>
      <dgm:t>
        <a:bodyPr/>
        <a:lstStyle/>
        <a:p>
          <a:endParaRPr lang="en-US"/>
        </a:p>
      </dgm:t>
    </dgm:pt>
    <dgm:pt modelId="{99C5B073-8B08-4E83-A943-F31786CAB12B}">
      <dgm:prSet phldrT="[Text]"/>
      <dgm:spPr/>
      <dgm:t>
        <a:bodyPr lIns="0" tIns="182880" rIns="91440"/>
        <a:lstStyle/>
        <a:p>
          <a:pPr algn="l">
            <a:spcAft>
              <a:spcPts val="1200"/>
            </a:spcAft>
          </a:pPr>
          <a:r>
            <a:rPr lang="en-US"/>
            <a:t>Receive letters of acceptance or rejection: if accepted, decide which school and complete FAFSA, if waitlisted or rejected speak with advisor, consider gap year</a:t>
          </a:r>
        </a:p>
      </dgm:t>
    </dgm:pt>
    <dgm:pt modelId="{86F5B05D-D4DD-4B44-8DC6-09F659757B5C}" type="parTrans" cxnId="{234E2A18-A69A-4048-8011-B62068850607}">
      <dgm:prSet/>
      <dgm:spPr/>
      <dgm:t>
        <a:bodyPr/>
        <a:lstStyle/>
        <a:p>
          <a:endParaRPr lang="en-US"/>
        </a:p>
      </dgm:t>
    </dgm:pt>
    <dgm:pt modelId="{9CA7DE13-D8B0-4E48-9373-0CCA2541F073}" type="sibTrans" cxnId="{234E2A18-A69A-4048-8011-B62068850607}">
      <dgm:prSet/>
      <dgm:spPr/>
      <dgm:t>
        <a:bodyPr/>
        <a:lstStyle/>
        <a:p>
          <a:endParaRPr lang="en-US"/>
        </a:p>
      </dgm:t>
    </dgm:pt>
    <dgm:pt modelId="{BEC911E9-6BDF-4177-BB39-96EF819C8F95}">
      <dgm:prSet phldrT="[Text]"/>
      <dgm:spPr/>
      <dgm:t>
        <a:bodyPr/>
        <a:lstStyle/>
        <a:p>
          <a:r>
            <a:rPr lang="en-US">
              <a:solidFill>
                <a:schemeClr val="tx1"/>
              </a:solidFill>
            </a:rPr>
            <a:t>College graduation</a:t>
          </a:r>
        </a:p>
      </dgm:t>
    </dgm:pt>
    <dgm:pt modelId="{FB2CA55B-0684-425A-A83C-7DEA163DABAD}" type="parTrans" cxnId="{C40FDCC1-36B8-41B4-BA86-73C4B4FDEA2C}">
      <dgm:prSet/>
      <dgm:spPr/>
      <dgm:t>
        <a:bodyPr/>
        <a:lstStyle/>
        <a:p>
          <a:endParaRPr lang="en-US"/>
        </a:p>
      </dgm:t>
    </dgm:pt>
    <dgm:pt modelId="{0A55575A-1331-4BF9-BB60-E28FF4555D9E}" type="sibTrans" cxnId="{C40FDCC1-36B8-41B4-BA86-73C4B4FDEA2C}">
      <dgm:prSet/>
      <dgm:spPr/>
      <dgm:t>
        <a:bodyPr/>
        <a:lstStyle/>
        <a:p>
          <a:endParaRPr lang="en-US"/>
        </a:p>
      </dgm:t>
    </dgm:pt>
    <dgm:pt modelId="{F359898D-6044-4295-BCDE-1606C66B532F}">
      <dgm:prSet phldrT="[Text]"/>
      <dgm:spPr/>
      <dgm:t>
        <a:bodyPr lIns="0" tIns="182880" rIns="91440"/>
        <a:lstStyle/>
        <a:p>
          <a:pPr algn="l">
            <a:spcAft>
              <a:spcPts val="1200"/>
            </a:spcAft>
            <a:buNone/>
          </a:pPr>
          <a:r>
            <a:rPr lang="en-US"/>
            <a:t>Get ready for medical school: buy books, find housing, attend orientation.</a:t>
          </a:r>
        </a:p>
      </dgm:t>
    </dgm:pt>
    <dgm:pt modelId="{8BC1A042-56E1-4E34-AF72-A9E81DEF165A}" type="parTrans" cxnId="{E5E91D2C-51D9-41FF-B0D9-10AA89BB1895}">
      <dgm:prSet/>
      <dgm:spPr/>
      <dgm:t>
        <a:bodyPr/>
        <a:lstStyle/>
        <a:p>
          <a:endParaRPr lang="en-US"/>
        </a:p>
      </dgm:t>
    </dgm:pt>
    <dgm:pt modelId="{FCDD46AF-7331-47BA-9046-4F57495D3AC4}" type="sibTrans" cxnId="{E5E91D2C-51D9-41FF-B0D9-10AA89BB1895}">
      <dgm:prSet/>
      <dgm:spPr/>
      <dgm:t>
        <a:bodyPr/>
        <a:lstStyle/>
        <a:p>
          <a:endParaRPr lang="en-US"/>
        </a:p>
      </dgm:t>
    </dgm:pt>
    <dgm:pt modelId="{CB5209FE-5894-4C4D-8B01-746935C0A1E2}" type="pres">
      <dgm:prSet presAssocID="{C7DEAD09-79AB-462B-9748-18D8C83D6A2F}" presName="Name0" presStyleCnt="0">
        <dgm:presLayoutVars>
          <dgm:chMax val="7"/>
          <dgm:chPref val="5"/>
          <dgm:dir/>
          <dgm:animOne val="branch"/>
          <dgm:animLvl val="lvl"/>
        </dgm:presLayoutVars>
      </dgm:prSet>
      <dgm:spPr/>
    </dgm:pt>
    <dgm:pt modelId="{C0F26E9F-F6B9-427C-8189-748C86C0D1F5}" type="pres">
      <dgm:prSet presAssocID="{BEC911E9-6BDF-4177-BB39-96EF819C8F95}" presName="ChildAccent5" presStyleCnt="0"/>
      <dgm:spPr/>
    </dgm:pt>
    <dgm:pt modelId="{8F61645D-D0E9-4898-A59F-10904663081C}" type="pres">
      <dgm:prSet presAssocID="{BEC911E9-6BDF-4177-BB39-96EF819C8F95}" presName="ChildAccent" presStyleLbl="alignImgPlace1" presStyleIdx="0" presStyleCnt="5"/>
      <dgm:spPr/>
    </dgm:pt>
    <dgm:pt modelId="{4C05F23B-971C-4DF7-9427-D4544E616DB5}" type="pres">
      <dgm:prSet presAssocID="{BEC911E9-6BDF-4177-BB39-96EF819C8F95}" presName="Child5" presStyleLbl="revTx" presStyleIdx="0" presStyleCnt="0">
        <dgm:presLayoutVars>
          <dgm:chMax val="0"/>
          <dgm:chPref val="0"/>
          <dgm:bulletEnabled val="1"/>
        </dgm:presLayoutVars>
      </dgm:prSet>
      <dgm:spPr/>
    </dgm:pt>
    <dgm:pt modelId="{012BE1AC-E496-4057-9A92-2E1760C59B83}" type="pres">
      <dgm:prSet presAssocID="{BEC911E9-6BDF-4177-BB39-96EF819C8F95}" presName="Parent5" presStyleLbl="node1" presStyleIdx="0" presStyleCnt="5">
        <dgm:presLayoutVars>
          <dgm:chMax val="2"/>
          <dgm:chPref val="1"/>
          <dgm:bulletEnabled val="1"/>
        </dgm:presLayoutVars>
      </dgm:prSet>
      <dgm:spPr/>
    </dgm:pt>
    <dgm:pt modelId="{23C759A6-FA1E-4BF4-923B-1FDDEC9EDFC1}" type="pres">
      <dgm:prSet presAssocID="{70B9C870-3A28-4930-A336-00B35C2399A3}" presName="ChildAccent4" presStyleCnt="0"/>
      <dgm:spPr/>
    </dgm:pt>
    <dgm:pt modelId="{31F1B14A-2B8D-4630-A15E-FFF52797D0D6}" type="pres">
      <dgm:prSet presAssocID="{70B9C870-3A28-4930-A336-00B35C2399A3}" presName="ChildAccent" presStyleLbl="alignImgPlace1" presStyleIdx="1" presStyleCnt="5"/>
      <dgm:spPr/>
    </dgm:pt>
    <dgm:pt modelId="{25DC0DA3-12EC-45BE-B7EA-1C3E455F1A26}" type="pres">
      <dgm:prSet presAssocID="{70B9C870-3A28-4930-A336-00B35C2399A3}" presName="Child4" presStyleLbl="revTx" presStyleIdx="0" presStyleCnt="0">
        <dgm:presLayoutVars>
          <dgm:chMax val="0"/>
          <dgm:chPref val="0"/>
          <dgm:bulletEnabled val="1"/>
        </dgm:presLayoutVars>
      </dgm:prSet>
      <dgm:spPr/>
    </dgm:pt>
    <dgm:pt modelId="{8564A62A-244D-4B4E-A7E3-99ED29F55FF0}" type="pres">
      <dgm:prSet presAssocID="{70B9C870-3A28-4930-A336-00B35C2399A3}" presName="Parent4" presStyleLbl="node1" presStyleIdx="1" presStyleCnt="5">
        <dgm:presLayoutVars>
          <dgm:chMax val="2"/>
          <dgm:chPref val="1"/>
          <dgm:bulletEnabled val="1"/>
        </dgm:presLayoutVars>
      </dgm:prSet>
      <dgm:spPr/>
    </dgm:pt>
    <dgm:pt modelId="{5AEB6D6A-AD6C-457A-B080-2D2FABC880C4}" type="pres">
      <dgm:prSet presAssocID="{408DF254-5DD0-46B9-A22E-772FC48CAE61}" presName="ChildAccent3" presStyleCnt="0"/>
      <dgm:spPr/>
    </dgm:pt>
    <dgm:pt modelId="{1E2AE489-C4EF-4380-AF59-13B62BC874A6}" type="pres">
      <dgm:prSet presAssocID="{408DF254-5DD0-46B9-A22E-772FC48CAE61}" presName="ChildAccent" presStyleLbl="alignImgPlace1" presStyleIdx="2" presStyleCnt="5"/>
      <dgm:spPr/>
    </dgm:pt>
    <dgm:pt modelId="{BA149686-61EF-4B13-9246-C8E93E174028}" type="pres">
      <dgm:prSet presAssocID="{408DF254-5DD0-46B9-A22E-772FC48CAE61}" presName="Child3" presStyleLbl="revTx" presStyleIdx="0" presStyleCnt="0">
        <dgm:presLayoutVars>
          <dgm:chMax val="0"/>
          <dgm:chPref val="0"/>
          <dgm:bulletEnabled val="1"/>
        </dgm:presLayoutVars>
      </dgm:prSet>
      <dgm:spPr/>
    </dgm:pt>
    <dgm:pt modelId="{AC4B5850-0780-4450-B339-BDACEEA02743}" type="pres">
      <dgm:prSet presAssocID="{408DF254-5DD0-46B9-A22E-772FC48CAE61}" presName="Parent3" presStyleLbl="node1" presStyleIdx="2" presStyleCnt="5">
        <dgm:presLayoutVars>
          <dgm:chMax val="2"/>
          <dgm:chPref val="1"/>
          <dgm:bulletEnabled val="1"/>
        </dgm:presLayoutVars>
      </dgm:prSet>
      <dgm:spPr/>
    </dgm:pt>
    <dgm:pt modelId="{6583AA87-644B-4729-9A4D-D1674FEB160D}" type="pres">
      <dgm:prSet presAssocID="{22E29BD7-7C84-4EA0-BADB-72941DBCE181}" presName="ChildAccent2" presStyleCnt="0"/>
      <dgm:spPr/>
    </dgm:pt>
    <dgm:pt modelId="{880FA98F-43E0-4D34-92DD-A2C84B0C79FE}" type="pres">
      <dgm:prSet presAssocID="{22E29BD7-7C84-4EA0-BADB-72941DBCE181}" presName="ChildAccent" presStyleLbl="alignImgPlace1" presStyleIdx="3" presStyleCnt="5" custLinFactNeighborX="-640" custLinFactNeighborY="693"/>
      <dgm:spPr/>
    </dgm:pt>
    <dgm:pt modelId="{D85BDF38-66E9-4FF8-B1E2-C2C6ABCA3267}" type="pres">
      <dgm:prSet presAssocID="{22E29BD7-7C84-4EA0-BADB-72941DBCE181}" presName="Child2" presStyleLbl="revTx" presStyleIdx="0" presStyleCnt="0">
        <dgm:presLayoutVars>
          <dgm:chMax val="0"/>
          <dgm:chPref val="0"/>
          <dgm:bulletEnabled val="1"/>
        </dgm:presLayoutVars>
      </dgm:prSet>
      <dgm:spPr/>
    </dgm:pt>
    <dgm:pt modelId="{104D72FF-91E9-49A5-876C-D3ACC3966162}" type="pres">
      <dgm:prSet presAssocID="{22E29BD7-7C84-4EA0-BADB-72941DBCE181}" presName="Parent2" presStyleLbl="node1" presStyleIdx="3" presStyleCnt="5">
        <dgm:presLayoutVars>
          <dgm:chMax val="2"/>
          <dgm:chPref val="1"/>
          <dgm:bulletEnabled val="1"/>
        </dgm:presLayoutVars>
      </dgm:prSet>
      <dgm:spPr/>
    </dgm:pt>
    <dgm:pt modelId="{7731875C-BE2B-4AE6-8050-89D7E30A13B8}" type="pres">
      <dgm:prSet presAssocID="{BB88B8FB-309F-48CA-93EB-57B1C76A7E5F}" presName="ChildAccent1" presStyleCnt="0"/>
      <dgm:spPr/>
    </dgm:pt>
    <dgm:pt modelId="{FCBF0B6B-CA6C-42CA-A1F2-F354C61E28AE}" type="pres">
      <dgm:prSet presAssocID="{BB88B8FB-309F-48CA-93EB-57B1C76A7E5F}" presName="ChildAccent" presStyleLbl="alignImgPlace1" presStyleIdx="4" presStyleCnt="5"/>
      <dgm:spPr/>
    </dgm:pt>
    <dgm:pt modelId="{DC738050-F686-4207-9D9F-2E6AEBCFC4C6}" type="pres">
      <dgm:prSet presAssocID="{BB88B8FB-309F-48CA-93EB-57B1C76A7E5F}" presName="Child1" presStyleLbl="revTx" presStyleIdx="0" presStyleCnt="0">
        <dgm:presLayoutVars>
          <dgm:chMax val="0"/>
          <dgm:chPref val="0"/>
          <dgm:bulletEnabled val="1"/>
        </dgm:presLayoutVars>
      </dgm:prSet>
      <dgm:spPr/>
    </dgm:pt>
    <dgm:pt modelId="{BD8D8559-06E3-4B90-BF12-2E198C470CAC}" type="pres">
      <dgm:prSet presAssocID="{BB88B8FB-309F-48CA-93EB-57B1C76A7E5F}" presName="Parent1" presStyleLbl="node1" presStyleIdx="4" presStyleCnt="5">
        <dgm:presLayoutVars>
          <dgm:chMax val="2"/>
          <dgm:chPref val="1"/>
          <dgm:bulletEnabled val="1"/>
        </dgm:presLayoutVars>
      </dgm:prSet>
      <dgm:spPr/>
    </dgm:pt>
  </dgm:ptLst>
  <dgm:cxnLst>
    <dgm:cxn modelId="{2BF9A502-55AD-4CF2-AD14-F15C2105F73F}" srcId="{22E29BD7-7C84-4EA0-BADB-72941DBCE181}" destId="{A1A80D4D-EF2A-4DC6-A798-33BFB1E34A8C}" srcOrd="1" destOrd="0" parTransId="{CE718FC9-19B8-4591-9B16-0BACE6038C8D}" sibTransId="{30AAD8AA-C6B9-4D64-8C94-6C2EE04B57A5}"/>
    <dgm:cxn modelId="{5260B306-5EB2-47A6-B383-3AA828039ECF}" type="presOf" srcId="{ADB7D165-3FE2-4721-8F06-B39F97483528}" destId="{1E2AE489-C4EF-4380-AF59-13B62BC874A6}" srcOrd="0" destOrd="2" presId="urn:microsoft.com/office/officeart/2011/layout/InterconnectedBlockProcess"/>
    <dgm:cxn modelId="{52326F08-AF76-4030-A8B9-75336B084207}" srcId="{C7DEAD09-79AB-462B-9748-18D8C83D6A2F}" destId="{70B9C870-3A28-4930-A336-00B35C2399A3}" srcOrd="3" destOrd="0" parTransId="{3254E33E-1063-49D1-91EB-29C44D7C3CA8}" sibTransId="{AD3674A2-CD58-43D0-B1F1-E29E86107F3C}"/>
    <dgm:cxn modelId="{0B39770B-14BA-4982-9B47-258FCDC71EF5}" type="presOf" srcId="{E02CC73D-2CDE-4C43-8274-C2F3E6FC4DD6}" destId="{1E2AE489-C4EF-4380-AF59-13B62BC874A6}" srcOrd="0" destOrd="0" presId="urn:microsoft.com/office/officeart/2011/layout/InterconnectedBlockProcess"/>
    <dgm:cxn modelId="{F3536C0F-5656-407E-94F9-E8564BC4FD2A}" srcId="{C7DEAD09-79AB-462B-9748-18D8C83D6A2F}" destId="{408DF254-5DD0-46B9-A22E-772FC48CAE61}" srcOrd="2" destOrd="0" parTransId="{5602963D-BA6C-4058-B473-580A6356C1E4}" sibTransId="{585859BC-4CB0-4B77-9A23-D52DA3AD7FE6}"/>
    <dgm:cxn modelId="{234E2A18-A69A-4048-8011-B62068850607}" srcId="{70B9C870-3A28-4930-A336-00B35C2399A3}" destId="{99C5B073-8B08-4E83-A943-F31786CAB12B}" srcOrd="1" destOrd="0" parTransId="{86F5B05D-D4DD-4B44-8DC6-09F659757B5C}" sibTransId="{9CA7DE13-D8B0-4E48-9373-0CCA2541F073}"/>
    <dgm:cxn modelId="{B7F0C418-7441-499D-AD08-F244A6F07335}" srcId="{C7DEAD09-79AB-462B-9748-18D8C83D6A2F}" destId="{BB88B8FB-309F-48CA-93EB-57B1C76A7E5F}" srcOrd="0" destOrd="0" parTransId="{42DB526B-1617-4FAD-AAC5-2B5EAFCFBE2E}" sibTransId="{5283B2FA-369B-4C58-8A7B-B1CA70E73A6A}"/>
    <dgm:cxn modelId="{68B8CA1E-08E4-4595-9EB4-46D2E9CC2C8E}" srcId="{BB88B8FB-309F-48CA-93EB-57B1C76A7E5F}" destId="{EB9CAF89-C78D-47A3-BEF4-E9C09E60811C}" srcOrd="0" destOrd="0" parTransId="{5D5FE201-0CD7-4BD2-AAC8-CC66F6FC4543}" sibTransId="{D1BCA3F1-D705-485F-ABD0-374E84A6769D}"/>
    <dgm:cxn modelId="{E5E91D2C-51D9-41FF-B0D9-10AA89BB1895}" srcId="{BEC911E9-6BDF-4177-BB39-96EF819C8F95}" destId="{F359898D-6044-4295-BCDE-1606C66B532F}" srcOrd="0" destOrd="0" parTransId="{8BC1A042-56E1-4E34-AF72-A9E81DEF165A}" sibTransId="{FCDD46AF-7331-47BA-9046-4F57495D3AC4}"/>
    <dgm:cxn modelId="{35EA095E-9B96-4C4F-95BA-A121A57B337E}" type="presOf" srcId="{E02CC73D-2CDE-4C43-8274-C2F3E6FC4DD6}" destId="{BA149686-61EF-4B13-9246-C8E93E174028}" srcOrd="1" destOrd="0" presId="urn:microsoft.com/office/officeart/2011/layout/InterconnectedBlockProcess"/>
    <dgm:cxn modelId="{D0EAC35F-53BC-486C-9837-31C2FA7577EA}" type="presOf" srcId="{43314BF4-F731-46E4-947C-D09CA366A7C7}" destId="{1E2AE489-C4EF-4380-AF59-13B62BC874A6}" srcOrd="0" destOrd="1" presId="urn:microsoft.com/office/officeart/2011/layout/InterconnectedBlockProcess"/>
    <dgm:cxn modelId="{9AF02344-C225-43FB-8DB4-759064953000}" type="presOf" srcId="{408DF254-5DD0-46B9-A22E-772FC48CAE61}" destId="{AC4B5850-0780-4450-B339-BDACEEA02743}" srcOrd="0" destOrd="0" presId="urn:microsoft.com/office/officeart/2011/layout/InterconnectedBlockProcess"/>
    <dgm:cxn modelId="{F521F250-F82C-4C3A-8C0B-7A80E82EEFAC}" type="presOf" srcId="{508D3F83-4623-4FD9-B414-755BF104CC32}" destId="{25DC0DA3-12EC-45BE-B7EA-1C3E455F1A26}" srcOrd="1" destOrd="0" presId="urn:microsoft.com/office/officeart/2011/layout/InterconnectedBlockProcess"/>
    <dgm:cxn modelId="{282E2652-A8B3-4943-84AA-AAAB1F1635DB}" type="presOf" srcId="{99C5B073-8B08-4E83-A943-F31786CAB12B}" destId="{25DC0DA3-12EC-45BE-B7EA-1C3E455F1A26}" srcOrd="1" destOrd="1" presId="urn:microsoft.com/office/officeart/2011/layout/InterconnectedBlockProcess"/>
    <dgm:cxn modelId="{5186F27A-033F-4CEC-B2E4-50880D9F776F}" type="presOf" srcId="{EB9CAF89-C78D-47A3-BEF4-E9C09E60811C}" destId="{FCBF0B6B-CA6C-42CA-A1F2-F354C61E28AE}" srcOrd="0" destOrd="0" presId="urn:microsoft.com/office/officeart/2011/layout/InterconnectedBlockProcess"/>
    <dgm:cxn modelId="{9C27F57B-C756-4A9D-ABF1-615BE92C17C8}" type="presOf" srcId="{43314BF4-F731-46E4-947C-D09CA366A7C7}" destId="{BA149686-61EF-4B13-9246-C8E93E174028}" srcOrd="1" destOrd="1" presId="urn:microsoft.com/office/officeart/2011/layout/InterconnectedBlockProcess"/>
    <dgm:cxn modelId="{38CC917E-478F-4CFE-A50F-58C4CC540854}" type="presOf" srcId="{70B9C870-3A28-4930-A336-00B35C2399A3}" destId="{8564A62A-244D-4B4E-A7E3-99ED29F55FF0}" srcOrd="0" destOrd="0" presId="urn:microsoft.com/office/officeart/2011/layout/InterconnectedBlockProcess"/>
    <dgm:cxn modelId="{05779F82-580B-4BF3-A34F-CF9A483247FB}" type="presOf" srcId="{22E29BD7-7C84-4EA0-BADB-72941DBCE181}" destId="{104D72FF-91E9-49A5-876C-D3ACC3966162}" srcOrd="0" destOrd="0" presId="urn:microsoft.com/office/officeart/2011/layout/InterconnectedBlockProcess"/>
    <dgm:cxn modelId="{104B058B-883B-4E09-9314-1833333A0B07}" type="presOf" srcId="{F359898D-6044-4295-BCDE-1606C66B532F}" destId="{8F61645D-D0E9-4898-A59F-10904663081C}" srcOrd="0" destOrd="0" presId="urn:microsoft.com/office/officeart/2011/layout/InterconnectedBlockProcess"/>
    <dgm:cxn modelId="{8B2DCF8B-4ACE-4BA7-B97E-2D6895EE3101}" type="presOf" srcId="{A1A80D4D-EF2A-4DC6-A798-33BFB1E34A8C}" destId="{880FA98F-43E0-4D34-92DD-A2C84B0C79FE}" srcOrd="0" destOrd="1" presId="urn:microsoft.com/office/officeart/2011/layout/InterconnectedBlockProcess"/>
    <dgm:cxn modelId="{0A8C7092-CA8F-4DDD-8902-15DED8BE2602}" type="presOf" srcId="{16709C18-8F91-4AA0-9426-506C1C0ADA41}" destId="{FCBF0B6B-CA6C-42CA-A1F2-F354C61E28AE}" srcOrd="0" destOrd="1" presId="urn:microsoft.com/office/officeart/2011/layout/InterconnectedBlockProcess"/>
    <dgm:cxn modelId="{56889A94-2CF4-46EA-BFF1-18353F3F2D98}" srcId="{408DF254-5DD0-46B9-A22E-772FC48CAE61}" destId="{ADB7D165-3FE2-4721-8F06-B39F97483528}" srcOrd="2" destOrd="0" parTransId="{17739675-F20E-465C-A68A-BBF7296A94BE}" sibTransId="{85673ACD-609B-4D21-8A40-E780088BF1F0}"/>
    <dgm:cxn modelId="{2C5C6B95-122B-49F1-B4DE-EBCE1CE3D3D1}" srcId="{BB88B8FB-309F-48CA-93EB-57B1C76A7E5F}" destId="{16709C18-8F91-4AA0-9426-506C1C0ADA41}" srcOrd="1" destOrd="0" parTransId="{2F0B54A4-1CED-46EF-8267-DFEAA63268E7}" sibTransId="{BFD46996-B717-4186-92E0-72C98B59AFD5}"/>
    <dgm:cxn modelId="{04323A99-F819-4227-9DFA-882FBA502809}" type="presOf" srcId="{BB88B8FB-309F-48CA-93EB-57B1C76A7E5F}" destId="{BD8D8559-06E3-4B90-BF12-2E198C470CAC}" srcOrd="0" destOrd="0" presId="urn:microsoft.com/office/officeart/2011/layout/InterconnectedBlockProcess"/>
    <dgm:cxn modelId="{8D0FD89D-A499-4B3D-B105-99195F71BD38}" type="presOf" srcId="{C7DEAD09-79AB-462B-9748-18D8C83D6A2F}" destId="{CB5209FE-5894-4C4D-8B01-746935C0A1E2}" srcOrd="0" destOrd="0" presId="urn:microsoft.com/office/officeart/2011/layout/InterconnectedBlockProcess"/>
    <dgm:cxn modelId="{A2EA669E-0CC1-4CE8-8D0C-879AAAF2B4E5}" type="presOf" srcId="{198566A2-D39F-40BC-95EC-3DEDD313E17A}" destId="{880FA98F-43E0-4D34-92DD-A2C84B0C79FE}" srcOrd="0" destOrd="0" presId="urn:microsoft.com/office/officeart/2011/layout/InterconnectedBlockProcess"/>
    <dgm:cxn modelId="{1DC7869F-6B91-4D4A-87DB-9960607E16F3}" type="presOf" srcId="{F359898D-6044-4295-BCDE-1606C66B532F}" destId="{4C05F23B-971C-4DF7-9427-D4544E616DB5}" srcOrd="1" destOrd="0" presId="urn:microsoft.com/office/officeart/2011/layout/InterconnectedBlockProcess"/>
    <dgm:cxn modelId="{F8DCF4A4-F24F-4DD1-8EB9-64D4BFC862F2}" type="presOf" srcId="{99C5B073-8B08-4E83-A943-F31786CAB12B}" destId="{31F1B14A-2B8D-4630-A15E-FFF52797D0D6}" srcOrd="0" destOrd="1" presId="urn:microsoft.com/office/officeart/2011/layout/InterconnectedBlockProcess"/>
    <dgm:cxn modelId="{C40FDCC1-36B8-41B4-BA86-73C4B4FDEA2C}" srcId="{C7DEAD09-79AB-462B-9748-18D8C83D6A2F}" destId="{BEC911E9-6BDF-4177-BB39-96EF819C8F95}" srcOrd="4" destOrd="0" parTransId="{FB2CA55B-0684-425A-A83C-7DEA163DABAD}" sibTransId="{0A55575A-1331-4BF9-BB60-E28FF4555D9E}"/>
    <dgm:cxn modelId="{420F11C5-2ACC-437F-B27A-D9CF55919094}" srcId="{408DF254-5DD0-46B9-A22E-772FC48CAE61}" destId="{E02CC73D-2CDE-4C43-8274-C2F3E6FC4DD6}" srcOrd="0" destOrd="0" parTransId="{269672A5-10F6-45D8-942A-085222DFBBF2}" sibTransId="{895C77B7-EDB9-4F06-8827-68D1461B5DE9}"/>
    <dgm:cxn modelId="{274691C9-7718-4204-BFBF-14C57D33AF8C}" type="presOf" srcId="{BEC911E9-6BDF-4177-BB39-96EF819C8F95}" destId="{012BE1AC-E496-4057-9A92-2E1760C59B83}" srcOrd="0" destOrd="0" presId="urn:microsoft.com/office/officeart/2011/layout/InterconnectedBlockProcess"/>
    <dgm:cxn modelId="{480018CB-AA3F-439C-A068-A4FF50B6B541}" srcId="{70B9C870-3A28-4930-A336-00B35C2399A3}" destId="{508D3F83-4623-4FD9-B414-755BF104CC32}" srcOrd="0" destOrd="0" parTransId="{5E8CF271-F966-4AD9-BFC9-465C653D997B}" sibTransId="{6B5A036A-21C4-42ED-BF1A-47672F7D2061}"/>
    <dgm:cxn modelId="{80D870CD-4C11-458F-AA75-A9ABF6A283EE}" type="presOf" srcId="{ADB7D165-3FE2-4721-8F06-B39F97483528}" destId="{BA149686-61EF-4B13-9246-C8E93E174028}" srcOrd="1" destOrd="2" presId="urn:microsoft.com/office/officeart/2011/layout/InterconnectedBlockProcess"/>
    <dgm:cxn modelId="{EE5295D2-6E78-4808-A9C9-BAC4FC064E6D}" type="presOf" srcId="{508D3F83-4623-4FD9-B414-755BF104CC32}" destId="{31F1B14A-2B8D-4630-A15E-FFF52797D0D6}" srcOrd="0" destOrd="0" presId="urn:microsoft.com/office/officeart/2011/layout/InterconnectedBlockProcess"/>
    <dgm:cxn modelId="{B7DB5AD3-598D-4004-BD0D-48E8833DE41A}" type="presOf" srcId="{EB9CAF89-C78D-47A3-BEF4-E9C09E60811C}" destId="{DC738050-F686-4207-9D9F-2E6AEBCFC4C6}" srcOrd="1" destOrd="0" presId="urn:microsoft.com/office/officeart/2011/layout/InterconnectedBlockProcess"/>
    <dgm:cxn modelId="{ABC855D9-B456-4CFA-BA4A-048B2C0EAEE4}" srcId="{22E29BD7-7C84-4EA0-BADB-72941DBCE181}" destId="{198566A2-D39F-40BC-95EC-3DEDD313E17A}" srcOrd="0" destOrd="0" parTransId="{64F7CE8E-43B2-4B06-BF74-FA2810B68B0B}" sibTransId="{8DBD95F3-763A-4D5C-B485-D4AB35280C4B}"/>
    <dgm:cxn modelId="{F46ADDE6-8291-4AAB-A204-B63EAF49C18A}" srcId="{C7DEAD09-79AB-462B-9748-18D8C83D6A2F}" destId="{22E29BD7-7C84-4EA0-BADB-72941DBCE181}" srcOrd="1" destOrd="0" parTransId="{77F41ADD-457C-4AEB-950B-7ED0A9693B02}" sibTransId="{0C279D63-FDA1-4B01-9B8A-8A2419EC5C25}"/>
    <dgm:cxn modelId="{7361C4F1-A9C4-4FA5-9F76-6792F584EEC0}" type="presOf" srcId="{16709C18-8F91-4AA0-9426-506C1C0ADA41}" destId="{DC738050-F686-4207-9D9F-2E6AEBCFC4C6}" srcOrd="1" destOrd="1" presId="urn:microsoft.com/office/officeart/2011/layout/InterconnectedBlockProcess"/>
    <dgm:cxn modelId="{E74260F8-9C6D-4F2D-9DB9-A9162D9E1365}" type="presOf" srcId="{A1A80D4D-EF2A-4DC6-A798-33BFB1E34A8C}" destId="{D85BDF38-66E9-4FF8-B1E2-C2C6ABCA3267}" srcOrd="1" destOrd="1" presId="urn:microsoft.com/office/officeart/2011/layout/InterconnectedBlockProcess"/>
    <dgm:cxn modelId="{AABCA4F9-05A3-44C1-AE4C-BE59E7BB9EC6}" srcId="{408DF254-5DD0-46B9-A22E-772FC48CAE61}" destId="{43314BF4-F731-46E4-947C-D09CA366A7C7}" srcOrd="1" destOrd="0" parTransId="{8CC215F0-B75D-4978-A610-4284DCC37FAE}" sibTransId="{3FF69633-BC4D-4634-BC5A-693334EFFE71}"/>
    <dgm:cxn modelId="{8A0345FD-5406-4319-91C3-4665E8CC091A}" type="presOf" srcId="{198566A2-D39F-40BC-95EC-3DEDD313E17A}" destId="{D85BDF38-66E9-4FF8-B1E2-C2C6ABCA3267}" srcOrd="1" destOrd="0" presId="urn:microsoft.com/office/officeart/2011/layout/InterconnectedBlockProcess"/>
    <dgm:cxn modelId="{6E3FE3E6-1202-4AAC-82A4-49AFD1BA5CE7}" type="presParOf" srcId="{CB5209FE-5894-4C4D-8B01-746935C0A1E2}" destId="{C0F26E9F-F6B9-427C-8189-748C86C0D1F5}" srcOrd="0" destOrd="0" presId="urn:microsoft.com/office/officeart/2011/layout/InterconnectedBlockProcess"/>
    <dgm:cxn modelId="{673C7A12-93CD-413C-897E-AD803117D70C}" type="presParOf" srcId="{C0F26E9F-F6B9-427C-8189-748C86C0D1F5}" destId="{8F61645D-D0E9-4898-A59F-10904663081C}" srcOrd="0" destOrd="0" presId="urn:microsoft.com/office/officeart/2011/layout/InterconnectedBlockProcess"/>
    <dgm:cxn modelId="{8A2EB655-E370-4B75-BD51-D1AD9B72D74A}" type="presParOf" srcId="{CB5209FE-5894-4C4D-8B01-746935C0A1E2}" destId="{4C05F23B-971C-4DF7-9427-D4544E616DB5}" srcOrd="1" destOrd="0" presId="urn:microsoft.com/office/officeart/2011/layout/InterconnectedBlockProcess"/>
    <dgm:cxn modelId="{89B19DB2-F97B-4A90-A1E1-28B0533F4604}" type="presParOf" srcId="{CB5209FE-5894-4C4D-8B01-746935C0A1E2}" destId="{012BE1AC-E496-4057-9A92-2E1760C59B83}" srcOrd="2" destOrd="0" presId="urn:microsoft.com/office/officeart/2011/layout/InterconnectedBlockProcess"/>
    <dgm:cxn modelId="{DE3B437A-66C1-4C26-A3D3-2629C2EA65A9}" type="presParOf" srcId="{CB5209FE-5894-4C4D-8B01-746935C0A1E2}" destId="{23C759A6-FA1E-4BF4-923B-1FDDEC9EDFC1}" srcOrd="3" destOrd="0" presId="urn:microsoft.com/office/officeart/2011/layout/InterconnectedBlockProcess"/>
    <dgm:cxn modelId="{07AE4E76-327D-4EAF-8722-0B7D0CBAA558}" type="presParOf" srcId="{23C759A6-FA1E-4BF4-923B-1FDDEC9EDFC1}" destId="{31F1B14A-2B8D-4630-A15E-FFF52797D0D6}" srcOrd="0" destOrd="0" presId="urn:microsoft.com/office/officeart/2011/layout/InterconnectedBlockProcess"/>
    <dgm:cxn modelId="{3F5F721A-17F7-49ED-B0A0-B82209063FC0}" type="presParOf" srcId="{CB5209FE-5894-4C4D-8B01-746935C0A1E2}" destId="{25DC0DA3-12EC-45BE-B7EA-1C3E455F1A26}" srcOrd="4" destOrd="0" presId="urn:microsoft.com/office/officeart/2011/layout/InterconnectedBlockProcess"/>
    <dgm:cxn modelId="{A2213750-8A64-416B-98CF-2943062C3891}" type="presParOf" srcId="{CB5209FE-5894-4C4D-8B01-746935C0A1E2}" destId="{8564A62A-244D-4B4E-A7E3-99ED29F55FF0}" srcOrd="5" destOrd="0" presId="urn:microsoft.com/office/officeart/2011/layout/InterconnectedBlockProcess"/>
    <dgm:cxn modelId="{7AF308AF-58BF-433A-BB11-22FEE2D9F0C9}" type="presParOf" srcId="{CB5209FE-5894-4C4D-8B01-746935C0A1E2}" destId="{5AEB6D6A-AD6C-457A-B080-2D2FABC880C4}" srcOrd="6" destOrd="0" presId="urn:microsoft.com/office/officeart/2011/layout/InterconnectedBlockProcess"/>
    <dgm:cxn modelId="{D9DDE345-65BC-41B4-9346-1B4C1E0FA72D}" type="presParOf" srcId="{5AEB6D6A-AD6C-457A-B080-2D2FABC880C4}" destId="{1E2AE489-C4EF-4380-AF59-13B62BC874A6}" srcOrd="0" destOrd="0" presId="urn:microsoft.com/office/officeart/2011/layout/InterconnectedBlockProcess"/>
    <dgm:cxn modelId="{8ADA1C74-C1C0-4307-9980-5A117C8013F0}" type="presParOf" srcId="{CB5209FE-5894-4C4D-8B01-746935C0A1E2}" destId="{BA149686-61EF-4B13-9246-C8E93E174028}" srcOrd="7" destOrd="0" presId="urn:microsoft.com/office/officeart/2011/layout/InterconnectedBlockProcess"/>
    <dgm:cxn modelId="{1CA8AE80-4DCE-4B16-B27E-204925646E1B}" type="presParOf" srcId="{CB5209FE-5894-4C4D-8B01-746935C0A1E2}" destId="{AC4B5850-0780-4450-B339-BDACEEA02743}" srcOrd="8" destOrd="0" presId="urn:microsoft.com/office/officeart/2011/layout/InterconnectedBlockProcess"/>
    <dgm:cxn modelId="{2CA7A8F9-2301-4B29-8B85-CDBBDDD01A84}" type="presParOf" srcId="{CB5209FE-5894-4C4D-8B01-746935C0A1E2}" destId="{6583AA87-644B-4729-9A4D-D1674FEB160D}" srcOrd="9" destOrd="0" presId="urn:microsoft.com/office/officeart/2011/layout/InterconnectedBlockProcess"/>
    <dgm:cxn modelId="{4D9E7C46-331A-4899-8868-313A904D6403}" type="presParOf" srcId="{6583AA87-644B-4729-9A4D-D1674FEB160D}" destId="{880FA98F-43E0-4D34-92DD-A2C84B0C79FE}" srcOrd="0" destOrd="0" presId="urn:microsoft.com/office/officeart/2011/layout/InterconnectedBlockProcess"/>
    <dgm:cxn modelId="{5215FD71-F6BC-45F1-A846-84D0F0661B9D}" type="presParOf" srcId="{CB5209FE-5894-4C4D-8B01-746935C0A1E2}" destId="{D85BDF38-66E9-4FF8-B1E2-C2C6ABCA3267}" srcOrd="10" destOrd="0" presId="urn:microsoft.com/office/officeart/2011/layout/InterconnectedBlockProcess"/>
    <dgm:cxn modelId="{60A9BD28-D4BC-495D-A439-FFDCE1AC696E}" type="presParOf" srcId="{CB5209FE-5894-4C4D-8B01-746935C0A1E2}" destId="{104D72FF-91E9-49A5-876C-D3ACC3966162}" srcOrd="11" destOrd="0" presId="urn:microsoft.com/office/officeart/2011/layout/InterconnectedBlockProcess"/>
    <dgm:cxn modelId="{9581CFAF-9205-4718-BDB9-7C89FF7BE138}" type="presParOf" srcId="{CB5209FE-5894-4C4D-8B01-746935C0A1E2}" destId="{7731875C-BE2B-4AE6-8050-89D7E30A13B8}" srcOrd="12" destOrd="0" presId="urn:microsoft.com/office/officeart/2011/layout/InterconnectedBlockProcess"/>
    <dgm:cxn modelId="{9B647E7F-C134-4AE9-865F-14A20B1D657A}" type="presParOf" srcId="{7731875C-BE2B-4AE6-8050-89D7E30A13B8}" destId="{FCBF0B6B-CA6C-42CA-A1F2-F354C61E28AE}" srcOrd="0" destOrd="0" presId="urn:microsoft.com/office/officeart/2011/layout/InterconnectedBlockProcess"/>
    <dgm:cxn modelId="{D7F4D10C-9EB8-4688-9717-56710F7EB2CC}" type="presParOf" srcId="{CB5209FE-5894-4C4D-8B01-746935C0A1E2}" destId="{DC738050-F686-4207-9D9F-2E6AEBCFC4C6}" srcOrd="13" destOrd="0" presId="urn:microsoft.com/office/officeart/2011/layout/InterconnectedBlockProcess"/>
    <dgm:cxn modelId="{1133A5B2-1B3B-4517-9A88-B19FCC66AF6F}" type="presParOf" srcId="{CB5209FE-5894-4C4D-8B01-746935C0A1E2}" destId="{BD8D8559-06E3-4B90-BF12-2E198C470CAC}" srcOrd="14"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EAD09-79AB-462B-9748-18D8C83D6A2F}" type="doc">
      <dgm:prSet loTypeId="urn:microsoft.com/office/officeart/2011/layout/InterconnectedBlockProcess" loCatId="process" qsTypeId="urn:microsoft.com/office/officeart/2005/8/quickstyle/simple1" qsCatId="simple" csTypeId="urn:microsoft.com/office/officeart/2005/8/colors/accent1_3" csCatId="accent1" phldr="1"/>
      <dgm:spPr/>
      <dgm:t>
        <a:bodyPr/>
        <a:lstStyle/>
        <a:p>
          <a:endParaRPr lang="en-US"/>
        </a:p>
      </dgm:t>
    </dgm:pt>
    <dgm:pt modelId="{BB88B8FB-309F-48CA-93EB-57B1C76A7E5F}">
      <dgm:prSet phldrT="[Text]"/>
      <dgm:spPr>
        <a:solidFill>
          <a:srgbClr val="7698D4"/>
        </a:solidFill>
      </dgm:spPr>
      <dgm:t>
        <a:bodyPr/>
        <a:lstStyle/>
        <a:p>
          <a:pPr>
            <a:buNone/>
          </a:pPr>
          <a:r>
            <a:rPr lang="en-US"/>
            <a:t>Medical School year 1 (M1)</a:t>
          </a:r>
        </a:p>
      </dgm:t>
    </dgm:pt>
    <dgm:pt modelId="{42DB526B-1617-4FAD-AAC5-2B5EAFCFBE2E}" type="parTrans" cxnId="{B7F0C418-7441-499D-AD08-F244A6F07335}">
      <dgm:prSet/>
      <dgm:spPr/>
      <dgm:t>
        <a:bodyPr/>
        <a:lstStyle/>
        <a:p>
          <a:endParaRPr lang="en-US"/>
        </a:p>
      </dgm:t>
    </dgm:pt>
    <dgm:pt modelId="{5283B2FA-369B-4C58-8A7B-B1CA70E73A6A}" type="sibTrans" cxnId="{B7F0C418-7441-499D-AD08-F244A6F07335}">
      <dgm:prSet/>
      <dgm:spPr/>
      <dgm:t>
        <a:bodyPr/>
        <a:lstStyle/>
        <a:p>
          <a:endParaRPr lang="en-US"/>
        </a:p>
      </dgm:t>
    </dgm:pt>
    <dgm:pt modelId="{EB9CAF89-C78D-47A3-BEF4-E9C09E60811C}">
      <dgm:prSet phldrT="[Text]" custT="1"/>
      <dgm:spPr/>
      <dgm:t>
        <a:bodyPr lIns="0" tIns="182880" rIns="45720" bIns="91440"/>
        <a:lstStyle/>
        <a:p>
          <a:pPr algn="l">
            <a:spcAft>
              <a:spcPts val="800"/>
            </a:spcAft>
            <a:buNone/>
          </a:pPr>
          <a:r>
            <a:rPr lang="en-US" sz="1300" b="0"/>
            <a:t>Orientation</a:t>
          </a:r>
        </a:p>
        <a:p>
          <a:pPr algn="l">
            <a:spcAft>
              <a:spcPts val="800"/>
            </a:spcAft>
            <a:buNone/>
          </a:pPr>
          <a:r>
            <a:rPr lang="en-US" sz="1300" b="0"/>
            <a:t>Clinical Anatomy, Development and Physical Examination (CADE)</a:t>
          </a:r>
        </a:p>
        <a:p>
          <a:pPr algn="l">
            <a:spcAft>
              <a:spcPts val="800"/>
            </a:spcAft>
            <a:buNone/>
          </a:pPr>
          <a:r>
            <a:rPr lang="en-US" sz="1300" b="0"/>
            <a:t>Introduction to Clinical Medicine 1a (ICM 1a)</a:t>
          </a:r>
        </a:p>
        <a:p>
          <a:pPr algn="l">
            <a:spcAft>
              <a:spcPts val="800"/>
            </a:spcAft>
            <a:buNone/>
          </a:pPr>
          <a:r>
            <a:rPr lang="en-US" sz="1300" b="0"/>
            <a:t>Molecular Basis of Life, Defense </a:t>
          </a:r>
          <a:br>
            <a:rPr lang="en-US" sz="1300" b="0"/>
          </a:br>
          <a:r>
            <a:rPr lang="en-US" sz="1300" b="0"/>
            <a:t>and Disease (MBLDD)</a:t>
          </a:r>
        </a:p>
        <a:p>
          <a:pPr algn="l">
            <a:spcAft>
              <a:spcPts val="800"/>
            </a:spcAft>
            <a:buNone/>
          </a:pPr>
          <a:r>
            <a:rPr lang="en-US" sz="1300" b="0"/>
            <a:t>Introduction to Clinical Medicine 1b (ICM 1b)</a:t>
          </a:r>
        </a:p>
        <a:p>
          <a:pPr algn="l">
            <a:spcAft>
              <a:spcPts val="800"/>
            </a:spcAft>
            <a:buNone/>
          </a:pPr>
          <a:r>
            <a:rPr lang="en-US" sz="1300"/>
            <a:t>Biostatistics and EBM</a:t>
          </a:r>
        </a:p>
        <a:p>
          <a:pPr algn="l">
            <a:spcAft>
              <a:spcPts val="800"/>
            </a:spcAft>
            <a:buNone/>
          </a:pPr>
          <a:r>
            <a:rPr lang="en-US" sz="1300"/>
            <a:t>Vacation or Electives</a:t>
          </a:r>
          <a:endParaRPr lang="en-US" sz="1300" b="0"/>
        </a:p>
      </dgm:t>
    </dgm:pt>
    <dgm:pt modelId="{5D5FE201-0CD7-4BD2-AAC8-CC66F6FC4543}" type="parTrans" cxnId="{68B8CA1E-08E4-4595-9EB4-46D2E9CC2C8E}">
      <dgm:prSet/>
      <dgm:spPr/>
      <dgm:t>
        <a:bodyPr/>
        <a:lstStyle/>
        <a:p>
          <a:endParaRPr lang="en-US"/>
        </a:p>
      </dgm:t>
    </dgm:pt>
    <dgm:pt modelId="{D1BCA3F1-D705-485F-ABD0-374E84A6769D}" type="sibTrans" cxnId="{68B8CA1E-08E4-4595-9EB4-46D2E9CC2C8E}">
      <dgm:prSet/>
      <dgm:spPr/>
      <dgm:t>
        <a:bodyPr/>
        <a:lstStyle/>
        <a:p>
          <a:endParaRPr lang="en-US"/>
        </a:p>
      </dgm:t>
    </dgm:pt>
    <dgm:pt modelId="{22E29BD7-7C84-4EA0-BADB-72941DBCE181}">
      <dgm:prSet phldrT="[Text]"/>
      <dgm:spPr/>
      <dgm:t>
        <a:bodyPr/>
        <a:lstStyle/>
        <a:p>
          <a:pPr>
            <a:buNone/>
          </a:pPr>
          <a:r>
            <a:rPr lang="en-US"/>
            <a:t>Medical School year 2 (M2)</a:t>
          </a:r>
        </a:p>
      </dgm:t>
    </dgm:pt>
    <dgm:pt modelId="{77F41ADD-457C-4AEB-950B-7ED0A9693B02}" type="parTrans" cxnId="{F46ADDE6-8291-4AAB-A204-B63EAF49C18A}">
      <dgm:prSet/>
      <dgm:spPr/>
      <dgm:t>
        <a:bodyPr/>
        <a:lstStyle/>
        <a:p>
          <a:endParaRPr lang="en-US"/>
        </a:p>
      </dgm:t>
    </dgm:pt>
    <dgm:pt modelId="{0C279D63-FDA1-4B01-9B8A-8A2419EC5C25}" type="sibTrans" cxnId="{F46ADDE6-8291-4AAB-A204-B63EAF49C18A}">
      <dgm:prSet/>
      <dgm:spPr/>
      <dgm:t>
        <a:bodyPr/>
        <a:lstStyle/>
        <a:p>
          <a:endParaRPr lang="en-US"/>
        </a:p>
      </dgm:t>
    </dgm:pt>
    <dgm:pt modelId="{198566A2-D39F-40BC-95EC-3DEDD313E17A}">
      <dgm:prSet phldrT="[Text]" custT="1"/>
      <dgm:spPr/>
      <dgm:t>
        <a:bodyPr lIns="0" tIns="182880" rIns="45720" bIns="91440"/>
        <a:lstStyle/>
        <a:p>
          <a:pPr algn="l">
            <a:lnSpc>
              <a:spcPct val="90000"/>
            </a:lnSpc>
            <a:spcAft>
              <a:spcPts val="800"/>
            </a:spcAft>
          </a:pPr>
          <a:r>
            <a:rPr lang="en-US" sz="1300" b="0"/>
            <a:t>Human Systems in Health and Disease 1 (HSHD1)</a:t>
          </a:r>
        </a:p>
        <a:p>
          <a:pPr algn="l">
            <a:lnSpc>
              <a:spcPct val="90000"/>
            </a:lnSpc>
            <a:spcAft>
              <a:spcPts val="800"/>
            </a:spcAft>
          </a:pPr>
          <a:r>
            <a:rPr lang="en-US" sz="1300" b="0"/>
            <a:t>Introduction to Clinical Medicine 2a (ICM 2a)</a:t>
          </a:r>
        </a:p>
        <a:p>
          <a:pPr algn="l">
            <a:lnSpc>
              <a:spcPct val="90000"/>
            </a:lnSpc>
            <a:spcAft>
              <a:spcPts val="800"/>
            </a:spcAft>
          </a:pPr>
          <a:r>
            <a:rPr lang="en-US" sz="1300" b="0"/>
            <a:t>Human Systems in Health and Disease 2  (HSHD2)</a:t>
          </a:r>
        </a:p>
        <a:p>
          <a:pPr algn="l">
            <a:lnSpc>
              <a:spcPct val="90000"/>
            </a:lnSpc>
            <a:spcAft>
              <a:spcPts val="800"/>
            </a:spcAft>
          </a:pPr>
          <a:r>
            <a:rPr lang="en-US" sz="1300" b="0"/>
            <a:t>Introduction to Clinical Medicine 2b (ICM 2b)</a:t>
          </a:r>
        </a:p>
        <a:p>
          <a:pPr algn="l">
            <a:lnSpc>
              <a:spcPct val="90000"/>
            </a:lnSpc>
            <a:spcAft>
              <a:spcPts val="800"/>
            </a:spcAft>
          </a:pPr>
          <a:r>
            <a:rPr lang="en-US" sz="1300"/>
            <a:t>Study for Step 1</a:t>
          </a:r>
        </a:p>
        <a:p>
          <a:pPr algn="l">
            <a:lnSpc>
              <a:spcPct val="100000"/>
            </a:lnSpc>
            <a:spcAft>
              <a:spcPts val="0"/>
            </a:spcAft>
          </a:pPr>
          <a:r>
            <a:rPr lang="en-US" sz="1300"/>
            <a:t>  M3 Orientation,</a:t>
          </a:r>
        </a:p>
        <a:p>
          <a:pPr algn="l">
            <a:lnSpc>
              <a:spcPct val="90000"/>
            </a:lnSpc>
            <a:spcAft>
              <a:spcPts val="800"/>
            </a:spcAft>
          </a:pPr>
          <a:r>
            <a:rPr lang="en-US" sz="1300"/>
            <a:t>  Clerkships</a:t>
          </a:r>
          <a:endParaRPr lang="en-US" sz="1300" b="0"/>
        </a:p>
      </dgm:t>
    </dgm:pt>
    <dgm:pt modelId="{64F7CE8E-43B2-4B06-BF74-FA2810B68B0B}" type="parTrans" cxnId="{ABC855D9-B456-4CFA-BA4A-048B2C0EAEE4}">
      <dgm:prSet/>
      <dgm:spPr/>
      <dgm:t>
        <a:bodyPr/>
        <a:lstStyle/>
        <a:p>
          <a:endParaRPr lang="en-US"/>
        </a:p>
      </dgm:t>
    </dgm:pt>
    <dgm:pt modelId="{8DBD95F3-763A-4D5C-B485-D4AB35280C4B}" type="sibTrans" cxnId="{ABC855D9-B456-4CFA-BA4A-048B2C0EAEE4}">
      <dgm:prSet/>
      <dgm:spPr/>
      <dgm:t>
        <a:bodyPr/>
        <a:lstStyle/>
        <a:p>
          <a:endParaRPr lang="en-US"/>
        </a:p>
      </dgm:t>
    </dgm:pt>
    <dgm:pt modelId="{408DF254-5DD0-46B9-A22E-772FC48CAE61}">
      <dgm:prSet phldrT="[Text]"/>
      <dgm:spPr/>
      <dgm:t>
        <a:bodyPr/>
        <a:lstStyle/>
        <a:p>
          <a:pPr>
            <a:buNone/>
          </a:pPr>
          <a:r>
            <a:rPr lang="en-US"/>
            <a:t>Medical School year 3 (M3)</a:t>
          </a:r>
        </a:p>
      </dgm:t>
    </dgm:pt>
    <dgm:pt modelId="{5602963D-BA6C-4058-B473-580A6356C1E4}" type="parTrans" cxnId="{F3536C0F-5656-407E-94F9-E8564BC4FD2A}">
      <dgm:prSet/>
      <dgm:spPr/>
      <dgm:t>
        <a:bodyPr/>
        <a:lstStyle/>
        <a:p>
          <a:endParaRPr lang="en-US"/>
        </a:p>
      </dgm:t>
    </dgm:pt>
    <dgm:pt modelId="{585859BC-4CB0-4B77-9A23-D52DA3AD7FE6}" type="sibTrans" cxnId="{F3536C0F-5656-407E-94F9-E8564BC4FD2A}">
      <dgm:prSet/>
      <dgm:spPr/>
      <dgm:t>
        <a:bodyPr/>
        <a:lstStyle/>
        <a:p>
          <a:endParaRPr lang="en-US"/>
        </a:p>
      </dgm:t>
    </dgm:pt>
    <dgm:pt modelId="{E02CC73D-2CDE-4C43-8274-C2F3E6FC4DD6}">
      <dgm:prSet phldrT="[Text]" custT="1"/>
      <dgm:spPr/>
      <dgm:t>
        <a:bodyPr lIns="45720" tIns="182880" rIns="45720" bIns="91440"/>
        <a:lstStyle/>
        <a:p>
          <a:pPr algn="l">
            <a:spcAft>
              <a:spcPts val="800"/>
            </a:spcAft>
          </a:pPr>
          <a:r>
            <a:rPr lang="en-US" sz="1300" b="1"/>
            <a:t>Surgery </a:t>
          </a:r>
          <a:br>
            <a:rPr lang="en-US" sz="1300" b="1"/>
          </a:br>
          <a:r>
            <a:rPr lang="en-US" sz="1300"/>
            <a:t>(8 wks)</a:t>
          </a:r>
        </a:p>
        <a:p>
          <a:pPr algn="l">
            <a:spcAft>
              <a:spcPts val="800"/>
            </a:spcAft>
          </a:pPr>
          <a:r>
            <a:rPr lang="en-US" sz="1300" b="1"/>
            <a:t>Internal Medicine </a:t>
          </a:r>
          <a:br>
            <a:rPr lang="en-US" sz="1300" b="1"/>
          </a:br>
          <a:r>
            <a:rPr lang="en-US" sz="1300"/>
            <a:t>(8 wks)</a:t>
          </a:r>
        </a:p>
        <a:p>
          <a:pPr algn="l">
            <a:spcAft>
              <a:spcPts val="800"/>
            </a:spcAft>
          </a:pPr>
          <a:r>
            <a:rPr lang="en-US" sz="1300" b="1"/>
            <a:t>Neurology </a:t>
          </a:r>
          <a:br>
            <a:rPr lang="en-US" sz="1300" b="1"/>
          </a:br>
          <a:r>
            <a:rPr lang="en-US" sz="1300"/>
            <a:t>(4 wks)</a:t>
          </a:r>
        </a:p>
        <a:p>
          <a:pPr algn="l">
            <a:spcAft>
              <a:spcPts val="800"/>
            </a:spcAft>
          </a:pPr>
          <a:r>
            <a:rPr lang="en-US" sz="1300" b="1"/>
            <a:t>OB/GYN </a:t>
          </a:r>
          <a:br>
            <a:rPr lang="en-US" sz="1300" b="1"/>
          </a:br>
          <a:r>
            <a:rPr lang="en-US" sz="1300"/>
            <a:t>(6 wks)</a:t>
          </a:r>
        </a:p>
        <a:p>
          <a:pPr algn="l">
            <a:spcAft>
              <a:spcPts val="800"/>
            </a:spcAft>
          </a:pPr>
          <a:r>
            <a:rPr lang="en-US" sz="1300" b="1"/>
            <a:t>Psychiatry </a:t>
          </a:r>
          <a:br>
            <a:rPr lang="en-US" sz="1300" b="1"/>
          </a:br>
          <a:r>
            <a:rPr lang="en-US" sz="1300"/>
            <a:t>(6 wks)</a:t>
          </a:r>
        </a:p>
        <a:p>
          <a:pPr algn="l">
            <a:spcAft>
              <a:spcPts val="800"/>
            </a:spcAft>
          </a:pPr>
          <a:r>
            <a:rPr lang="en-US" sz="1300" b="1"/>
            <a:t>Pediatrics </a:t>
          </a:r>
          <a:br>
            <a:rPr lang="en-US" sz="1300" b="1"/>
          </a:br>
          <a:r>
            <a:rPr lang="en-US" sz="1300"/>
            <a:t>(6 wks)</a:t>
          </a:r>
        </a:p>
        <a:p>
          <a:pPr algn="l">
            <a:spcAft>
              <a:spcPts val="800"/>
            </a:spcAft>
          </a:pPr>
          <a:r>
            <a:rPr lang="en-US" sz="1300" b="1"/>
            <a:t>Family Medicine </a:t>
          </a:r>
          <a:br>
            <a:rPr lang="en-US" sz="1300" b="1"/>
          </a:br>
          <a:r>
            <a:rPr lang="en-US" sz="1300"/>
            <a:t>(6 wks)</a:t>
          </a:r>
        </a:p>
      </dgm:t>
    </dgm:pt>
    <dgm:pt modelId="{269672A5-10F6-45D8-942A-085222DFBBF2}" type="parTrans" cxnId="{420F11C5-2ACC-437F-B27A-D9CF55919094}">
      <dgm:prSet/>
      <dgm:spPr/>
      <dgm:t>
        <a:bodyPr/>
        <a:lstStyle/>
        <a:p>
          <a:endParaRPr lang="en-US"/>
        </a:p>
      </dgm:t>
    </dgm:pt>
    <dgm:pt modelId="{895C77B7-EDB9-4F06-8827-68D1461B5DE9}" type="sibTrans" cxnId="{420F11C5-2ACC-437F-B27A-D9CF55919094}">
      <dgm:prSet/>
      <dgm:spPr/>
      <dgm:t>
        <a:bodyPr/>
        <a:lstStyle/>
        <a:p>
          <a:endParaRPr lang="en-US"/>
        </a:p>
      </dgm:t>
    </dgm:pt>
    <dgm:pt modelId="{70B9C870-3A28-4930-A336-00B35C2399A3}">
      <dgm:prSet phldrT="[Text]"/>
      <dgm:spPr/>
      <dgm:t>
        <a:bodyPr/>
        <a:lstStyle/>
        <a:p>
          <a:pPr>
            <a:buNone/>
          </a:pPr>
          <a:r>
            <a:rPr lang="en-US"/>
            <a:t>Medical School year 4 (M4)</a:t>
          </a:r>
        </a:p>
      </dgm:t>
    </dgm:pt>
    <dgm:pt modelId="{3254E33E-1063-49D1-91EB-29C44D7C3CA8}" type="parTrans" cxnId="{52326F08-AF76-4030-A8B9-75336B084207}">
      <dgm:prSet/>
      <dgm:spPr/>
      <dgm:t>
        <a:bodyPr/>
        <a:lstStyle/>
        <a:p>
          <a:endParaRPr lang="en-US"/>
        </a:p>
      </dgm:t>
    </dgm:pt>
    <dgm:pt modelId="{AD3674A2-CD58-43D0-B1F1-E29E86107F3C}" type="sibTrans" cxnId="{52326F08-AF76-4030-A8B9-75336B084207}">
      <dgm:prSet/>
      <dgm:spPr/>
      <dgm:t>
        <a:bodyPr/>
        <a:lstStyle/>
        <a:p>
          <a:endParaRPr lang="en-US"/>
        </a:p>
      </dgm:t>
    </dgm:pt>
    <dgm:pt modelId="{508D3F83-4623-4FD9-B414-755BF104CC32}">
      <dgm:prSet phldrT="[Text]" custT="1"/>
      <dgm:spPr/>
      <dgm:t>
        <a:bodyPr lIns="45720" tIns="182880" rIns="45720" bIns="91440"/>
        <a:lstStyle/>
        <a:p>
          <a:pPr algn="l">
            <a:spcAft>
              <a:spcPts val="800"/>
            </a:spcAft>
            <a:buNone/>
          </a:pPr>
          <a:r>
            <a:rPr lang="en-US" sz="1300"/>
            <a:t>Study for Step 2 CK, CS during fall semester</a:t>
          </a:r>
        </a:p>
        <a:p>
          <a:pPr algn="l">
            <a:spcAft>
              <a:spcPts val="800"/>
            </a:spcAft>
            <a:buNone/>
          </a:pPr>
          <a:r>
            <a:rPr lang="en-US" sz="1300" b="1"/>
            <a:t>Acting Internship </a:t>
          </a:r>
          <a:br>
            <a:rPr lang="en-US" sz="1300"/>
          </a:br>
          <a:r>
            <a:rPr lang="en-US" sz="1300"/>
            <a:t>(4 wks)</a:t>
          </a:r>
        </a:p>
        <a:p>
          <a:pPr algn="l">
            <a:spcAft>
              <a:spcPts val="800"/>
            </a:spcAft>
            <a:buNone/>
          </a:pPr>
          <a:r>
            <a:rPr lang="en-US" sz="1300" b="1"/>
            <a:t>ICU</a:t>
          </a:r>
          <a:r>
            <a:rPr lang="en-US" sz="1300"/>
            <a:t> </a:t>
          </a:r>
          <a:br>
            <a:rPr lang="en-US" sz="1300"/>
          </a:br>
          <a:r>
            <a:rPr lang="en-US" sz="1300"/>
            <a:t>(2 wks)</a:t>
          </a:r>
        </a:p>
        <a:p>
          <a:pPr algn="l">
            <a:spcAft>
              <a:spcPts val="800"/>
            </a:spcAft>
            <a:buNone/>
          </a:pPr>
          <a:r>
            <a:rPr lang="en-US" sz="1300" b="1"/>
            <a:t>Palliative</a:t>
          </a:r>
          <a:r>
            <a:rPr lang="en-US" sz="1300"/>
            <a:t> </a:t>
          </a:r>
          <a:br>
            <a:rPr lang="en-US" sz="1300"/>
          </a:br>
          <a:r>
            <a:rPr lang="en-US" sz="1300"/>
            <a:t>(1 wk)</a:t>
          </a:r>
        </a:p>
      </dgm:t>
    </dgm:pt>
    <dgm:pt modelId="{5E8CF271-F966-4AD9-BFC9-465C653D997B}" type="parTrans" cxnId="{480018CB-AA3F-439C-A068-A4FF50B6B541}">
      <dgm:prSet/>
      <dgm:spPr/>
      <dgm:t>
        <a:bodyPr/>
        <a:lstStyle/>
        <a:p>
          <a:endParaRPr lang="en-US"/>
        </a:p>
      </dgm:t>
    </dgm:pt>
    <dgm:pt modelId="{6B5A036A-21C4-42ED-BF1A-47672F7D2061}" type="sibTrans" cxnId="{480018CB-AA3F-439C-A068-A4FF50B6B541}">
      <dgm:prSet/>
      <dgm:spPr/>
      <dgm:t>
        <a:bodyPr/>
        <a:lstStyle/>
        <a:p>
          <a:endParaRPr lang="en-US"/>
        </a:p>
      </dgm:t>
    </dgm:pt>
    <dgm:pt modelId="{5504DED1-1EFD-42C8-9510-223E352F7ECF}">
      <dgm:prSet phldrT="[Text]" custT="1"/>
      <dgm:spPr/>
      <dgm:t>
        <a:bodyPr spcFirstLastPara="0" vert="horz" wrap="square" lIns="50800" tIns="50800" rIns="50800" bIns="50800" numCol="1" spcCol="1270" anchor="ctr" anchorCtr="0"/>
        <a:lstStyle/>
        <a:p>
          <a:pPr marL="0" lvl="0" indent="0" algn="ctr" defTabSz="711200">
            <a:lnSpc>
              <a:spcPct val="90000"/>
            </a:lnSpc>
            <a:spcBef>
              <a:spcPct val="0"/>
            </a:spcBef>
            <a:spcAft>
              <a:spcPct val="35000"/>
            </a:spcAft>
            <a:buNone/>
          </a:pPr>
          <a:r>
            <a:rPr lang="en-US" sz="2000" kern="1200">
              <a:solidFill>
                <a:schemeClr val="bg1"/>
              </a:solidFill>
              <a:latin typeface="+mn-lt"/>
              <a:ea typeface="+mn-ea"/>
              <a:cs typeface="+mn-cs"/>
            </a:rPr>
            <a:t>Graduation</a:t>
          </a:r>
        </a:p>
      </dgm:t>
    </dgm:pt>
    <dgm:pt modelId="{CD4E618C-8056-484D-8A93-7FFE833CC5B5}" type="parTrans" cxnId="{FC0FBF9B-2801-42F9-8B8B-EFED1F5F2BFD}">
      <dgm:prSet/>
      <dgm:spPr/>
      <dgm:t>
        <a:bodyPr/>
        <a:lstStyle/>
        <a:p>
          <a:endParaRPr lang="en-US"/>
        </a:p>
      </dgm:t>
    </dgm:pt>
    <dgm:pt modelId="{84FB61D8-B29C-4017-9B47-975BA0AEBAB0}" type="sibTrans" cxnId="{FC0FBF9B-2801-42F9-8B8B-EFED1F5F2BFD}">
      <dgm:prSet/>
      <dgm:spPr/>
      <dgm:t>
        <a:bodyPr/>
        <a:lstStyle/>
        <a:p>
          <a:endParaRPr lang="en-US"/>
        </a:p>
      </dgm:t>
    </dgm:pt>
    <dgm:pt modelId="{B55C39CC-E34A-4739-A4D1-050532FCC72C}">
      <dgm:prSet custT="1"/>
      <dgm:spPr/>
      <dgm:t>
        <a:bodyPr lIns="45720" tIns="182880" rIns="45720" bIns="91440"/>
        <a:lstStyle/>
        <a:p>
          <a:pPr algn="l">
            <a:spcAft>
              <a:spcPts val="800"/>
            </a:spcAft>
          </a:pPr>
          <a:r>
            <a:rPr lang="en-US" sz="1300" b="1"/>
            <a:t>Ambulatory </a:t>
          </a:r>
          <a:br>
            <a:rPr lang="en-US" sz="1300" b="1"/>
          </a:br>
          <a:r>
            <a:rPr lang="en-US" sz="1300"/>
            <a:t>(4 wks)</a:t>
          </a:r>
        </a:p>
        <a:p>
          <a:pPr algn="l">
            <a:spcAft>
              <a:spcPts val="800"/>
            </a:spcAft>
          </a:pPr>
          <a:r>
            <a:rPr lang="en-US" sz="1300" b="1"/>
            <a:t>Electives</a:t>
          </a:r>
          <a:r>
            <a:rPr lang="en-US" sz="1300"/>
            <a:t> </a:t>
          </a:r>
          <a:br>
            <a:rPr lang="en-US" sz="1300"/>
          </a:br>
          <a:r>
            <a:rPr lang="en-US" sz="1300"/>
            <a:t>(22-24 total weeks)</a:t>
          </a:r>
        </a:p>
      </dgm:t>
    </dgm:pt>
    <dgm:pt modelId="{25E6BC10-485D-45BD-B553-82F47112AD09}" type="parTrans" cxnId="{8F3BCD47-5954-4598-8C88-394AC69D4F40}">
      <dgm:prSet/>
      <dgm:spPr/>
      <dgm:t>
        <a:bodyPr/>
        <a:lstStyle/>
        <a:p>
          <a:endParaRPr lang="en-US"/>
        </a:p>
      </dgm:t>
    </dgm:pt>
    <dgm:pt modelId="{8D930B0E-1DFE-42BF-9801-D59DAA29BBC2}" type="sibTrans" cxnId="{8F3BCD47-5954-4598-8C88-394AC69D4F40}">
      <dgm:prSet/>
      <dgm:spPr/>
      <dgm:t>
        <a:bodyPr/>
        <a:lstStyle/>
        <a:p>
          <a:endParaRPr lang="en-US"/>
        </a:p>
      </dgm:t>
    </dgm:pt>
    <dgm:pt modelId="{FAAAE874-F0CD-435E-AF84-A87E5DFF1F3C}">
      <dgm:prSet phldrT="[Text]" custT="1"/>
      <dgm:spPr/>
      <dgm:t>
        <a:bodyPr spcFirstLastPara="0" vert="horz" wrap="square" lIns="0" tIns="182880" rIns="274320" bIns="91440" numCol="1" spcCol="1270" anchor="t" anchorCtr="0"/>
        <a:lstStyle/>
        <a:p>
          <a:pPr marL="0" lvl="0" indent="0" algn="ctr" defTabSz="488950">
            <a:lnSpc>
              <a:spcPct val="100000"/>
            </a:lnSpc>
            <a:spcBef>
              <a:spcPct val="0"/>
            </a:spcBef>
            <a:spcAft>
              <a:spcPts val="800"/>
            </a:spcAft>
            <a:buNone/>
          </a:pPr>
          <a:r>
            <a:rPr lang="en-US" sz="1600" kern="1200">
              <a:latin typeface="+mn-lt"/>
              <a:ea typeface="+mn-ea"/>
              <a:cs typeface="+mn-cs"/>
            </a:rPr>
            <a:t>Apply to residencies</a:t>
          </a:r>
        </a:p>
      </dgm:t>
    </dgm:pt>
    <dgm:pt modelId="{BEE164E7-13CB-42F0-B356-564A20DC3892}" type="parTrans" cxnId="{369CACA0-6C55-4F94-83D4-89D524C3A3C8}">
      <dgm:prSet/>
      <dgm:spPr/>
      <dgm:t>
        <a:bodyPr/>
        <a:lstStyle/>
        <a:p>
          <a:endParaRPr lang="en-US"/>
        </a:p>
      </dgm:t>
    </dgm:pt>
    <dgm:pt modelId="{9F5C3388-D1BC-45CC-958B-1D4F724ED5B4}" type="sibTrans" cxnId="{369CACA0-6C55-4F94-83D4-89D524C3A3C8}">
      <dgm:prSet/>
      <dgm:spPr/>
      <dgm:t>
        <a:bodyPr/>
        <a:lstStyle/>
        <a:p>
          <a:endParaRPr lang="en-US"/>
        </a:p>
      </dgm:t>
    </dgm:pt>
    <dgm:pt modelId="{CB5209FE-5894-4C4D-8B01-746935C0A1E2}" type="pres">
      <dgm:prSet presAssocID="{C7DEAD09-79AB-462B-9748-18D8C83D6A2F}" presName="Name0" presStyleCnt="0">
        <dgm:presLayoutVars>
          <dgm:chMax val="7"/>
          <dgm:chPref val="5"/>
          <dgm:dir/>
          <dgm:animOne val="branch"/>
          <dgm:animLvl val="lvl"/>
        </dgm:presLayoutVars>
      </dgm:prSet>
      <dgm:spPr/>
    </dgm:pt>
    <dgm:pt modelId="{BBA0B663-6A3E-47D1-AD57-5A9E66B256B5}" type="pres">
      <dgm:prSet presAssocID="{5504DED1-1EFD-42C8-9510-223E352F7ECF}" presName="ChildAccent5" presStyleCnt="0"/>
      <dgm:spPr/>
    </dgm:pt>
    <dgm:pt modelId="{4F5401B2-1DC4-426F-94AD-847B6B3BA0A3}" type="pres">
      <dgm:prSet presAssocID="{5504DED1-1EFD-42C8-9510-223E352F7ECF}" presName="ChildAccent" presStyleLbl="alignImgPlace1" presStyleIdx="0" presStyleCnt="5"/>
      <dgm:spPr>
        <a:xfrm>
          <a:off x="7645255" y="1083733"/>
          <a:ext cx="1706866" cy="4334933"/>
        </a:xfrm>
        <a:prstGeom prst="wedgeRectCallout">
          <a:avLst>
            <a:gd name="adj1" fmla="val 0"/>
            <a:gd name="adj2" fmla="val 0"/>
          </a:avLst>
        </a:prstGeom>
      </dgm:spPr>
    </dgm:pt>
    <dgm:pt modelId="{E3D11227-E44F-422D-B6FA-F2CEE3FA01F2}" type="pres">
      <dgm:prSet presAssocID="{5504DED1-1EFD-42C8-9510-223E352F7ECF}" presName="Child5" presStyleLbl="revTx" presStyleIdx="0" presStyleCnt="0">
        <dgm:presLayoutVars>
          <dgm:chMax val="0"/>
          <dgm:chPref val="0"/>
          <dgm:bulletEnabled val="1"/>
        </dgm:presLayoutVars>
      </dgm:prSet>
      <dgm:spPr/>
    </dgm:pt>
    <dgm:pt modelId="{F6CB4E95-38D8-42CF-AC55-1369647F829D}" type="pres">
      <dgm:prSet presAssocID="{5504DED1-1EFD-42C8-9510-223E352F7ECF}" presName="Parent5" presStyleLbl="node1" presStyleIdx="0" presStyleCnt="5">
        <dgm:presLayoutVars>
          <dgm:chMax val="2"/>
          <dgm:chPref val="1"/>
          <dgm:bulletEnabled val="1"/>
        </dgm:presLayoutVars>
      </dgm:prSet>
      <dgm:spPr>
        <a:xfrm>
          <a:off x="7645255" y="0"/>
          <a:ext cx="1706866" cy="1083733"/>
        </a:xfrm>
        <a:prstGeom prst="rect">
          <a:avLst/>
        </a:prstGeom>
      </dgm:spPr>
    </dgm:pt>
    <dgm:pt modelId="{23C759A6-FA1E-4BF4-923B-1FDDEC9EDFC1}" type="pres">
      <dgm:prSet presAssocID="{70B9C870-3A28-4930-A336-00B35C2399A3}" presName="ChildAccent4" presStyleCnt="0"/>
      <dgm:spPr/>
    </dgm:pt>
    <dgm:pt modelId="{31F1B14A-2B8D-4630-A15E-FFF52797D0D6}" type="pres">
      <dgm:prSet presAssocID="{70B9C870-3A28-4930-A336-00B35C2399A3}" presName="ChildAccent" presStyleLbl="alignImgPlace1" presStyleIdx="1" presStyleCnt="5"/>
      <dgm:spPr/>
    </dgm:pt>
    <dgm:pt modelId="{25DC0DA3-12EC-45BE-B7EA-1C3E455F1A26}" type="pres">
      <dgm:prSet presAssocID="{70B9C870-3A28-4930-A336-00B35C2399A3}" presName="Child4" presStyleLbl="revTx" presStyleIdx="0" presStyleCnt="0">
        <dgm:presLayoutVars>
          <dgm:chMax val="0"/>
          <dgm:chPref val="0"/>
          <dgm:bulletEnabled val="1"/>
        </dgm:presLayoutVars>
      </dgm:prSet>
      <dgm:spPr/>
    </dgm:pt>
    <dgm:pt modelId="{8564A62A-244D-4B4E-A7E3-99ED29F55FF0}" type="pres">
      <dgm:prSet presAssocID="{70B9C870-3A28-4930-A336-00B35C2399A3}" presName="Parent4" presStyleLbl="node1" presStyleIdx="1" presStyleCnt="5">
        <dgm:presLayoutVars>
          <dgm:chMax val="2"/>
          <dgm:chPref val="1"/>
          <dgm:bulletEnabled val="1"/>
        </dgm:presLayoutVars>
      </dgm:prSet>
      <dgm:spPr/>
    </dgm:pt>
    <dgm:pt modelId="{5AEB6D6A-AD6C-457A-B080-2D2FABC880C4}" type="pres">
      <dgm:prSet presAssocID="{408DF254-5DD0-46B9-A22E-772FC48CAE61}" presName="ChildAccent3" presStyleCnt="0"/>
      <dgm:spPr/>
    </dgm:pt>
    <dgm:pt modelId="{1E2AE489-C4EF-4380-AF59-13B62BC874A6}" type="pres">
      <dgm:prSet presAssocID="{408DF254-5DD0-46B9-A22E-772FC48CAE61}" presName="ChildAccent" presStyleLbl="alignImgPlace1" presStyleIdx="2" presStyleCnt="5"/>
      <dgm:spPr/>
    </dgm:pt>
    <dgm:pt modelId="{BA149686-61EF-4B13-9246-C8E93E174028}" type="pres">
      <dgm:prSet presAssocID="{408DF254-5DD0-46B9-A22E-772FC48CAE61}" presName="Child3" presStyleLbl="revTx" presStyleIdx="0" presStyleCnt="0">
        <dgm:presLayoutVars>
          <dgm:chMax val="0"/>
          <dgm:chPref val="0"/>
          <dgm:bulletEnabled val="1"/>
        </dgm:presLayoutVars>
      </dgm:prSet>
      <dgm:spPr/>
    </dgm:pt>
    <dgm:pt modelId="{AC4B5850-0780-4450-B339-BDACEEA02743}" type="pres">
      <dgm:prSet presAssocID="{408DF254-5DD0-46B9-A22E-772FC48CAE61}" presName="Parent3" presStyleLbl="node1" presStyleIdx="2" presStyleCnt="5">
        <dgm:presLayoutVars>
          <dgm:chMax val="2"/>
          <dgm:chPref val="1"/>
          <dgm:bulletEnabled val="1"/>
        </dgm:presLayoutVars>
      </dgm:prSet>
      <dgm:spPr/>
    </dgm:pt>
    <dgm:pt modelId="{6583AA87-644B-4729-9A4D-D1674FEB160D}" type="pres">
      <dgm:prSet presAssocID="{22E29BD7-7C84-4EA0-BADB-72941DBCE181}" presName="ChildAccent2" presStyleCnt="0"/>
      <dgm:spPr/>
    </dgm:pt>
    <dgm:pt modelId="{880FA98F-43E0-4D34-92DD-A2C84B0C79FE}" type="pres">
      <dgm:prSet presAssocID="{22E29BD7-7C84-4EA0-BADB-72941DBCE181}" presName="ChildAccent" presStyleLbl="alignImgPlace1" presStyleIdx="3" presStyleCnt="5" custLinFactNeighborX="-640" custLinFactNeighborY="693"/>
      <dgm:spPr/>
    </dgm:pt>
    <dgm:pt modelId="{D85BDF38-66E9-4FF8-B1E2-C2C6ABCA3267}" type="pres">
      <dgm:prSet presAssocID="{22E29BD7-7C84-4EA0-BADB-72941DBCE181}" presName="Child2" presStyleLbl="revTx" presStyleIdx="0" presStyleCnt="0">
        <dgm:presLayoutVars>
          <dgm:chMax val="0"/>
          <dgm:chPref val="0"/>
          <dgm:bulletEnabled val="1"/>
        </dgm:presLayoutVars>
      </dgm:prSet>
      <dgm:spPr/>
    </dgm:pt>
    <dgm:pt modelId="{104D72FF-91E9-49A5-876C-D3ACC3966162}" type="pres">
      <dgm:prSet presAssocID="{22E29BD7-7C84-4EA0-BADB-72941DBCE181}" presName="Parent2" presStyleLbl="node1" presStyleIdx="3" presStyleCnt="5">
        <dgm:presLayoutVars>
          <dgm:chMax val="2"/>
          <dgm:chPref val="1"/>
          <dgm:bulletEnabled val="1"/>
        </dgm:presLayoutVars>
      </dgm:prSet>
      <dgm:spPr/>
    </dgm:pt>
    <dgm:pt modelId="{7731875C-BE2B-4AE6-8050-89D7E30A13B8}" type="pres">
      <dgm:prSet presAssocID="{BB88B8FB-309F-48CA-93EB-57B1C76A7E5F}" presName="ChildAccent1" presStyleCnt="0"/>
      <dgm:spPr/>
    </dgm:pt>
    <dgm:pt modelId="{FCBF0B6B-CA6C-42CA-A1F2-F354C61E28AE}" type="pres">
      <dgm:prSet presAssocID="{BB88B8FB-309F-48CA-93EB-57B1C76A7E5F}" presName="ChildAccent" presStyleLbl="alignImgPlace1" presStyleIdx="4" presStyleCnt="5"/>
      <dgm:spPr/>
    </dgm:pt>
    <dgm:pt modelId="{DC738050-F686-4207-9D9F-2E6AEBCFC4C6}" type="pres">
      <dgm:prSet presAssocID="{BB88B8FB-309F-48CA-93EB-57B1C76A7E5F}" presName="Child1" presStyleLbl="revTx" presStyleIdx="0" presStyleCnt="0">
        <dgm:presLayoutVars>
          <dgm:chMax val="0"/>
          <dgm:chPref val="0"/>
          <dgm:bulletEnabled val="1"/>
        </dgm:presLayoutVars>
      </dgm:prSet>
      <dgm:spPr/>
    </dgm:pt>
    <dgm:pt modelId="{BD8D8559-06E3-4B90-BF12-2E198C470CAC}" type="pres">
      <dgm:prSet presAssocID="{BB88B8FB-309F-48CA-93EB-57B1C76A7E5F}" presName="Parent1" presStyleLbl="node1" presStyleIdx="4" presStyleCnt="5">
        <dgm:presLayoutVars>
          <dgm:chMax val="2"/>
          <dgm:chPref val="1"/>
          <dgm:bulletEnabled val="1"/>
        </dgm:presLayoutVars>
      </dgm:prSet>
      <dgm:spPr/>
    </dgm:pt>
  </dgm:ptLst>
  <dgm:cxnLst>
    <dgm:cxn modelId="{52326F08-AF76-4030-A8B9-75336B084207}" srcId="{C7DEAD09-79AB-462B-9748-18D8C83D6A2F}" destId="{70B9C870-3A28-4930-A336-00B35C2399A3}" srcOrd="3" destOrd="0" parTransId="{3254E33E-1063-49D1-91EB-29C44D7C3CA8}" sibTransId="{AD3674A2-CD58-43D0-B1F1-E29E86107F3C}"/>
    <dgm:cxn modelId="{0B39770B-14BA-4982-9B47-258FCDC71EF5}" type="presOf" srcId="{E02CC73D-2CDE-4C43-8274-C2F3E6FC4DD6}" destId="{1E2AE489-C4EF-4380-AF59-13B62BC874A6}" srcOrd="0" destOrd="0" presId="urn:microsoft.com/office/officeart/2011/layout/InterconnectedBlockProcess"/>
    <dgm:cxn modelId="{F3536C0F-5656-407E-94F9-E8564BC4FD2A}" srcId="{C7DEAD09-79AB-462B-9748-18D8C83D6A2F}" destId="{408DF254-5DD0-46B9-A22E-772FC48CAE61}" srcOrd="2" destOrd="0" parTransId="{5602963D-BA6C-4058-B473-580A6356C1E4}" sibTransId="{585859BC-4CB0-4B77-9A23-D52DA3AD7FE6}"/>
    <dgm:cxn modelId="{B7F0C418-7441-499D-AD08-F244A6F07335}" srcId="{C7DEAD09-79AB-462B-9748-18D8C83D6A2F}" destId="{BB88B8FB-309F-48CA-93EB-57B1C76A7E5F}" srcOrd="0" destOrd="0" parTransId="{42DB526B-1617-4FAD-AAC5-2B5EAFCFBE2E}" sibTransId="{5283B2FA-369B-4C58-8A7B-B1CA70E73A6A}"/>
    <dgm:cxn modelId="{68B8CA1E-08E4-4595-9EB4-46D2E9CC2C8E}" srcId="{BB88B8FB-309F-48CA-93EB-57B1C76A7E5F}" destId="{EB9CAF89-C78D-47A3-BEF4-E9C09E60811C}" srcOrd="0" destOrd="0" parTransId="{5D5FE201-0CD7-4BD2-AAC8-CC66F6FC4543}" sibTransId="{D1BCA3F1-D705-485F-ABD0-374E84A6769D}"/>
    <dgm:cxn modelId="{35EA095E-9B96-4C4F-95BA-A121A57B337E}" type="presOf" srcId="{E02CC73D-2CDE-4C43-8274-C2F3E6FC4DD6}" destId="{BA149686-61EF-4B13-9246-C8E93E174028}" srcOrd="1" destOrd="0" presId="urn:microsoft.com/office/officeart/2011/layout/InterconnectedBlockProcess"/>
    <dgm:cxn modelId="{9AF02344-C225-43FB-8DB4-759064953000}" type="presOf" srcId="{408DF254-5DD0-46B9-A22E-772FC48CAE61}" destId="{AC4B5850-0780-4450-B339-BDACEEA02743}" srcOrd="0" destOrd="0" presId="urn:microsoft.com/office/officeart/2011/layout/InterconnectedBlockProcess"/>
    <dgm:cxn modelId="{8F3BCD47-5954-4598-8C88-394AC69D4F40}" srcId="{70B9C870-3A28-4930-A336-00B35C2399A3}" destId="{B55C39CC-E34A-4739-A4D1-050532FCC72C}" srcOrd="1" destOrd="0" parTransId="{25E6BC10-485D-45BD-B553-82F47112AD09}" sibTransId="{8D930B0E-1DFE-42BF-9801-D59DAA29BBC2}"/>
    <dgm:cxn modelId="{F521F250-F82C-4C3A-8C0B-7A80E82EEFAC}" type="presOf" srcId="{508D3F83-4623-4FD9-B414-755BF104CC32}" destId="{25DC0DA3-12EC-45BE-B7EA-1C3E455F1A26}" srcOrd="1" destOrd="0" presId="urn:microsoft.com/office/officeart/2011/layout/InterconnectedBlockProcess"/>
    <dgm:cxn modelId="{0C31F571-66E6-4D3A-AF1F-11202C85B279}" type="presOf" srcId="{B55C39CC-E34A-4739-A4D1-050532FCC72C}" destId="{25DC0DA3-12EC-45BE-B7EA-1C3E455F1A26}" srcOrd="1" destOrd="1" presId="urn:microsoft.com/office/officeart/2011/layout/InterconnectedBlockProcess"/>
    <dgm:cxn modelId="{DBB96557-0D04-45FB-9D0E-C8E85BE5643B}" type="presOf" srcId="{FAAAE874-F0CD-435E-AF84-A87E5DFF1F3C}" destId="{4F5401B2-1DC4-426F-94AD-847B6B3BA0A3}" srcOrd="0" destOrd="0" presId="urn:microsoft.com/office/officeart/2011/layout/InterconnectedBlockProcess"/>
    <dgm:cxn modelId="{5186F27A-033F-4CEC-B2E4-50880D9F776F}" type="presOf" srcId="{EB9CAF89-C78D-47A3-BEF4-E9C09E60811C}" destId="{FCBF0B6B-CA6C-42CA-A1F2-F354C61E28AE}" srcOrd="0" destOrd="0" presId="urn:microsoft.com/office/officeart/2011/layout/InterconnectedBlockProcess"/>
    <dgm:cxn modelId="{38CC917E-478F-4CFE-A50F-58C4CC540854}" type="presOf" srcId="{70B9C870-3A28-4930-A336-00B35C2399A3}" destId="{8564A62A-244D-4B4E-A7E3-99ED29F55FF0}" srcOrd="0" destOrd="0" presId="urn:microsoft.com/office/officeart/2011/layout/InterconnectedBlockProcess"/>
    <dgm:cxn modelId="{05779F82-580B-4BF3-A34F-CF9A483247FB}" type="presOf" srcId="{22E29BD7-7C84-4EA0-BADB-72941DBCE181}" destId="{104D72FF-91E9-49A5-876C-D3ACC3966162}" srcOrd="0" destOrd="0" presId="urn:microsoft.com/office/officeart/2011/layout/InterconnectedBlockProcess"/>
    <dgm:cxn modelId="{04323A99-F819-4227-9DFA-882FBA502809}" type="presOf" srcId="{BB88B8FB-309F-48CA-93EB-57B1C76A7E5F}" destId="{BD8D8559-06E3-4B90-BF12-2E198C470CAC}" srcOrd="0" destOrd="0" presId="urn:microsoft.com/office/officeart/2011/layout/InterconnectedBlockProcess"/>
    <dgm:cxn modelId="{FC0FBF9B-2801-42F9-8B8B-EFED1F5F2BFD}" srcId="{C7DEAD09-79AB-462B-9748-18D8C83D6A2F}" destId="{5504DED1-1EFD-42C8-9510-223E352F7ECF}" srcOrd="4" destOrd="0" parTransId="{CD4E618C-8056-484D-8A93-7FFE833CC5B5}" sibTransId="{84FB61D8-B29C-4017-9B47-975BA0AEBAB0}"/>
    <dgm:cxn modelId="{8D0FD89D-A499-4B3D-B105-99195F71BD38}" type="presOf" srcId="{C7DEAD09-79AB-462B-9748-18D8C83D6A2F}" destId="{CB5209FE-5894-4C4D-8B01-746935C0A1E2}" srcOrd="0" destOrd="0" presId="urn:microsoft.com/office/officeart/2011/layout/InterconnectedBlockProcess"/>
    <dgm:cxn modelId="{A2EA669E-0CC1-4CE8-8D0C-879AAAF2B4E5}" type="presOf" srcId="{198566A2-D39F-40BC-95EC-3DEDD313E17A}" destId="{880FA98F-43E0-4D34-92DD-A2C84B0C79FE}" srcOrd="0" destOrd="0" presId="urn:microsoft.com/office/officeart/2011/layout/InterconnectedBlockProcess"/>
    <dgm:cxn modelId="{7BAC23A0-3EA8-4519-AE48-A67845250A13}" type="presOf" srcId="{B55C39CC-E34A-4739-A4D1-050532FCC72C}" destId="{31F1B14A-2B8D-4630-A15E-FFF52797D0D6}" srcOrd="0" destOrd="1" presId="urn:microsoft.com/office/officeart/2011/layout/InterconnectedBlockProcess"/>
    <dgm:cxn modelId="{369CACA0-6C55-4F94-83D4-89D524C3A3C8}" srcId="{5504DED1-1EFD-42C8-9510-223E352F7ECF}" destId="{FAAAE874-F0CD-435E-AF84-A87E5DFF1F3C}" srcOrd="0" destOrd="0" parTransId="{BEE164E7-13CB-42F0-B356-564A20DC3892}" sibTransId="{9F5C3388-D1BC-45CC-958B-1D4F724ED5B4}"/>
    <dgm:cxn modelId="{420F11C5-2ACC-437F-B27A-D9CF55919094}" srcId="{408DF254-5DD0-46B9-A22E-772FC48CAE61}" destId="{E02CC73D-2CDE-4C43-8274-C2F3E6FC4DD6}" srcOrd="0" destOrd="0" parTransId="{269672A5-10F6-45D8-942A-085222DFBBF2}" sibTransId="{895C77B7-EDB9-4F06-8827-68D1461B5DE9}"/>
    <dgm:cxn modelId="{480018CB-AA3F-439C-A068-A4FF50B6B541}" srcId="{70B9C870-3A28-4930-A336-00B35C2399A3}" destId="{508D3F83-4623-4FD9-B414-755BF104CC32}" srcOrd="0" destOrd="0" parTransId="{5E8CF271-F966-4AD9-BFC9-465C653D997B}" sibTransId="{6B5A036A-21C4-42ED-BF1A-47672F7D2061}"/>
    <dgm:cxn modelId="{EE5295D2-6E78-4808-A9C9-BAC4FC064E6D}" type="presOf" srcId="{508D3F83-4623-4FD9-B414-755BF104CC32}" destId="{31F1B14A-2B8D-4630-A15E-FFF52797D0D6}" srcOrd="0" destOrd="0" presId="urn:microsoft.com/office/officeart/2011/layout/InterconnectedBlockProcess"/>
    <dgm:cxn modelId="{B7DB5AD3-598D-4004-BD0D-48E8833DE41A}" type="presOf" srcId="{EB9CAF89-C78D-47A3-BEF4-E9C09E60811C}" destId="{DC738050-F686-4207-9D9F-2E6AEBCFC4C6}" srcOrd="1" destOrd="0" presId="urn:microsoft.com/office/officeart/2011/layout/InterconnectedBlockProcess"/>
    <dgm:cxn modelId="{ABC855D9-B456-4CFA-BA4A-048B2C0EAEE4}" srcId="{22E29BD7-7C84-4EA0-BADB-72941DBCE181}" destId="{198566A2-D39F-40BC-95EC-3DEDD313E17A}" srcOrd="0" destOrd="0" parTransId="{64F7CE8E-43B2-4B06-BF74-FA2810B68B0B}" sibTransId="{8DBD95F3-763A-4D5C-B485-D4AB35280C4B}"/>
    <dgm:cxn modelId="{6AFA9EE6-8ED2-4513-A1E3-9630E2D9D308}" type="presOf" srcId="{FAAAE874-F0CD-435E-AF84-A87E5DFF1F3C}" destId="{E3D11227-E44F-422D-B6FA-F2CEE3FA01F2}" srcOrd="1" destOrd="0" presId="urn:microsoft.com/office/officeart/2011/layout/InterconnectedBlockProcess"/>
    <dgm:cxn modelId="{F46ADDE6-8291-4AAB-A204-B63EAF49C18A}" srcId="{C7DEAD09-79AB-462B-9748-18D8C83D6A2F}" destId="{22E29BD7-7C84-4EA0-BADB-72941DBCE181}" srcOrd="1" destOrd="0" parTransId="{77F41ADD-457C-4AEB-950B-7ED0A9693B02}" sibTransId="{0C279D63-FDA1-4B01-9B8A-8A2419EC5C25}"/>
    <dgm:cxn modelId="{8A0345FD-5406-4319-91C3-4665E8CC091A}" type="presOf" srcId="{198566A2-D39F-40BC-95EC-3DEDD313E17A}" destId="{D85BDF38-66E9-4FF8-B1E2-C2C6ABCA3267}" srcOrd="1" destOrd="0" presId="urn:microsoft.com/office/officeart/2011/layout/InterconnectedBlockProcess"/>
    <dgm:cxn modelId="{89B32EFE-F634-48BD-B038-5872F9D69CDA}" type="presOf" srcId="{5504DED1-1EFD-42C8-9510-223E352F7ECF}" destId="{F6CB4E95-38D8-42CF-AC55-1369647F829D}" srcOrd="0" destOrd="0" presId="urn:microsoft.com/office/officeart/2011/layout/InterconnectedBlockProcess"/>
    <dgm:cxn modelId="{893324AF-AF04-4867-B8E0-D70171D464F8}" type="presParOf" srcId="{CB5209FE-5894-4C4D-8B01-746935C0A1E2}" destId="{BBA0B663-6A3E-47D1-AD57-5A9E66B256B5}" srcOrd="0" destOrd="0" presId="urn:microsoft.com/office/officeart/2011/layout/InterconnectedBlockProcess"/>
    <dgm:cxn modelId="{68F1E106-DCC6-4948-8E4E-0BA4B16C00FB}" type="presParOf" srcId="{BBA0B663-6A3E-47D1-AD57-5A9E66B256B5}" destId="{4F5401B2-1DC4-426F-94AD-847B6B3BA0A3}" srcOrd="0" destOrd="0" presId="urn:microsoft.com/office/officeart/2011/layout/InterconnectedBlockProcess"/>
    <dgm:cxn modelId="{96A9E621-41CF-4853-A6F5-587D345496DE}" type="presParOf" srcId="{CB5209FE-5894-4C4D-8B01-746935C0A1E2}" destId="{E3D11227-E44F-422D-B6FA-F2CEE3FA01F2}" srcOrd="1" destOrd="0" presId="urn:microsoft.com/office/officeart/2011/layout/InterconnectedBlockProcess"/>
    <dgm:cxn modelId="{9285B40A-ADF7-49F5-995C-4F80EF72ED40}" type="presParOf" srcId="{CB5209FE-5894-4C4D-8B01-746935C0A1E2}" destId="{F6CB4E95-38D8-42CF-AC55-1369647F829D}" srcOrd="2" destOrd="0" presId="urn:microsoft.com/office/officeart/2011/layout/InterconnectedBlockProcess"/>
    <dgm:cxn modelId="{DE3B437A-66C1-4C26-A3D3-2629C2EA65A9}" type="presParOf" srcId="{CB5209FE-5894-4C4D-8B01-746935C0A1E2}" destId="{23C759A6-FA1E-4BF4-923B-1FDDEC9EDFC1}" srcOrd="3" destOrd="0" presId="urn:microsoft.com/office/officeart/2011/layout/InterconnectedBlockProcess"/>
    <dgm:cxn modelId="{07AE4E76-327D-4EAF-8722-0B7D0CBAA558}" type="presParOf" srcId="{23C759A6-FA1E-4BF4-923B-1FDDEC9EDFC1}" destId="{31F1B14A-2B8D-4630-A15E-FFF52797D0D6}" srcOrd="0" destOrd="0" presId="urn:microsoft.com/office/officeart/2011/layout/InterconnectedBlockProcess"/>
    <dgm:cxn modelId="{3F5F721A-17F7-49ED-B0A0-B82209063FC0}" type="presParOf" srcId="{CB5209FE-5894-4C4D-8B01-746935C0A1E2}" destId="{25DC0DA3-12EC-45BE-B7EA-1C3E455F1A26}" srcOrd="4" destOrd="0" presId="urn:microsoft.com/office/officeart/2011/layout/InterconnectedBlockProcess"/>
    <dgm:cxn modelId="{A2213750-8A64-416B-98CF-2943062C3891}" type="presParOf" srcId="{CB5209FE-5894-4C4D-8B01-746935C0A1E2}" destId="{8564A62A-244D-4B4E-A7E3-99ED29F55FF0}" srcOrd="5" destOrd="0" presId="urn:microsoft.com/office/officeart/2011/layout/InterconnectedBlockProcess"/>
    <dgm:cxn modelId="{7AF308AF-58BF-433A-BB11-22FEE2D9F0C9}" type="presParOf" srcId="{CB5209FE-5894-4C4D-8B01-746935C0A1E2}" destId="{5AEB6D6A-AD6C-457A-B080-2D2FABC880C4}" srcOrd="6" destOrd="0" presId="urn:microsoft.com/office/officeart/2011/layout/InterconnectedBlockProcess"/>
    <dgm:cxn modelId="{D9DDE345-65BC-41B4-9346-1B4C1E0FA72D}" type="presParOf" srcId="{5AEB6D6A-AD6C-457A-B080-2D2FABC880C4}" destId="{1E2AE489-C4EF-4380-AF59-13B62BC874A6}" srcOrd="0" destOrd="0" presId="urn:microsoft.com/office/officeart/2011/layout/InterconnectedBlockProcess"/>
    <dgm:cxn modelId="{8ADA1C74-C1C0-4307-9980-5A117C8013F0}" type="presParOf" srcId="{CB5209FE-5894-4C4D-8B01-746935C0A1E2}" destId="{BA149686-61EF-4B13-9246-C8E93E174028}" srcOrd="7" destOrd="0" presId="urn:microsoft.com/office/officeart/2011/layout/InterconnectedBlockProcess"/>
    <dgm:cxn modelId="{1CA8AE80-4DCE-4B16-B27E-204925646E1B}" type="presParOf" srcId="{CB5209FE-5894-4C4D-8B01-746935C0A1E2}" destId="{AC4B5850-0780-4450-B339-BDACEEA02743}" srcOrd="8" destOrd="0" presId="urn:microsoft.com/office/officeart/2011/layout/InterconnectedBlockProcess"/>
    <dgm:cxn modelId="{2CA7A8F9-2301-4B29-8B85-CDBBDDD01A84}" type="presParOf" srcId="{CB5209FE-5894-4C4D-8B01-746935C0A1E2}" destId="{6583AA87-644B-4729-9A4D-D1674FEB160D}" srcOrd="9" destOrd="0" presId="urn:microsoft.com/office/officeart/2011/layout/InterconnectedBlockProcess"/>
    <dgm:cxn modelId="{4D9E7C46-331A-4899-8868-313A904D6403}" type="presParOf" srcId="{6583AA87-644B-4729-9A4D-D1674FEB160D}" destId="{880FA98F-43E0-4D34-92DD-A2C84B0C79FE}" srcOrd="0" destOrd="0" presId="urn:microsoft.com/office/officeart/2011/layout/InterconnectedBlockProcess"/>
    <dgm:cxn modelId="{5215FD71-F6BC-45F1-A846-84D0F0661B9D}" type="presParOf" srcId="{CB5209FE-5894-4C4D-8B01-746935C0A1E2}" destId="{D85BDF38-66E9-4FF8-B1E2-C2C6ABCA3267}" srcOrd="10" destOrd="0" presId="urn:microsoft.com/office/officeart/2011/layout/InterconnectedBlockProcess"/>
    <dgm:cxn modelId="{60A9BD28-D4BC-495D-A439-FFDCE1AC696E}" type="presParOf" srcId="{CB5209FE-5894-4C4D-8B01-746935C0A1E2}" destId="{104D72FF-91E9-49A5-876C-D3ACC3966162}" srcOrd="11" destOrd="0" presId="urn:microsoft.com/office/officeart/2011/layout/InterconnectedBlockProcess"/>
    <dgm:cxn modelId="{9581CFAF-9205-4718-BDB9-7C89FF7BE138}" type="presParOf" srcId="{CB5209FE-5894-4C4D-8B01-746935C0A1E2}" destId="{7731875C-BE2B-4AE6-8050-89D7E30A13B8}" srcOrd="12" destOrd="0" presId="urn:microsoft.com/office/officeart/2011/layout/InterconnectedBlockProcess"/>
    <dgm:cxn modelId="{9B647E7F-C134-4AE9-865F-14A20B1D657A}" type="presParOf" srcId="{7731875C-BE2B-4AE6-8050-89D7E30A13B8}" destId="{FCBF0B6B-CA6C-42CA-A1F2-F354C61E28AE}" srcOrd="0" destOrd="0" presId="urn:microsoft.com/office/officeart/2011/layout/InterconnectedBlockProcess"/>
    <dgm:cxn modelId="{D7F4D10C-9EB8-4688-9717-56710F7EB2CC}" type="presParOf" srcId="{CB5209FE-5894-4C4D-8B01-746935C0A1E2}" destId="{DC738050-F686-4207-9D9F-2E6AEBCFC4C6}" srcOrd="13" destOrd="0" presId="urn:microsoft.com/office/officeart/2011/layout/InterconnectedBlockProcess"/>
    <dgm:cxn modelId="{1133A5B2-1B3B-4517-9A88-B19FCC66AF6F}" type="presParOf" srcId="{CB5209FE-5894-4C4D-8B01-746935C0A1E2}" destId="{BD8D8559-06E3-4B90-BF12-2E198C470CAC}" srcOrd="14"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1645D-D0E9-4898-A59F-10904663081C}">
      <dsp:nvSpPr>
        <dsp:cNvPr id="0" name=""/>
        <dsp:cNvSpPr/>
      </dsp:nvSpPr>
      <dsp:spPr>
        <a:xfrm>
          <a:off x="8108128" y="1222970"/>
          <a:ext cx="1926161" cy="4891880"/>
        </a:xfrm>
        <a:prstGeom prst="wedgeRectCallout">
          <a:avLst>
            <a:gd name="adj1" fmla="val 0"/>
            <a:gd name="adj2" fmla="val 0"/>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2880" rIns="91440" bIns="41275" numCol="1" spcCol="1270" anchor="t" anchorCtr="0">
          <a:noAutofit/>
        </a:bodyPr>
        <a:lstStyle/>
        <a:p>
          <a:pPr marL="0" lvl="0" indent="0" algn="l" defTabSz="577850">
            <a:lnSpc>
              <a:spcPct val="90000"/>
            </a:lnSpc>
            <a:spcBef>
              <a:spcPct val="0"/>
            </a:spcBef>
            <a:spcAft>
              <a:spcPts val="1200"/>
            </a:spcAft>
            <a:buNone/>
          </a:pPr>
          <a:r>
            <a:rPr lang="en-US" sz="1300" kern="1200"/>
            <a:t>Get ready for medical school: buy books, find housing, attend orientation.</a:t>
          </a:r>
        </a:p>
      </dsp:txBody>
      <dsp:txXfrm>
        <a:off x="8352628" y="1222970"/>
        <a:ext cx="1681661" cy="4891880"/>
      </dsp:txXfrm>
    </dsp:sp>
    <dsp:sp modelId="{012BE1AC-E496-4057-9A92-2E1760C59B83}">
      <dsp:nvSpPr>
        <dsp:cNvPr id="0" name=""/>
        <dsp:cNvSpPr/>
      </dsp:nvSpPr>
      <dsp:spPr>
        <a:xfrm>
          <a:off x="8108128" y="0"/>
          <a:ext cx="1926161" cy="1222970"/>
        </a:xfrm>
        <a:prstGeom prst="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College graduation</a:t>
          </a:r>
        </a:p>
      </dsp:txBody>
      <dsp:txXfrm>
        <a:off x="8108128" y="0"/>
        <a:ext cx="1926161" cy="1222970"/>
      </dsp:txXfrm>
    </dsp:sp>
    <dsp:sp modelId="{31F1B14A-2B8D-4630-A15E-FFF52797D0D6}">
      <dsp:nvSpPr>
        <dsp:cNvPr id="0" name=""/>
        <dsp:cNvSpPr/>
      </dsp:nvSpPr>
      <dsp:spPr>
        <a:xfrm>
          <a:off x="6186779" y="1222970"/>
          <a:ext cx="1926161" cy="4586137"/>
        </a:xfrm>
        <a:prstGeom prst="wedgeRectCallout">
          <a:avLst>
            <a:gd name="adj1" fmla="val 62500"/>
            <a:gd name="adj2" fmla="val 20830"/>
          </a:avLst>
        </a:prstGeom>
        <a:solidFill>
          <a:schemeClr val="accent2">
            <a:tint val="50000"/>
            <a:hueOff val="-14920"/>
            <a:satOff val="-619"/>
            <a:lumOff val="238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2880" rIns="91440" bIns="41275" numCol="1" spcCol="1270" anchor="t" anchorCtr="0">
          <a:noAutofit/>
        </a:bodyPr>
        <a:lstStyle/>
        <a:p>
          <a:pPr marL="0" lvl="0" indent="0" algn="l" defTabSz="577850">
            <a:lnSpc>
              <a:spcPct val="90000"/>
            </a:lnSpc>
            <a:spcBef>
              <a:spcPct val="0"/>
            </a:spcBef>
            <a:spcAft>
              <a:spcPts val="1200"/>
            </a:spcAft>
            <a:buNone/>
          </a:pPr>
          <a:r>
            <a:rPr lang="en-US" sz="1300" kern="1200"/>
            <a:t>Prepare for medical school interviews: consult with advisor, ask aspiring docs for interview tips</a:t>
          </a:r>
        </a:p>
        <a:p>
          <a:pPr marL="0" lvl="0" indent="0" algn="l" defTabSz="577850">
            <a:lnSpc>
              <a:spcPct val="90000"/>
            </a:lnSpc>
            <a:spcBef>
              <a:spcPct val="0"/>
            </a:spcBef>
            <a:spcAft>
              <a:spcPts val="1200"/>
            </a:spcAft>
            <a:buNone/>
          </a:pPr>
          <a:r>
            <a:rPr lang="en-US" sz="1300" kern="1200"/>
            <a:t>Receive letters of acceptance or rejection: if accepted, decide which school and complete FAFSA, if waitlisted or rejected speak with advisor, consider gap year</a:t>
          </a:r>
        </a:p>
      </dsp:txBody>
      <dsp:txXfrm>
        <a:off x="6431279" y="1222970"/>
        <a:ext cx="1681661" cy="4586137"/>
      </dsp:txXfrm>
    </dsp:sp>
    <dsp:sp modelId="{8564A62A-244D-4B4E-A7E3-99ED29F55FF0}">
      <dsp:nvSpPr>
        <dsp:cNvPr id="0" name=""/>
        <dsp:cNvSpPr/>
      </dsp:nvSpPr>
      <dsp:spPr>
        <a:xfrm>
          <a:off x="6186779" y="152871"/>
          <a:ext cx="1926161" cy="1070098"/>
        </a:xfrm>
        <a:prstGeom prst="rect">
          <a:avLst/>
        </a:prstGeom>
        <a:solidFill>
          <a:schemeClr val="accent2">
            <a:shade val="80000"/>
            <a:hueOff val="-130403"/>
            <a:satOff val="504"/>
            <a:lumOff val="724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College senior year</a:t>
          </a:r>
        </a:p>
      </dsp:txBody>
      <dsp:txXfrm>
        <a:off x="6186779" y="152871"/>
        <a:ext cx="1926161" cy="1070098"/>
      </dsp:txXfrm>
    </dsp:sp>
    <dsp:sp modelId="{1E2AE489-C4EF-4380-AF59-13B62BC874A6}">
      <dsp:nvSpPr>
        <dsp:cNvPr id="0" name=""/>
        <dsp:cNvSpPr/>
      </dsp:nvSpPr>
      <dsp:spPr>
        <a:xfrm>
          <a:off x="4260617" y="1222970"/>
          <a:ext cx="1926161" cy="4280395"/>
        </a:xfrm>
        <a:prstGeom prst="wedgeRectCallout">
          <a:avLst>
            <a:gd name="adj1" fmla="val 62500"/>
            <a:gd name="adj2" fmla="val 20830"/>
          </a:avLst>
        </a:prstGeom>
        <a:solidFill>
          <a:schemeClr val="accent2">
            <a:tint val="50000"/>
            <a:hueOff val="-29840"/>
            <a:satOff val="-1239"/>
            <a:lumOff val="477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2880" rIns="91440" bIns="41275" numCol="1" spcCol="1270" anchor="t" anchorCtr="0">
          <a:noAutofit/>
        </a:bodyPr>
        <a:lstStyle/>
        <a:p>
          <a:pPr marL="0" lvl="0" indent="0" algn="l" defTabSz="577850">
            <a:lnSpc>
              <a:spcPct val="90000"/>
            </a:lnSpc>
            <a:spcBef>
              <a:spcPct val="0"/>
            </a:spcBef>
            <a:spcAft>
              <a:spcPts val="1200"/>
            </a:spcAft>
            <a:buNone/>
          </a:pPr>
          <a:r>
            <a:rPr lang="en-US" sz="1300" kern="1200"/>
            <a:t>Strategize with your advisor on a game plan: gap year, post-bac program, letters of recommendation, pre-med and required coursework</a:t>
          </a:r>
        </a:p>
        <a:p>
          <a:pPr marL="0" lvl="0" indent="0" algn="l" defTabSz="577850">
            <a:lnSpc>
              <a:spcPct val="90000"/>
            </a:lnSpc>
            <a:spcBef>
              <a:spcPct val="0"/>
            </a:spcBef>
            <a:spcAft>
              <a:spcPts val="1200"/>
            </a:spcAft>
            <a:buNone/>
          </a:pPr>
          <a:r>
            <a:rPr lang="en-US" sz="1300" kern="1200"/>
            <a:t>Register for the MCAT exam: register early, compare schools, begin filling out AMCAS application.</a:t>
          </a:r>
        </a:p>
        <a:p>
          <a:pPr marL="0" lvl="0" indent="0" algn="l" defTabSz="577850">
            <a:lnSpc>
              <a:spcPct val="90000"/>
            </a:lnSpc>
            <a:spcBef>
              <a:spcPct val="0"/>
            </a:spcBef>
            <a:spcAft>
              <a:spcPts val="1200"/>
            </a:spcAft>
            <a:buNone/>
          </a:pPr>
          <a:r>
            <a:rPr lang="en-US" sz="1300" kern="1200"/>
            <a:t>SUMMER: finalize and submit AMCAS application, continue with volunteer/work</a:t>
          </a:r>
        </a:p>
      </dsp:txBody>
      <dsp:txXfrm>
        <a:off x="4505117" y="1222970"/>
        <a:ext cx="1681661" cy="4280395"/>
      </dsp:txXfrm>
    </dsp:sp>
    <dsp:sp modelId="{AC4B5850-0780-4450-B339-BDACEEA02743}">
      <dsp:nvSpPr>
        <dsp:cNvPr id="0" name=""/>
        <dsp:cNvSpPr/>
      </dsp:nvSpPr>
      <dsp:spPr>
        <a:xfrm>
          <a:off x="4260617" y="310634"/>
          <a:ext cx="1926161" cy="917227"/>
        </a:xfrm>
        <a:prstGeom prst="rect">
          <a:avLst/>
        </a:prstGeom>
        <a:solidFill>
          <a:schemeClr val="accent2">
            <a:shade val="80000"/>
            <a:hueOff val="-260806"/>
            <a:satOff val="1007"/>
            <a:lumOff val="1449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College Junior year</a:t>
          </a:r>
        </a:p>
      </dsp:txBody>
      <dsp:txXfrm>
        <a:off x="4260617" y="310634"/>
        <a:ext cx="1926161" cy="917227"/>
      </dsp:txXfrm>
    </dsp:sp>
    <dsp:sp modelId="{880FA98F-43E0-4D34-92DD-A2C84B0C79FE}">
      <dsp:nvSpPr>
        <dsp:cNvPr id="0" name=""/>
        <dsp:cNvSpPr/>
      </dsp:nvSpPr>
      <dsp:spPr>
        <a:xfrm>
          <a:off x="2322128" y="1250514"/>
          <a:ext cx="1926161" cy="3974652"/>
        </a:xfrm>
        <a:prstGeom prst="wedgeRectCallout">
          <a:avLst>
            <a:gd name="adj1" fmla="val 62500"/>
            <a:gd name="adj2" fmla="val 20830"/>
          </a:avLst>
        </a:prstGeom>
        <a:solidFill>
          <a:schemeClr val="accent2">
            <a:tint val="50000"/>
            <a:hueOff val="-44760"/>
            <a:satOff val="-1858"/>
            <a:lumOff val="716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2880" rIns="91440" bIns="41275" numCol="1" spcCol="1270" anchor="t" anchorCtr="0">
          <a:noAutofit/>
        </a:bodyPr>
        <a:lstStyle/>
        <a:p>
          <a:pPr marL="0" lvl="0" indent="0" algn="l" defTabSz="577850">
            <a:lnSpc>
              <a:spcPct val="90000"/>
            </a:lnSpc>
            <a:spcBef>
              <a:spcPct val="0"/>
            </a:spcBef>
            <a:spcAft>
              <a:spcPts val="1200"/>
            </a:spcAft>
            <a:buNone/>
          </a:pPr>
          <a:r>
            <a:rPr lang="en-US" sz="1300" kern="1200"/>
            <a:t>Stay on track for medical school: work with pre-health advisor, attend pre-health meetings, volunteer/work in the field</a:t>
          </a:r>
        </a:p>
        <a:p>
          <a:pPr marL="0" lvl="0" indent="0" algn="l" defTabSz="577850">
            <a:lnSpc>
              <a:spcPct val="90000"/>
            </a:lnSpc>
            <a:spcBef>
              <a:spcPct val="0"/>
            </a:spcBef>
            <a:spcAft>
              <a:spcPts val="1200"/>
            </a:spcAft>
            <a:buNone/>
          </a:pPr>
          <a:r>
            <a:rPr lang="en-US" sz="1300" kern="1200"/>
            <a:t>Get more experience and review resources: fee assistance, AMCAS application and MCAT processes, research/internship experience</a:t>
          </a:r>
        </a:p>
      </dsp:txBody>
      <dsp:txXfrm>
        <a:off x="2566628" y="1250514"/>
        <a:ext cx="1681661" cy="3974652"/>
      </dsp:txXfrm>
    </dsp:sp>
    <dsp:sp modelId="{104D72FF-91E9-49A5-876C-D3ACC3966162}">
      <dsp:nvSpPr>
        <dsp:cNvPr id="0" name=""/>
        <dsp:cNvSpPr/>
      </dsp:nvSpPr>
      <dsp:spPr>
        <a:xfrm>
          <a:off x="2334455" y="458613"/>
          <a:ext cx="1926161" cy="764356"/>
        </a:xfrm>
        <a:prstGeom prst="rect">
          <a:avLst/>
        </a:prstGeom>
        <a:solidFill>
          <a:schemeClr val="accent2">
            <a:shade val="80000"/>
            <a:hueOff val="-391208"/>
            <a:satOff val="1511"/>
            <a:lumOff val="2174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College Sophomore year</a:t>
          </a:r>
        </a:p>
      </dsp:txBody>
      <dsp:txXfrm>
        <a:off x="2334455" y="458613"/>
        <a:ext cx="1926161" cy="764356"/>
      </dsp:txXfrm>
    </dsp:sp>
    <dsp:sp modelId="{FCBF0B6B-CA6C-42CA-A1F2-F354C61E28AE}">
      <dsp:nvSpPr>
        <dsp:cNvPr id="0" name=""/>
        <dsp:cNvSpPr/>
      </dsp:nvSpPr>
      <dsp:spPr>
        <a:xfrm>
          <a:off x="408293" y="1222970"/>
          <a:ext cx="1926161" cy="3668910"/>
        </a:xfrm>
        <a:prstGeom prst="wedgeRectCallout">
          <a:avLst>
            <a:gd name="adj1" fmla="val 62500"/>
            <a:gd name="adj2" fmla="val 20830"/>
          </a:avLst>
        </a:prstGeom>
        <a:solidFill>
          <a:schemeClr val="accent2">
            <a:tint val="50000"/>
            <a:hueOff val="-59680"/>
            <a:satOff val="-2478"/>
            <a:lumOff val="955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2880" rIns="91440" bIns="41275" numCol="1" spcCol="1270" anchor="t" anchorCtr="0">
          <a:noAutofit/>
        </a:bodyPr>
        <a:lstStyle/>
        <a:p>
          <a:pPr marL="0" lvl="0" indent="0" algn="l" defTabSz="577850">
            <a:lnSpc>
              <a:spcPct val="90000"/>
            </a:lnSpc>
            <a:spcBef>
              <a:spcPct val="0"/>
            </a:spcBef>
            <a:spcAft>
              <a:spcPts val="1200"/>
            </a:spcAft>
            <a:buNone/>
          </a:pPr>
          <a:r>
            <a:rPr lang="en-US" sz="1300" kern="1200"/>
            <a:t>Explore medical career options: meet with advisor, visit aspiring docs, explore financial aid, etc.</a:t>
          </a:r>
        </a:p>
        <a:p>
          <a:pPr marL="0" lvl="0" indent="0" algn="l" defTabSz="577850">
            <a:lnSpc>
              <a:spcPct val="90000"/>
            </a:lnSpc>
            <a:spcBef>
              <a:spcPct val="0"/>
            </a:spcBef>
            <a:spcAft>
              <a:spcPts val="1200"/>
            </a:spcAft>
            <a:buNone/>
          </a:pPr>
          <a:r>
            <a:rPr lang="en-US" sz="1300" kern="1200"/>
            <a:t>Get some experience: participate in enrichment programs, volunteer or intern</a:t>
          </a:r>
        </a:p>
      </dsp:txBody>
      <dsp:txXfrm>
        <a:off x="652793" y="1222970"/>
        <a:ext cx="1681661" cy="3668910"/>
      </dsp:txXfrm>
    </dsp:sp>
    <dsp:sp modelId="{BD8D8559-06E3-4B90-BF12-2E198C470CAC}">
      <dsp:nvSpPr>
        <dsp:cNvPr id="0" name=""/>
        <dsp:cNvSpPr/>
      </dsp:nvSpPr>
      <dsp:spPr>
        <a:xfrm>
          <a:off x="408293" y="611485"/>
          <a:ext cx="1926161" cy="611485"/>
        </a:xfrm>
        <a:prstGeom prst="rect">
          <a:avLst/>
        </a:prstGeom>
        <a:solidFill>
          <a:schemeClr val="accent2">
            <a:shade val="80000"/>
            <a:hueOff val="-521611"/>
            <a:satOff val="2015"/>
            <a:lumOff val="2899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College freshman year</a:t>
          </a:r>
        </a:p>
      </dsp:txBody>
      <dsp:txXfrm>
        <a:off x="408293" y="611485"/>
        <a:ext cx="1926161" cy="611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401B2-1DC4-426F-94AD-847B6B3BA0A3}">
      <dsp:nvSpPr>
        <dsp:cNvPr id="0" name=""/>
        <dsp:cNvSpPr/>
      </dsp:nvSpPr>
      <dsp:spPr>
        <a:xfrm>
          <a:off x="7994440" y="1231660"/>
          <a:ext cx="1939850" cy="4926644"/>
        </a:xfrm>
        <a:prstGeom prst="wedgeRectCallout">
          <a:avLst>
            <a:gd name="adj1" fmla="val 0"/>
            <a:gd name="adj2" fmla="val 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2880" rIns="274320" bIns="91440" numCol="1" spcCol="1270" anchor="t" anchorCtr="0">
          <a:noAutofit/>
        </a:bodyPr>
        <a:lstStyle/>
        <a:p>
          <a:pPr marL="0" lvl="0" indent="0" algn="ctr" defTabSz="488950">
            <a:lnSpc>
              <a:spcPct val="100000"/>
            </a:lnSpc>
            <a:spcBef>
              <a:spcPct val="0"/>
            </a:spcBef>
            <a:spcAft>
              <a:spcPts val="800"/>
            </a:spcAft>
            <a:buNone/>
          </a:pPr>
          <a:r>
            <a:rPr lang="en-US" sz="1600" kern="1200">
              <a:latin typeface="+mn-lt"/>
              <a:ea typeface="+mn-ea"/>
              <a:cs typeface="+mn-cs"/>
            </a:rPr>
            <a:t>Apply to residencies</a:t>
          </a:r>
        </a:p>
      </dsp:txBody>
      <dsp:txXfrm>
        <a:off x="8240678" y="1231660"/>
        <a:ext cx="1693612" cy="4926643"/>
      </dsp:txXfrm>
    </dsp:sp>
    <dsp:sp modelId="{F6CB4E95-38D8-42CF-AC55-1369647F829D}">
      <dsp:nvSpPr>
        <dsp:cNvPr id="0" name=""/>
        <dsp:cNvSpPr/>
      </dsp:nvSpPr>
      <dsp:spPr>
        <a:xfrm>
          <a:off x="7994440" y="0"/>
          <a:ext cx="1939850" cy="1231660"/>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2000" kern="1200">
              <a:solidFill>
                <a:schemeClr val="bg1"/>
              </a:solidFill>
              <a:latin typeface="+mn-lt"/>
              <a:ea typeface="+mn-ea"/>
              <a:cs typeface="+mn-cs"/>
            </a:rPr>
            <a:t>Graduation</a:t>
          </a:r>
        </a:p>
      </dsp:txBody>
      <dsp:txXfrm>
        <a:off x="7994440" y="0"/>
        <a:ext cx="1939850" cy="1231660"/>
      </dsp:txXfrm>
    </dsp:sp>
    <dsp:sp modelId="{31F1B14A-2B8D-4630-A15E-FFF52797D0D6}">
      <dsp:nvSpPr>
        <dsp:cNvPr id="0" name=""/>
        <dsp:cNvSpPr/>
      </dsp:nvSpPr>
      <dsp:spPr>
        <a:xfrm>
          <a:off x="6059437" y="1231660"/>
          <a:ext cx="1939850" cy="4618728"/>
        </a:xfrm>
        <a:prstGeom prst="wedgeRectCallout">
          <a:avLst>
            <a:gd name="adj1" fmla="val 62500"/>
            <a:gd name="adj2" fmla="val 20830"/>
          </a:avLst>
        </a:prstGeom>
        <a:solidFill>
          <a:schemeClr val="accent1">
            <a:tint val="50000"/>
            <a:hueOff val="4169"/>
            <a:satOff val="-199"/>
            <a:lumOff val="398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82880" rIns="45720" bIns="91440" numCol="1" spcCol="1270" anchor="t" anchorCtr="0">
          <a:noAutofit/>
        </a:bodyPr>
        <a:lstStyle/>
        <a:p>
          <a:pPr marL="0" lvl="0" indent="0" algn="l" defTabSz="577850">
            <a:lnSpc>
              <a:spcPct val="90000"/>
            </a:lnSpc>
            <a:spcBef>
              <a:spcPct val="0"/>
            </a:spcBef>
            <a:spcAft>
              <a:spcPts val="800"/>
            </a:spcAft>
            <a:buNone/>
          </a:pPr>
          <a:r>
            <a:rPr lang="en-US" sz="1300" kern="1200"/>
            <a:t>Study for Step 2 CK, CS during fall semester</a:t>
          </a:r>
        </a:p>
        <a:p>
          <a:pPr marL="0" lvl="0" indent="0" algn="l" defTabSz="577850">
            <a:lnSpc>
              <a:spcPct val="90000"/>
            </a:lnSpc>
            <a:spcBef>
              <a:spcPct val="0"/>
            </a:spcBef>
            <a:spcAft>
              <a:spcPts val="800"/>
            </a:spcAft>
            <a:buNone/>
          </a:pPr>
          <a:r>
            <a:rPr lang="en-US" sz="1300" b="1" kern="1200"/>
            <a:t>Acting Internship </a:t>
          </a:r>
          <a:br>
            <a:rPr lang="en-US" sz="1300" kern="1200"/>
          </a:br>
          <a:r>
            <a:rPr lang="en-US" sz="1300" kern="1200"/>
            <a:t>(4 wks)</a:t>
          </a:r>
        </a:p>
        <a:p>
          <a:pPr marL="0" lvl="0" indent="0" algn="l" defTabSz="577850">
            <a:lnSpc>
              <a:spcPct val="90000"/>
            </a:lnSpc>
            <a:spcBef>
              <a:spcPct val="0"/>
            </a:spcBef>
            <a:spcAft>
              <a:spcPts val="800"/>
            </a:spcAft>
            <a:buNone/>
          </a:pPr>
          <a:r>
            <a:rPr lang="en-US" sz="1300" b="1" kern="1200"/>
            <a:t>ICU</a:t>
          </a:r>
          <a:r>
            <a:rPr lang="en-US" sz="1300" kern="1200"/>
            <a:t> </a:t>
          </a:r>
          <a:br>
            <a:rPr lang="en-US" sz="1300" kern="1200"/>
          </a:br>
          <a:r>
            <a:rPr lang="en-US" sz="1300" kern="1200"/>
            <a:t>(2 wks)</a:t>
          </a:r>
        </a:p>
        <a:p>
          <a:pPr marL="0" lvl="0" indent="0" algn="l" defTabSz="577850">
            <a:lnSpc>
              <a:spcPct val="90000"/>
            </a:lnSpc>
            <a:spcBef>
              <a:spcPct val="0"/>
            </a:spcBef>
            <a:spcAft>
              <a:spcPts val="800"/>
            </a:spcAft>
            <a:buNone/>
          </a:pPr>
          <a:r>
            <a:rPr lang="en-US" sz="1300" b="1" kern="1200"/>
            <a:t>Palliative</a:t>
          </a:r>
          <a:r>
            <a:rPr lang="en-US" sz="1300" kern="1200"/>
            <a:t> </a:t>
          </a:r>
          <a:br>
            <a:rPr lang="en-US" sz="1300" kern="1200"/>
          </a:br>
          <a:r>
            <a:rPr lang="en-US" sz="1300" kern="1200"/>
            <a:t>(1 wk)</a:t>
          </a:r>
        </a:p>
        <a:p>
          <a:pPr marL="0" lvl="0" indent="0" algn="l" defTabSz="577850">
            <a:lnSpc>
              <a:spcPct val="90000"/>
            </a:lnSpc>
            <a:spcBef>
              <a:spcPct val="0"/>
            </a:spcBef>
            <a:spcAft>
              <a:spcPts val="800"/>
            </a:spcAft>
            <a:buNone/>
          </a:pPr>
          <a:r>
            <a:rPr lang="en-US" sz="1300" b="1" kern="1200"/>
            <a:t>Ambulatory </a:t>
          </a:r>
          <a:br>
            <a:rPr lang="en-US" sz="1300" b="1" kern="1200"/>
          </a:br>
          <a:r>
            <a:rPr lang="en-US" sz="1300" kern="1200"/>
            <a:t>(4 wks)</a:t>
          </a:r>
        </a:p>
        <a:p>
          <a:pPr marL="0" lvl="0" indent="0" algn="l" defTabSz="577850">
            <a:lnSpc>
              <a:spcPct val="90000"/>
            </a:lnSpc>
            <a:spcBef>
              <a:spcPct val="0"/>
            </a:spcBef>
            <a:spcAft>
              <a:spcPts val="800"/>
            </a:spcAft>
            <a:buNone/>
          </a:pPr>
          <a:r>
            <a:rPr lang="en-US" sz="1300" b="1" kern="1200"/>
            <a:t>Electives</a:t>
          </a:r>
          <a:r>
            <a:rPr lang="en-US" sz="1300" kern="1200"/>
            <a:t> </a:t>
          </a:r>
          <a:br>
            <a:rPr lang="en-US" sz="1300" kern="1200"/>
          </a:br>
          <a:r>
            <a:rPr lang="en-US" sz="1300" kern="1200"/>
            <a:t>(22-24 total weeks)</a:t>
          </a:r>
        </a:p>
      </dsp:txBody>
      <dsp:txXfrm>
        <a:off x="6305675" y="1231660"/>
        <a:ext cx="1693612" cy="4618728"/>
      </dsp:txXfrm>
    </dsp:sp>
    <dsp:sp modelId="{8564A62A-244D-4B4E-A7E3-99ED29F55FF0}">
      <dsp:nvSpPr>
        <dsp:cNvPr id="0" name=""/>
        <dsp:cNvSpPr/>
      </dsp:nvSpPr>
      <dsp:spPr>
        <a:xfrm>
          <a:off x="6059437" y="153957"/>
          <a:ext cx="1939850" cy="1077703"/>
        </a:xfrm>
        <a:prstGeom prst="rect">
          <a:avLst/>
        </a:prstGeom>
        <a:solidFill>
          <a:schemeClr val="accent1">
            <a:shade val="80000"/>
            <a:hueOff val="158252"/>
            <a:satOff val="-16477"/>
            <a:lumOff val="1083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a:t>Medical School year 4 (M4)</a:t>
          </a:r>
        </a:p>
      </dsp:txBody>
      <dsp:txXfrm>
        <a:off x="6059437" y="153957"/>
        <a:ext cx="1939850" cy="1077703"/>
      </dsp:txXfrm>
    </dsp:sp>
    <dsp:sp modelId="{1E2AE489-C4EF-4380-AF59-13B62BC874A6}">
      <dsp:nvSpPr>
        <dsp:cNvPr id="0" name=""/>
        <dsp:cNvSpPr/>
      </dsp:nvSpPr>
      <dsp:spPr>
        <a:xfrm>
          <a:off x="4119587" y="1231660"/>
          <a:ext cx="1939850" cy="4310813"/>
        </a:xfrm>
        <a:prstGeom prst="wedgeRectCallout">
          <a:avLst>
            <a:gd name="adj1" fmla="val 62500"/>
            <a:gd name="adj2" fmla="val 20830"/>
          </a:avLst>
        </a:prstGeom>
        <a:solidFill>
          <a:schemeClr val="accent1">
            <a:tint val="50000"/>
            <a:hueOff val="8337"/>
            <a:satOff val="-397"/>
            <a:lumOff val="79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82880" rIns="45720" bIns="91440" numCol="1" spcCol="1270" anchor="t" anchorCtr="0">
          <a:noAutofit/>
        </a:bodyPr>
        <a:lstStyle/>
        <a:p>
          <a:pPr marL="0" lvl="0" indent="0" algn="l" defTabSz="577850">
            <a:lnSpc>
              <a:spcPct val="90000"/>
            </a:lnSpc>
            <a:spcBef>
              <a:spcPct val="0"/>
            </a:spcBef>
            <a:spcAft>
              <a:spcPts val="800"/>
            </a:spcAft>
            <a:buNone/>
          </a:pPr>
          <a:r>
            <a:rPr lang="en-US" sz="1300" b="1" kern="1200"/>
            <a:t>Surgery </a:t>
          </a:r>
          <a:br>
            <a:rPr lang="en-US" sz="1300" b="1" kern="1200"/>
          </a:br>
          <a:r>
            <a:rPr lang="en-US" sz="1300" kern="1200"/>
            <a:t>(8 wks)</a:t>
          </a:r>
        </a:p>
        <a:p>
          <a:pPr marL="0" lvl="0" indent="0" algn="l" defTabSz="577850">
            <a:lnSpc>
              <a:spcPct val="90000"/>
            </a:lnSpc>
            <a:spcBef>
              <a:spcPct val="0"/>
            </a:spcBef>
            <a:spcAft>
              <a:spcPts val="800"/>
            </a:spcAft>
            <a:buNone/>
          </a:pPr>
          <a:r>
            <a:rPr lang="en-US" sz="1300" b="1" kern="1200"/>
            <a:t>Internal Medicine </a:t>
          </a:r>
          <a:br>
            <a:rPr lang="en-US" sz="1300" b="1" kern="1200"/>
          </a:br>
          <a:r>
            <a:rPr lang="en-US" sz="1300" kern="1200"/>
            <a:t>(8 wks)</a:t>
          </a:r>
        </a:p>
        <a:p>
          <a:pPr marL="0" lvl="0" indent="0" algn="l" defTabSz="577850">
            <a:lnSpc>
              <a:spcPct val="90000"/>
            </a:lnSpc>
            <a:spcBef>
              <a:spcPct val="0"/>
            </a:spcBef>
            <a:spcAft>
              <a:spcPts val="800"/>
            </a:spcAft>
            <a:buNone/>
          </a:pPr>
          <a:r>
            <a:rPr lang="en-US" sz="1300" b="1" kern="1200"/>
            <a:t>Neurology </a:t>
          </a:r>
          <a:br>
            <a:rPr lang="en-US" sz="1300" b="1" kern="1200"/>
          </a:br>
          <a:r>
            <a:rPr lang="en-US" sz="1300" kern="1200"/>
            <a:t>(4 wks)</a:t>
          </a:r>
        </a:p>
        <a:p>
          <a:pPr marL="0" lvl="0" indent="0" algn="l" defTabSz="577850">
            <a:lnSpc>
              <a:spcPct val="90000"/>
            </a:lnSpc>
            <a:spcBef>
              <a:spcPct val="0"/>
            </a:spcBef>
            <a:spcAft>
              <a:spcPts val="800"/>
            </a:spcAft>
            <a:buNone/>
          </a:pPr>
          <a:r>
            <a:rPr lang="en-US" sz="1300" b="1" kern="1200"/>
            <a:t>OB/GYN </a:t>
          </a:r>
          <a:br>
            <a:rPr lang="en-US" sz="1300" b="1" kern="1200"/>
          </a:br>
          <a:r>
            <a:rPr lang="en-US" sz="1300" kern="1200"/>
            <a:t>(6 wks)</a:t>
          </a:r>
        </a:p>
        <a:p>
          <a:pPr marL="0" lvl="0" indent="0" algn="l" defTabSz="577850">
            <a:lnSpc>
              <a:spcPct val="90000"/>
            </a:lnSpc>
            <a:spcBef>
              <a:spcPct val="0"/>
            </a:spcBef>
            <a:spcAft>
              <a:spcPts val="800"/>
            </a:spcAft>
            <a:buNone/>
          </a:pPr>
          <a:r>
            <a:rPr lang="en-US" sz="1300" b="1" kern="1200"/>
            <a:t>Psychiatry </a:t>
          </a:r>
          <a:br>
            <a:rPr lang="en-US" sz="1300" b="1" kern="1200"/>
          </a:br>
          <a:r>
            <a:rPr lang="en-US" sz="1300" kern="1200"/>
            <a:t>(6 wks)</a:t>
          </a:r>
        </a:p>
        <a:p>
          <a:pPr marL="0" lvl="0" indent="0" algn="l" defTabSz="577850">
            <a:lnSpc>
              <a:spcPct val="90000"/>
            </a:lnSpc>
            <a:spcBef>
              <a:spcPct val="0"/>
            </a:spcBef>
            <a:spcAft>
              <a:spcPts val="800"/>
            </a:spcAft>
            <a:buNone/>
          </a:pPr>
          <a:r>
            <a:rPr lang="en-US" sz="1300" b="1" kern="1200"/>
            <a:t>Pediatrics </a:t>
          </a:r>
          <a:br>
            <a:rPr lang="en-US" sz="1300" b="1" kern="1200"/>
          </a:br>
          <a:r>
            <a:rPr lang="en-US" sz="1300" kern="1200"/>
            <a:t>(6 wks)</a:t>
          </a:r>
        </a:p>
        <a:p>
          <a:pPr marL="0" lvl="0" indent="0" algn="l" defTabSz="577850">
            <a:lnSpc>
              <a:spcPct val="90000"/>
            </a:lnSpc>
            <a:spcBef>
              <a:spcPct val="0"/>
            </a:spcBef>
            <a:spcAft>
              <a:spcPts val="800"/>
            </a:spcAft>
            <a:buNone/>
          </a:pPr>
          <a:r>
            <a:rPr lang="en-US" sz="1300" b="1" kern="1200"/>
            <a:t>Family Medicine </a:t>
          </a:r>
          <a:br>
            <a:rPr lang="en-US" sz="1300" b="1" kern="1200"/>
          </a:br>
          <a:r>
            <a:rPr lang="en-US" sz="1300" kern="1200"/>
            <a:t>(6 wks)</a:t>
          </a:r>
        </a:p>
      </dsp:txBody>
      <dsp:txXfrm>
        <a:off x="4365825" y="1231660"/>
        <a:ext cx="1693612" cy="4310813"/>
      </dsp:txXfrm>
    </dsp:sp>
    <dsp:sp modelId="{AC4B5850-0780-4450-B339-BDACEEA02743}">
      <dsp:nvSpPr>
        <dsp:cNvPr id="0" name=""/>
        <dsp:cNvSpPr/>
      </dsp:nvSpPr>
      <dsp:spPr>
        <a:xfrm>
          <a:off x="4119587" y="312841"/>
          <a:ext cx="1939850" cy="923745"/>
        </a:xfrm>
        <a:prstGeom prst="rect">
          <a:avLst/>
        </a:prstGeom>
        <a:solidFill>
          <a:schemeClr val="accent1">
            <a:shade val="80000"/>
            <a:hueOff val="316505"/>
            <a:satOff val="-32955"/>
            <a:lumOff val="2167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a:t>Medical School year 3 (M3)</a:t>
          </a:r>
        </a:p>
      </dsp:txBody>
      <dsp:txXfrm>
        <a:off x="4119587" y="312841"/>
        <a:ext cx="1939850" cy="923745"/>
      </dsp:txXfrm>
    </dsp:sp>
    <dsp:sp modelId="{880FA98F-43E0-4D34-92DD-A2C84B0C79FE}">
      <dsp:nvSpPr>
        <dsp:cNvPr id="0" name=""/>
        <dsp:cNvSpPr/>
      </dsp:nvSpPr>
      <dsp:spPr>
        <a:xfrm>
          <a:off x="2167322" y="1259401"/>
          <a:ext cx="1939850" cy="4002898"/>
        </a:xfrm>
        <a:prstGeom prst="wedgeRectCallout">
          <a:avLst>
            <a:gd name="adj1" fmla="val 62500"/>
            <a:gd name="adj2" fmla="val 20830"/>
          </a:avLst>
        </a:prstGeom>
        <a:solidFill>
          <a:schemeClr val="accent1">
            <a:tint val="50000"/>
            <a:hueOff val="12506"/>
            <a:satOff val="-596"/>
            <a:lumOff val="119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2880" rIns="45720" bIns="91440" numCol="1" spcCol="1270" anchor="t" anchorCtr="0">
          <a:noAutofit/>
        </a:bodyPr>
        <a:lstStyle/>
        <a:p>
          <a:pPr marL="0" lvl="0" indent="0" algn="l" defTabSz="577850">
            <a:lnSpc>
              <a:spcPct val="90000"/>
            </a:lnSpc>
            <a:spcBef>
              <a:spcPct val="0"/>
            </a:spcBef>
            <a:spcAft>
              <a:spcPts val="800"/>
            </a:spcAft>
            <a:buNone/>
          </a:pPr>
          <a:r>
            <a:rPr lang="en-US" sz="1300" b="0" kern="1200"/>
            <a:t>Human Systems in Health and Disease 1 (HSHD1)</a:t>
          </a:r>
        </a:p>
        <a:p>
          <a:pPr marL="0" lvl="0" indent="0" algn="l" defTabSz="577850">
            <a:lnSpc>
              <a:spcPct val="90000"/>
            </a:lnSpc>
            <a:spcBef>
              <a:spcPct val="0"/>
            </a:spcBef>
            <a:spcAft>
              <a:spcPts val="800"/>
            </a:spcAft>
            <a:buNone/>
          </a:pPr>
          <a:r>
            <a:rPr lang="en-US" sz="1300" b="0" kern="1200"/>
            <a:t>Introduction to Clinical Medicine 2a (ICM 2a)</a:t>
          </a:r>
        </a:p>
        <a:p>
          <a:pPr marL="0" lvl="0" indent="0" algn="l" defTabSz="577850">
            <a:lnSpc>
              <a:spcPct val="90000"/>
            </a:lnSpc>
            <a:spcBef>
              <a:spcPct val="0"/>
            </a:spcBef>
            <a:spcAft>
              <a:spcPts val="800"/>
            </a:spcAft>
            <a:buNone/>
          </a:pPr>
          <a:r>
            <a:rPr lang="en-US" sz="1300" b="0" kern="1200"/>
            <a:t>Human Systems in Health and Disease 2  (HSHD2)</a:t>
          </a:r>
        </a:p>
        <a:p>
          <a:pPr marL="0" lvl="0" indent="0" algn="l" defTabSz="577850">
            <a:lnSpc>
              <a:spcPct val="90000"/>
            </a:lnSpc>
            <a:spcBef>
              <a:spcPct val="0"/>
            </a:spcBef>
            <a:spcAft>
              <a:spcPts val="800"/>
            </a:spcAft>
            <a:buNone/>
          </a:pPr>
          <a:r>
            <a:rPr lang="en-US" sz="1300" b="0" kern="1200"/>
            <a:t>Introduction to Clinical Medicine 2b (ICM 2b)</a:t>
          </a:r>
        </a:p>
        <a:p>
          <a:pPr marL="0" lvl="0" indent="0" algn="l" defTabSz="577850">
            <a:lnSpc>
              <a:spcPct val="90000"/>
            </a:lnSpc>
            <a:spcBef>
              <a:spcPct val="0"/>
            </a:spcBef>
            <a:spcAft>
              <a:spcPts val="800"/>
            </a:spcAft>
            <a:buNone/>
          </a:pPr>
          <a:r>
            <a:rPr lang="en-US" sz="1300" kern="1200"/>
            <a:t>Study for Step 1</a:t>
          </a:r>
        </a:p>
        <a:p>
          <a:pPr marL="0" lvl="0" indent="0" algn="l" defTabSz="577850">
            <a:lnSpc>
              <a:spcPct val="100000"/>
            </a:lnSpc>
            <a:spcBef>
              <a:spcPct val="0"/>
            </a:spcBef>
            <a:spcAft>
              <a:spcPts val="0"/>
            </a:spcAft>
            <a:buNone/>
          </a:pPr>
          <a:r>
            <a:rPr lang="en-US" sz="1300" kern="1200"/>
            <a:t>  M3 Orientation,</a:t>
          </a:r>
        </a:p>
        <a:p>
          <a:pPr marL="0" lvl="0" indent="0" algn="l" defTabSz="577850">
            <a:lnSpc>
              <a:spcPct val="90000"/>
            </a:lnSpc>
            <a:spcBef>
              <a:spcPct val="0"/>
            </a:spcBef>
            <a:spcAft>
              <a:spcPts val="800"/>
            </a:spcAft>
            <a:buNone/>
          </a:pPr>
          <a:r>
            <a:rPr lang="en-US" sz="1300" kern="1200"/>
            <a:t>  Clerkships</a:t>
          </a:r>
          <a:endParaRPr lang="en-US" sz="1300" b="0" kern="1200"/>
        </a:p>
      </dsp:txBody>
      <dsp:txXfrm>
        <a:off x="2413560" y="1259401"/>
        <a:ext cx="1693612" cy="4002898"/>
      </dsp:txXfrm>
    </dsp:sp>
    <dsp:sp modelId="{104D72FF-91E9-49A5-876C-D3ACC3966162}">
      <dsp:nvSpPr>
        <dsp:cNvPr id="0" name=""/>
        <dsp:cNvSpPr/>
      </dsp:nvSpPr>
      <dsp:spPr>
        <a:xfrm>
          <a:off x="2179737" y="461872"/>
          <a:ext cx="1939850" cy="769788"/>
        </a:xfrm>
        <a:prstGeom prst="rect">
          <a:avLst/>
        </a:prstGeom>
        <a:solidFill>
          <a:schemeClr val="accent1">
            <a:shade val="80000"/>
            <a:hueOff val="474757"/>
            <a:satOff val="-49432"/>
            <a:lumOff val="3251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a:t>Medical School year 2 (M2)</a:t>
          </a:r>
        </a:p>
      </dsp:txBody>
      <dsp:txXfrm>
        <a:off x="2179737" y="461872"/>
        <a:ext cx="1939850" cy="769788"/>
      </dsp:txXfrm>
    </dsp:sp>
    <dsp:sp modelId="{FCBF0B6B-CA6C-42CA-A1F2-F354C61E28AE}">
      <dsp:nvSpPr>
        <dsp:cNvPr id="0" name=""/>
        <dsp:cNvSpPr/>
      </dsp:nvSpPr>
      <dsp:spPr>
        <a:xfrm>
          <a:off x="239887" y="1231660"/>
          <a:ext cx="1939850" cy="3694983"/>
        </a:xfrm>
        <a:prstGeom prst="wedgeRectCallout">
          <a:avLst>
            <a:gd name="adj1" fmla="val 62500"/>
            <a:gd name="adj2" fmla="val 20830"/>
          </a:avLst>
        </a:prstGeom>
        <a:solidFill>
          <a:schemeClr val="accent1">
            <a:tint val="50000"/>
            <a:hueOff val="16674"/>
            <a:satOff val="-794"/>
            <a:lumOff val="159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2880" rIns="45720" bIns="91440" numCol="1" spcCol="1270" anchor="t" anchorCtr="0">
          <a:noAutofit/>
        </a:bodyPr>
        <a:lstStyle/>
        <a:p>
          <a:pPr marL="0" lvl="0" indent="0" algn="l" defTabSz="577850">
            <a:lnSpc>
              <a:spcPct val="90000"/>
            </a:lnSpc>
            <a:spcBef>
              <a:spcPct val="0"/>
            </a:spcBef>
            <a:spcAft>
              <a:spcPts val="800"/>
            </a:spcAft>
            <a:buNone/>
          </a:pPr>
          <a:r>
            <a:rPr lang="en-US" sz="1300" b="0" kern="1200"/>
            <a:t>Orientation</a:t>
          </a:r>
        </a:p>
        <a:p>
          <a:pPr marL="0" lvl="0" indent="0" algn="l" defTabSz="577850">
            <a:lnSpc>
              <a:spcPct val="90000"/>
            </a:lnSpc>
            <a:spcBef>
              <a:spcPct val="0"/>
            </a:spcBef>
            <a:spcAft>
              <a:spcPts val="800"/>
            </a:spcAft>
            <a:buNone/>
          </a:pPr>
          <a:r>
            <a:rPr lang="en-US" sz="1300" b="0" kern="1200"/>
            <a:t>Clinical Anatomy, Development and Physical Examination (CADE)</a:t>
          </a:r>
        </a:p>
        <a:p>
          <a:pPr marL="0" lvl="0" indent="0" algn="l" defTabSz="577850">
            <a:lnSpc>
              <a:spcPct val="90000"/>
            </a:lnSpc>
            <a:spcBef>
              <a:spcPct val="0"/>
            </a:spcBef>
            <a:spcAft>
              <a:spcPts val="800"/>
            </a:spcAft>
            <a:buNone/>
          </a:pPr>
          <a:r>
            <a:rPr lang="en-US" sz="1300" b="0" kern="1200"/>
            <a:t>Introduction to Clinical Medicine 1a (ICM 1a)</a:t>
          </a:r>
        </a:p>
        <a:p>
          <a:pPr marL="0" lvl="0" indent="0" algn="l" defTabSz="577850">
            <a:lnSpc>
              <a:spcPct val="90000"/>
            </a:lnSpc>
            <a:spcBef>
              <a:spcPct val="0"/>
            </a:spcBef>
            <a:spcAft>
              <a:spcPts val="800"/>
            </a:spcAft>
            <a:buNone/>
          </a:pPr>
          <a:r>
            <a:rPr lang="en-US" sz="1300" b="0" kern="1200"/>
            <a:t>Molecular Basis of Life, Defense </a:t>
          </a:r>
          <a:br>
            <a:rPr lang="en-US" sz="1300" b="0" kern="1200"/>
          </a:br>
          <a:r>
            <a:rPr lang="en-US" sz="1300" b="0" kern="1200"/>
            <a:t>and Disease (MBLDD)</a:t>
          </a:r>
        </a:p>
        <a:p>
          <a:pPr marL="0" lvl="0" indent="0" algn="l" defTabSz="577850">
            <a:lnSpc>
              <a:spcPct val="90000"/>
            </a:lnSpc>
            <a:spcBef>
              <a:spcPct val="0"/>
            </a:spcBef>
            <a:spcAft>
              <a:spcPts val="800"/>
            </a:spcAft>
            <a:buNone/>
          </a:pPr>
          <a:r>
            <a:rPr lang="en-US" sz="1300" b="0" kern="1200"/>
            <a:t>Introduction to Clinical Medicine 1b (ICM 1b)</a:t>
          </a:r>
        </a:p>
        <a:p>
          <a:pPr marL="0" lvl="0" indent="0" algn="l" defTabSz="577850">
            <a:lnSpc>
              <a:spcPct val="90000"/>
            </a:lnSpc>
            <a:spcBef>
              <a:spcPct val="0"/>
            </a:spcBef>
            <a:spcAft>
              <a:spcPts val="800"/>
            </a:spcAft>
            <a:buNone/>
          </a:pPr>
          <a:r>
            <a:rPr lang="en-US" sz="1300" kern="1200"/>
            <a:t>Biostatistics and EBM</a:t>
          </a:r>
        </a:p>
        <a:p>
          <a:pPr marL="0" lvl="0" indent="0" algn="l" defTabSz="577850">
            <a:lnSpc>
              <a:spcPct val="90000"/>
            </a:lnSpc>
            <a:spcBef>
              <a:spcPct val="0"/>
            </a:spcBef>
            <a:spcAft>
              <a:spcPts val="800"/>
            </a:spcAft>
            <a:buNone/>
          </a:pPr>
          <a:r>
            <a:rPr lang="en-US" sz="1300" kern="1200"/>
            <a:t>Vacation or Electives</a:t>
          </a:r>
          <a:endParaRPr lang="en-US" sz="1300" b="0" kern="1200"/>
        </a:p>
      </dsp:txBody>
      <dsp:txXfrm>
        <a:off x="486124" y="1231660"/>
        <a:ext cx="1693612" cy="3694982"/>
      </dsp:txXfrm>
    </dsp:sp>
    <dsp:sp modelId="{BD8D8559-06E3-4B90-BF12-2E198C470CAC}">
      <dsp:nvSpPr>
        <dsp:cNvPr id="0" name=""/>
        <dsp:cNvSpPr/>
      </dsp:nvSpPr>
      <dsp:spPr>
        <a:xfrm>
          <a:off x="239887" y="615830"/>
          <a:ext cx="1939850" cy="615830"/>
        </a:xfrm>
        <a:prstGeom prst="rect">
          <a:avLst/>
        </a:prstGeom>
        <a:solidFill>
          <a:srgbClr val="7698D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kern="1200"/>
            <a:t>Medical School year 1 (M1)</a:t>
          </a:r>
        </a:p>
      </dsp:txBody>
      <dsp:txXfrm>
        <a:off x="239887" y="615830"/>
        <a:ext cx="1939850" cy="615830"/>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877098-C893-F29D-B6B6-8D761D7590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245A50-B2A9-23EA-3A5E-281E3E3B70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328491-D19B-408C-817A-A7D6086EACC4}" type="datetimeFigureOut">
              <a:rPr lang="en-US" smtClean="0"/>
              <a:t>4/22/2025</a:t>
            </a:fld>
            <a:endParaRPr lang="en-US"/>
          </a:p>
        </p:txBody>
      </p:sp>
      <p:sp>
        <p:nvSpPr>
          <p:cNvPr id="4" name="Footer Placeholder 3">
            <a:extLst>
              <a:ext uri="{FF2B5EF4-FFF2-40B4-BE49-F238E27FC236}">
                <a16:creationId xmlns:a16="http://schemas.microsoft.com/office/drawing/2014/main" id="{352BC5BE-9752-583B-4B0B-F249D66526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E2757E-09AC-5C3D-18C9-2636D953EC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75CC9A-A13F-41F6-A71E-FADA365E80C5}" type="slidenum">
              <a:rPr lang="en-US" smtClean="0"/>
              <a:t>‹#›</a:t>
            </a:fld>
            <a:endParaRPr lang="en-US"/>
          </a:p>
        </p:txBody>
      </p:sp>
    </p:spTree>
    <p:extLst>
      <p:ext uri="{BB962C8B-B14F-4D97-AF65-F5344CB8AC3E}">
        <p14:creationId xmlns:p14="http://schemas.microsoft.com/office/powerpoint/2010/main" val="2401764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F5328-970F-4CA8-8004-BB4E75F310A7}"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73640-0E51-4741-8806-9229EB360B10}" type="slidenum">
              <a:rPr lang="en-US" smtClean="0"/>
              <a:t>‹#›</a:t>
            </a:fld>
            <a:endParaRPr lang="en-US"/>
          </a:p>
        </p:txBody>
      </p:sp>
    </p:spTree>
    <p:extLst>
      <p:ext uri="{BB962C8B-B14F-4D97-AF65-F5344CB8AC3E}">
        <p14:creationId xmlns:p14="http://schemas.microsoft.com/office/powerpoint/2010/main" val="202940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bi.nlm.nih.gov/pmc/articles/PMC2690145/"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Ask them to be thinking about the reasons they wanted to attend this session while we do introductions.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Now we are going to play a game to see how much you know about medicine. Lets see if you can figure out what kind of doctors these are</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Thank you for joining to learn more about the specialty of family medicine. </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Each year, family medicine is the top specialty choice for many students entering medical school. What many of you might already know about the specialty is that family physicians are that they are the cornerstone of primary care systems throughout the world. What you’ll learn more about here is what this means day to day: we’ll be looking at how family physicians live and work, why the future of the specialty is bright, and what sets family medicine apart from similar primary</a:t>
            </a:r>
            <a:r>
              <a:rPr lang="en-US" sz="1200" kern="1200" baseline="0">
                <a:solidFill>
                  <a:schemeClr val="tx1"/>
                </a:solidFill>
                <a:effectLst/>
                <a:latin typeface="+mn-lt"/>
                <a:ea typeface="+mn-ea"/>
                <a:cs typeface="+mn-cs"/>
              </a:rPr>
              <a:t> care fields</a:t>
            </a:r>
            <a:r>
              <a:rPr lang="en-US" sz="1200" kern="1200">
                <a:solidFill>
                  <a:schemeClr val="tx1"/>
                </a:solidFill>
                <a:effectLst/>
                <a:latin typeface="+mn-lt"/>
                <a:ea typeface="+mn-ea"/>
                <a:cs typeface="+mn-cs"/>
              </a:rPr>
              <a:t>. What I will show you is that family is a top choice specialty because it offers everything in the form of career and lifestyle that brought you to medical school in the first place.</a:t>
            </a:r>
            <a:endParaRPr lang="en-US" sz="1200" kern="1200">
              <a:solidFill>
                <a:schemeClr val="tx1"/>
              </a:solidFill>
              <a:effectLst/>
              <a:latin typeface="+mn-lt"/>
              <a:ea typeface="Calibri"/>
              <a:cs typeface="Calibri"/>
            </a:endParaRPr>
          </a:p>
          <a:p>
            <a:endParaRPr lang="en-US">
              <a:ea typeface="Calibri"/>
              <a:cs typeface="Calibri"/>
            </a:endParaRPr>
          </a:p>
          <a:p>
            <a:r>
              <a:rPr lang="en-US">
                <a:ea typeface="Calibri"/>
                <a:cs typeface="Calibri"/>
              </a:rPr>
              <a:t>HOSA Intro: </a:t>
            </a:r>
          </a:p>
          <a:p>
            <a:endParaRPr lang="en-US">
              <a:ea typeface="Calibri"/>
              <a:cs typeface="Calibri"/>
            </a:endParaRPr>
          </a:p>
          <a:p>
            <a:r>
              <a:rPr lang="en-US"/>
              <a:t>Thank you for joining us this afternoon! My name is Adam Bradley, Program Strategist for Student Initiatives at the American Academy of Family Physicians. We are excited to talk to you about the educational journey to becoming a physician and the specialty of family medicine.  As you consider your future careers, we want to share with you why becoming a family doctor is not only a rewarding path but also a crucial one for our communities. Family doctors play a vital role in providing comprehensive healthcare, building lasting relationships with patients, and addressing a wide range of medical needs. </a:t>
            </a:r>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9173640-0E51-4741-8806-9229EB360B10}" type="slidenum">
              <a:rPr lang="en-US" smtClean="0"/>
              <a:t>1</a:t>
            </a:fld>
            <a:endParaRPr lang="en-US"/>
          </a:p>
        </p:txBody>
      </p:sp>
    </p:spTree>
    <p:extLst>
      <p:ext uri="{BB962C8B-B14F-4D97-AF65-F5344CB8AC3E}">
        <p14:creationId xmlns:p14="http://schemas.microsoft.com/office/powerpoint/2010/main" val="849063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Undergrad, junior/community college is ok too</a:t>
            </a:r>
          </a:p>
          <a:p>
            <a:r>
              <a:rPr lang="en-US"/>
              <a:t>Follow your passion in undergrad, what do you actually enjoy? </a:t>
            </a:r>
          </a:p>
          <a:p>
            <a:r>
              <a:rPr lang="en-US"/>
              <a:t>Pre-med is a track but it’s not a major, prerequisite coursework / post-bac programs to prep for medical school</a:t>
            </a:r>
          </a:p>
          <a:p>
            <a:r>
              <a:rPr lang="en-US"/>
              <a:t>Mission-based academic programs are options as well, and </a:t>
            </a:r>
            <a:r>
              <a:rPr lang="en-US" b="0" i="0">
                <a:solidFill>
                  <a:srgbClr val="000000"/>
                </a:solidFill>
                <a:effectLst/>
                <a:latin typeface="Museo Sans 300" panose="02000000000000000000" pitchFamily="50" charset="0"/>
              </a:rPr>
              <a:t>enhance general medical school training by offering additional in-depth training in specific areas of healthcare.</a:t>
            </a:r>
          </a:p>
          <a:p>
            <a:r>
              <a:rPr lang="en-US" b="1" i="0">
                <a:solidFill>
                  <a:srgbClr val="BCC0C3"/>
                </a:solidFill>
                <a:effectLst/>
                <a:latin typeface="Roboto" panose="02000000000000000000" pitchFamily="2" charset="0"/>
              </a:rPr>
              <a:t>American Medical College Application Service</a:t>
            </a:r>
            <a:r>
              <a:rPr lang="en-US" b="0" i="0" baseline="30000">
                <a:solidFill>
                  <a:srgbClr val="BDC1C6"/>
                </a:solidFill>
                <a:effectLst/>
                <a:latin typeface="Roboto" panose="02000000000000000000" pitchFamily="2" charset="0"/>
              </a:rPr>
              <a:t>®</a:t>
            </a:r>
            <a:endParaRPr lang="en-US"/>
          </a:p>
        </p:txBody>
      </p:sp>
      <p:sp>
        <p:nvSpPr>
          <p:cNvPr id="4" name="Slide Number Placeholder 3"/>
          <p:cNvSpPr>
            <a:spLocks noGrp="1"/>
          </p:cNvSpPr>
          <p:nvPr>
            <p:ph type="sldNum" sz="quarter" idx="5"/>
          </p:nvPr>
        </p:nvSpPr>
        <p:spPr/>
        <p:txBody>
          <a:bodyPr/>
          <a:lstStyle/>
          <a:p>
            <a:fld id="{D9173640-0E51-4741-8806-9229EB360B10}" type="slidenum">
              <a:rPr lang="en-US" smtClean="0"/>
              <a:t>10</a:t>
            </a:fld>
            <a:endParaRPr lang="en-US"/>
          </a:p>
        </p:txBody>
      </p:sp>
    </p:spTree>
    <p:extLst>
      <p:ext uri="{BB962C8B-B14F-4D97-AF65-F5344CB8AC3E}">
        <p14:creationId xmlns:p14="http://schemas.microsoft.com/office/powerpoint/2010/main" val="214775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Younger: What was your path to family medicine like? What was the transition like to medical school for you and were there any surprises?</a:t>
            </a:r>
          </a:p>
          <a:p>
            <a:endParaRPr lang="en-US"/>
          </a:p>
          <a:p>
            <a:r>
              <a:rPr lang="en-US"/>
              <a:t>Why would you encourage students to consider family medicine?</a:t>
            </a:r>
          </a:p>
        </p:txBody>
      </p:sp>
      <p:sp>
        <p:nvSpPr>
          <p:cNvPr id="4" name="Slide Number Placeholder 3"/>
          <p:cNvSpPr>
            <a:spLocks noGrp="1"/>
          </p:cNvSpPr>
          <p:nvPr>
            <p:ph type="sldNum" sz="quarter" idx="5"/>
          </p:nvPr>
        </p:nvSpPr>
        <p:spPr/>
        <p:txBody>
          <a:bodyPr/>
          <a:lstStyle/>
          <a:p>
            <a:fld id="{D9173640-0E51-4741-8806-9229EB360B10}" type="slidenum">
              <a:rPr lang="en-US" smtClean="0"/>
              <a:t>12</a:t>
            </a:fld>
            <a:endParaRPr lang="en-US"/>
          </a:p>
        </p:txBody>
      </p:sp>
    </p:spTree>
    <p:extLst>
      <p:ext uri="{BB962C8B-B14F-4D97-AF65-F5344CB8AC3E}">
        <p14:creationId xmlns:p14="http://schemas.microsoft.com/office/powerpoint/2010/main" val="1116397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Family medicine residencies offer a supportive environment for future primary care physicians. What is a residency in family medicine like? Every program offers something unique, but training is typically three years long. During this time, trainees learn child and maternity care, mental health care, surgical procedures, community medicine, end-of-life care, and more. Students can apply to what are known as solo or collaborative programs, solo programs being those in which the family medicine residency is the only residency at that center, and collaborative being those in a setting where multiple specialties are training.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A3D4D-AFA0-4DDB-BFA4-B7B459B812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54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In the United States there are over 160 specialties and subspecialties of medicine, but there is only one who is trained to deliver comprehensive care to you for you whole life.</a:t>
            </a:r>
          </a:p>
          <a:p>
            <a:pPr marL="171450" indent="-171450">
              <a:buFont typeface="Arial" panose="020B0604020202020204" pitchFamily="34" charset="0"/>
              <a:buChar char="•"/>
            </a:pPr>
            <a:r>
              <a:rPr lang="en-US" sz="1200" b="0" i="0" u="none" strike="noStrike" baseline="0">
                <a:solidFill>
                  <a:srgbClr val="000000"/>
                </a:solidFill>
                <a:latin typeface="Arial" panose="020B0604020202020204" pitchFamily="34" charset="0"/>
              </a:rPr>
              <a:t>Family physicians treat patients of all ages, all sexes and genders, every organ system. </a:t>
            </a:r>
          </a:p>
          <a:p>
            <a:pPr marL="171450" indent="-171450">
              <a:buFont typeface="Arial" panose="020B0604020202020204" pitchFamily="34" charset="0"/>
              <a:buChar char="•"/>
            </a:pPr>
            <a:r>
              <a:rPr lang="en-US" sz="1200" b="0" i="0" u="none" strike="noStrike" baseline="0">
                <a:solidFill>
                  <a:srgbClr val="000000"/>
                </a:solidFill>
                <a:latin typeface="Arial" panose="020B0604020202020204" pitchFamily="34" charset="0"/>
              </a:rPr>
              <a:t>Family physicians practice in communities of all sizes, going where the people are, geographically distributed more like the U.S. population than any other specialty. That’s because family physicians are needed by everyone, allowing them to find successful practices in many settings. </a:t>
            </a:r>
          </a:p>
          <a:p>
            <a:pPr marL="171450" indent="-171450">
              <a:buFont typeface="Arial" panose="020B0604020202020204" pitchFamily="34" charset="0"/>
              <a:buChar char="•"/>
            </a:pPr>
            <a:r>
              <a:rPr lang="en-US" sz="1200" b="0" i="0" u="none" strike="noStrike" baseline="0">
                <a:solidFill>
                  <a:srgbClr val="000000"/>
                </a:solidFill>
                <a:latin typeface="Arial" panose="020B0604020202020204" pitchFamily="34" charset="0"/>
              </a:rPr>
              <a:t>Family physicians take care of communities and are trained to consider community level impacts and address social determinants of health.</a:t>
            </a:r>
          </a:p>
          <a:p>
            <a:pPr marL="171450" indent="-171450">
              <a:buFont typeface="Arial" panose="020B0604020202020204" pitchFamily="34" charset="0"/>
              <a:buChar char="•"/>
            </a:pPr>
            <a:r>
              <a:rPr lang="en-US" sz="1200" b="0" i="0" u="none" strike="noStrike" baseline="0">
                <a:solidFill>
                  <a:srgbClr val="000000"/>
                </a:solidFill>
                <a:latin typeface="Arial" panose="020B0604020202020204" pitchFamily="34" charset="0"/>
              </a:rPr>
              <a:t>The health care system is complex and coordinated. Having a family physician to help guide you through and make sure you are getting the care you need coordinated is key to health success. </a:t>
            </a:r>
          </a:p>
          <a:p>
            <a:pPr marL="171450" indent="-171450">
              <a:buFont typeface="Arial" panose="020B0604020202020204" pitchFamily="34" charset="0"/>
              <a:buChar char="•"/>
            </a:pPr>
            <a:endParaRPr lang="en-US" sz="1200" b="0" i="0" u="none" strike="noStrike" baseline="0">
              <a:solidFill>
                <a:srgbClr val="000000"/>
              </a:solidFill>
              <a:latin typeface="Arial" panose="020B0604020202020204" pitchFamily="34" charset="0"/>
            </a:endParaRPr>
          </a:p>
          <a:p>
            <a:endParaRPr lang="en-US" sz="1200" b="0" i="0" u="none" strike="noStrike" baseline="0">
              <a:solidFill>
                <a:srgbClr val="000000"/>
              </a:solidFill>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14</a:t>
            </a:fld>
            <a:endParaRPr lang="en-US"/>
          </a:p>
        </p:txBody>
      </p:sp>
    </p:spTree>
    <p:extLst>
      <p:ext uri="{BB962C8B-B14F-4D97-AF65-F5344CB8AC3E}">
        <p14:creationId xmlns:p14="http://schemas.microsoft.com/office/powerpoint/2010/main" val="2180410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e10d5b4e7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a:t>Sometimes people interchange primary care with family medicine. There are a lot of clinicians who offer primary care services including other physicians; however, no one covers the broad scope that a family doctor can deliver. </a:t>
            </a:r>
          </a:p>
          <a:p>
            <a:r>
              <a:rPr lang="en-US"/>
              <a:t>Some key differences include:</a:t>
            </a:r>
          </a:p>
          <a:p>
            <a:r>
              <a:rPr lang="en-US"/>
              <a:t>-Age differences of</a:t>
            </a:r>
            <a:r>
              <a:rPr lang="en-US" baseline="0"/>
              <a:t> patients</a:t>
            </a:r>
            <a:endParaRPr lang="en-US"/>
          </a:p>
          <a:p>
            <a:r>
              <a:rPr lang="en-US"/>
              <a:t>-Philosophical</a:t>
            </a:r>
            <a:r>
              <a:rPr lang="en-US" baseline="0"/>
              <a:t> differences</a:t>
            </a:r>
          </a:p>
          <a:p>
            <a:r>
              <a:rPr lang="en-US" baseline="0"/>
              <a:t>-Cultural differences</a:t>
            </a:r>
          </a:p>
          <a:p>
            <a:endParaRPr lang="en-US" baseline="0"/>
          </a:p>
          <a:p>
            <a:r>
              <a:rPr lang="en-US" baseline="0"/>
              <a:t>Other key points:</a:t>
            </a:r>
          </a:p>
          <a:p>
            <a:endParaRPr lang="en-US" baseline="0"/>
          </a:p>
          <a:p>
            <a:r>
              <a:rPr lang="en-US" baseline="0"/>
              <a:t>Med-Peds: graduates who start out providing care to all ages tend to focus more on adults as they get further out of training (2005, https://www.ncbi.nlm.nih.gov/pubmed/16123468) </a:t>
            </a:r>
            <a:br>
              <a:rPr lang="en-US" baseline="0"/>
            </a:br>
            <a:br>
              <a:rPr lang="en-US" baseline="0"/>
            </a:br>
            <a:endParaRPr lang="en-US"/>
          </a:p>
        </p:txBody>
      </p:sp>
      <p:sp>
        <p:nvSpPr>
          <p:cNvPr id="92" name="Google Shape;92;gce10d5b4e7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e10d5b4e7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ce10d5b4e7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570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e10d5b4e7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Primary care doctors see a lot of patients. In fact, half of all doctor office visits are to a primary care physician.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Often we think that these visits are distributed equally among the different primary care specialties, but that isn’t an accurate picture.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 fact when you stop to consider where primary care is being delivered, it quickly becomes clear that family physicians are providing the majority of primary care in the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000000"/>
                </a:solidFill>
                <a:latin typeface="Arial" panose="020B0604020202020204" pitchFamily="34" charset="0"/>
              </a:rPr>
              <a:t>Family physicians practice in communities of all sizes, going where the people are geographically distributed more like the U.S. population than any other specialty. That’s because family physicians are needed by everyone, allowing them to find successful practices in many settings.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99" name="Google Shape;99;gce10d5b4e7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One way of seeing the impact of </a:t>
            </a:r>
            <a:r>
              <a:rPr lang="en-US"/>
              <a:t>primary care and family</a:t>
            </a:r>
            <a:r>
              <a:rPr lang="en-US" sz="1200" kern="1200">
                <a:solidFill>
                  <a:schemeClr val="tx1"/>
                </a:solidFill>
                <a:effectLst/>
                <a:latin typeface="+mn-lt"/>
                <a:ea typeface="+mn-ea"/>
                <a:cs typeface="+mn-cs"/>
              </a:rPr>
              <a:t> medicine is to consider what happens if they went away.</a:t>
            </a:r>
            <a:r>
              <a:rPr lang="en-US"/>
              <a:t> </a:t>
            </a:r>
          </a:p>
          <a:p>
            <a:r>
              <a:rPr lang="en-US"/>
              <a:t>What you are seeing here is a map of the United States creates in 2023 from </a:t>
            </a:r>
            <a:r>
              <a:rPr lang="en-US" err="1"/>
              <a:t>HealthLandscape</a:t>
            </a:r>
            <a:r>
              <a:rPr lang="en-US"/>
              <a:t> with blue highlights over counties which are considered primary care underserved areas. Underserved is defined as place where there are more than 3,000 people per physician. –which is arguably still a lot of patients for one doctor – can you imagine keeping up with 3000 patients?</a:t>
            </a:r>
          </a:p>
          <a:p>
            <a:r>
              <a:rPr lang="en-US"/>
              <a:t>And primary care physician includes family physicians, primary care pediatricians and internists and those who are considered general practice.</a:t>
            </a:r>
            <a:endParaRPr lang="en-US">
              <a:ea typeface="Calibri"/>
              <a:cs typeface="Calibri"/>
            </a:endParaRPr>
          </a:p>
          <a:p>
            <a:r>
              <a:rPr lang="en-US" sz="1200" kern="1200">
                <a:solidFill>
                  <a:schemeClr val="tx1"/>
                </a:solidFill>
                <a:effectLst/>
                <a:latin typeface="+mn-lt"/>
                <a:ea typeface="+mn-ea"/>
                <a:cs typeface="+mn-cs"/>
              </a:rPr>
              <a:t>Let’s take a look at what would happen if primary care specialties left.</a:t>
            </a:r>
            <a:endParaRPr lang="en-US">
              <a:ea typeface="Calibri"/>
              <a:cs typeface="Calibri"/>
            </a:endParaRPr>
          </a:p>
        </p:txBody>
      </p:sp>
      <p:sp>
        <p:nvSpPr>
          <p:cNvPr id="4" name="Slide Number Placeholder 3"/>
          <p:cNvSpPr>
            <a:spLocks noGrp="1"/>
          </p:cNvSpPr>
          <p:nvPr>
            <p:ph type="sldNum" sz="quarter" idx="10"/>
          </p:nvPr>
        </p:nvSpPr>
        <p:spPr/>
        <p:txBody>
          <a:bodyPr/>
          <a:lstStyle/>
          <a:p>
            <a:fld id="{C2AA3D4D-AFA0-4DDB-BFA4-B7B459B81200}" type="slidenum">
              <a:rPr lang="en-US" smtClean="0"/>
              <a:t>18</a:t>
            </a:fld>
            <a:endParaRPr lang="en-US"/>
          </a:p>
        </p:txBody>
      </p:sp>
    </p:spTree>
    <p:extLst>
      <p:ext uri="{BB962C8B-B14F-4D97-AF65-F5344CB8AC3E}">
        <p14:creationId xmlns:p14="http://schemas.microsoft.com/office/powerpoint/2010/main" val="3226694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So if only internal medicine physicians left the primary care work force, we would still have the blue areas that existed, but the yellow areas would now be added to the map of underserved areas. </a:t>
            </a:r>
          </a:p>
          <a:p>
            <a:r>
              <a:rPr lang="en-US">
                <a:ea typeface="Calibri"/>
                <a:cs typeface="Calibri"/>
              </a:rPr>
              <a:t>So there would be more parts of the country without access to primary care.</a:t>
            </a:r>
          </a:p>
        </p:txBody>
      </p:sp>
      <p:sp>
        <p:nvSpPr>
          <p:cNvPr id="4" name="Slide Number Placeholder 3"/>
          <p:cNvSpPr>
            <a:spLocks noGrp="1"/>
          </p:cNvSpPr>
          <p:nvPr>
            <p:ph type="sldNum" sz="quarter" idx="10"/>
          </p:nvPr>
        </p:nvSpPr>
        <p:spPr/>
        <p:txBody>
          <a:bodyPr/>
          <a:lstStyle/>
          <a:p>
            <a:fld id="{C2AA3D4D-AFA0-4DDB-BFA4-B7B459B81200}" type="slidenum">
              <a:rPr lang="en-US" smtClean="0"/>
              <a:t>19</a:t>
            </a:fld>
            <a:endParaRPr lang="en-US"/>
          </a:p>
        </p:txBody>
      </p:sp>
    </p:spTree>
    <p:extLst>
      <p:ext uri="{BB962C8B-B14F-4D97-AF65-F5344CB8AC3E}">
        <p14:creationId xmlns:p14="http://schemas.microsoft.com/office/powerpoint/2010/main" val="1504494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Now. If we take family physicians out of the workforce,</a:t>
            </a:r>
            <a:r>
              <a:rPr lang="en-US" sz="1200" kern="1200" baseline="0">
                <a:solidFill>
                  <a:schemeClr val="tx1"/>
                </a:solidFill>
                <a:effectLst/>
                <a:latin typeface="+mn-lt"/>
                <a:ea typeface="+mn-ea"/>
                <a:cs typeface="+mn-cs"/>
              </a:rPr>
              <a:t> the entire country’s primary care system is devastated. </a:t>
            </a:r>
          </a:p>
          <a:p>
            <a:r>
              <a:rPr lang="en-US" sz="1200" kern="1200" baseline="0">
                <a:solidFill>
                  <a:schemeClr val="tx1"/>
                </a:solidFill>
                <a:effectLst/>
                <a:latin typeface="+mn-lt"/>
                <a:ea typeface="+mn-ea"/>
                <a:cs typeface="+mn-cs"/>
              </a:rPr>
              <a:t>Family medicine is not only the largest single specialty, its graduates choose primary care careers in higher numbers than those of other traditional generalist-oriented specialties do. </a:t>
            </a:r>
          </a:p>
          <a:p>
            <a:r>
              <a:rPr lang="en-US"/>
              <a:t>family physicians, </a:t>
            </a:r>
            <a:r>
              <a:rPr lang="en-US" sz="1200" kern="1200">
                <a:solidFill>
                  <a:schemeClr val="tx1"/>
                </a:solidFill>
                <a:effectLst/>
                <a:latin typeface="+mn-lt"/>
                <a:ea typeface="+mn-ea"/>
                <a:cs typeface="+mn-cs"/>
              </a:rPr>
              <a:t>with training that is founded on the philosophy of caring for the whole person and continual</a:t>
            </a:r>
            <a:r>
              <a:rPr lang="en-US" sz="1200" kern="1200" baseline="0">
                <a:solidFill>
                  <a:schemeClr val="tx1"/>
                </a:solidFill>
                <a:effectLst/>
                <a:latin typeface="+mn-lt"/>
                <a:ea typeface="+mn-ea"/>
                <a:cs typeface="+mn-cs"/>
              </a:rPr>
              <a:t> emphasis on</a:t>
            </a:r>
            <a:r>
              <a:rPr lang="en-US" sz="1200" kern="1200">
                <a:solidFill>
                  <a:schemeClr val="tx1"/>
                </a:solidFill>
                <a:effectLst/>
                <a:latin typeface="+mn-lt"/>
                <a:ea typeface="+mn-ea"/>
                <a:cs typeface="+mn-cs"/>
              </a:rPr>
              <a:t> context, are the ideal specialty to care for America's most vulnerable and underserved communities. </a:t>
            </a:r>
            <a:endParaRPr lang="en-US"/>
          </a:p>
        </p:txBody>
      </p:sp>
      <p:sp>
        <p:nvSpPr>
          <p:cNvPr id="4" name="Slide Number Placeholder 3"/>
          <p:cNvSpPr>
            <a:spLocks noGrp="1"/>
          </p:cNvSpPr>
          <p:nvPr>
            <p:ph type="sldNum" sz="quarter" idx="10"/>
          </p:nvPr>
        </p:nvSpPr>
        <p:spPr/>
        <p:txBody>
          <a:bodyPr/>
          <a:lstStyle/>
          <a:p>
            <a:fld id="{C2AA3D4D-AFA0-4DDB-BFA4-B7B459B81200}" type="slidenum">
              <a:rPr lang="en-US" smtClean="0"/>
              <a:t>20</a:t>
            </a:fld>
            <a:endParaRPr lang="en-US"/>
          </a:p>
        </p:txBody>
      </p:sp>
    </p:spTree>
    <p:extLst>
      <p:ext uri="{BB962C8B-B14F-4D97-AF65-F5344CB8AC3E}">
        <p14:creationId xmlns:p14="http://schemas.microsoft.com/office/powerpoint/2010/main" val="218508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Guess what kind of doctor this is</a:t>
            </a:r>
          </a:p>
          <a:p>
            <a:endParaRPr lang="en-US"/>
          </a:p>
          <a:p>
            <a:r>
              <a:rPr lang="en-US"/>
              <a:t>A family doctor who practices sports medicine is a physician trained in family medicine with additional expertise in sports-related injuries and conditions. These doctors focus on the prevention, diagnosis, and treatment of injuries related to physical activity. They work with athletes and active individuals of all ages to help them maintain optimal health and performance. Family doctors in sports medicine can treat a wide range of musculoskeletal issues, such as sprains, strains, fractures, and overuse injuries. They also provide guidance on injury prevention, nutrition, and safe exercise practices. </a:t>
            </a:r>
            <a:endParaRPr lang="en-US">
              <a:ea typeface="Calibri"/>
              <a:cs typeface="Calibri"/>
            </a:endParaRPr>
          </a:p>
          <a:p>
            <a:endParaRPr lang="en-US"/>
          </a:p>
          <a:p>
            <a:r>
              <a:rPr lang="en-US"/>
              <a:t>Unlike orthopedic surgeons, sports medicine physicians typically do not perform surgery but collaborate with surgeons and other healthcare professionals to provide comprehensive care for their patients</a:t>
            </a:r>
            <a:endParaRPr lang="en-US">
              <a:ea typeface="Calibri"/>
              <a:cs typeface="Calibri"/>
            </a:endParaRPr>
          </a:p>
          <a:p>
            <a:endParaRPr lang="en-US">
              <a:ea typeface="Calibri"/>
              <a:cs typeface="Calibri"/>
            </a:endParaRPr>
          </a:p>
          <a:p>
            <a:r>
              <a:rPr lang="en-US"/>
              <a:t>(Sports medicine is not a specialty on its own, it’s a type of medicine)</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9F744-FD9C-44F3-92AB-510D9A2A2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715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To understand why family medicine means so much for the future, imagine what it would look like if medical schools started meeting the needs of patients and trained more primary care doctors. We already know that preventive care is the miracle that medicine is looking for. What do we see when the primary care workforce increases? Across the world, from newborns to elderly patients, everyone is healthier (Starfield B, Shi L. Policy relevant determinants of health: an international perspective. Health Policy 2002; 60(3):201-218).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the state level, patients live longer when there is a healthy supply of family physicians. </a:t>
            </a:r>
            <a:r>
              <a:rPr lang="en-US" sz="1200" b="1" kern="1200">
                <a:solidFill>
                  <a:schemeClr val="tx1"/>
                </a:solidFill>
                <a:effectLst/>
                <a:latin typeface="+mn-lt"/>
                <a:ea typeface="+mn-ea"/>
                <a:cs typeface="+mn-cs"/>
              </a:rPr>
              <a:t>Although this is an obvious point, more health care doesn’t always lead to such outcomes. The same study to quantify the effect of family physicians on mortality also found that “greater supply of specialty physicians was associated with higher mortality.” Even</a:t>
            </a:r>
            <a:r>
              <a:rPr lang="en-US" sz="1200" b="1" kern="1200" baseline="0">
                <a:solidFill>
                  <a:schemeClr val="tx1"/>
                </a:solidFill>
                <a:effectLst/>
                <a:latin typeface="+mn-lt"/>
                <a:ea typeface="+mn-ea"/>
                <a:cs typeface="+mn-cs"/>
              </a:rPr>
              <a:t> more interestingly, family physicians were the only primary care specialists who were associated with having an impact on longevity.</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3"/>
              </a:rPr>
              <a:t>https://www.ncbi.nlm.nih.gov/pmc/articles/PMC2690145/</a:t>
            </a:r>
            <a:r>
              <a:rPr lang="en-US" sz="1200" kern="1200">
                <a:solidFill>
                  <a:schemeClr val="tx1"/>
                </a:solidFill>
                <a:effectLst/>
                <a:latin typeface="+mn-lt"/>
                <a:ea typeface="+mn-ea"/>
                <a:cs typeface="+mn-cs"/>
              </a:rPr>
              <a:t>)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D9173640-0E51-4741-8806-9229EB360B10}" type="slidenum">
              <a:rPr lang="en-US" smtClean="0"/>
              <a:t>21</a:t>
            </a:fld>
            <a:endParaRPr lang="en-US"/>
          </a:p>
        </p:txBody>
      </p:sp>
    </p:spTree>
    <p:extLst>
      <p:ext uri="{BB962C8B-B14F-4D97-AF65-F5344CB8AC3E}">
        <p14:creationId xmlns:p14="http://schemas.microsoft.com/office/powerpoint/2010/main" val="3316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a:solidFill>
                  <a:srgbClr val="000000"/>
                </a:solidFill>
                <a:latin typeface="Arial" panose="020B0604020202020204" pitchFamily="34" charset="0"/>
              </a:rPr>
              <a:t>Family physicians are everywhere and taking care of everyone. As we mentioned earlier-family medicine is the only medical specialty that provides care that is first-contact, continuous, coordinated, and comprehensive. Let’s spend some time thinking about what family doctors spend their time doing.</a:t>
            </a:r>
          </a:p>
        </p:txBody>
      </p:sp>
      <p:sp>
        <p:nvSpPr>
          <p:cNvPr id="4" name="Slide Number Placeholder 3"/>
          <p:cNvSpPr>
            <a:spLocks noGrp="1"/>
          </p:cNvSpPr>
          <p:nvPr>
            <p:ph type="sldNum" sz="quarter" idx="5"/>
          </p:nvPr>
        </p:nvSpPr>
        <p:spPr/>
        <p:txBody>
          <a:bodyPr/>
          <a:lstStyle/>
          <a:p>
            <a:fld id="{C099F744-FD9C-44F3-92AB-510D9A2A268B}" type="slidenum">
              <a:rPr lang="en-US" smtClean="0"/>
              <a:t>22</a:t>
            </a:fld>
            <a:endParaRPr lang="en-US"/>
          </a:p>
        </p:txBody>
      </p:sp>
    </p:spTree>
    <p:extLst>
      <p:ext uri="{BB962C8B-B14F-4D97-AF65-F5344CB8AC3E}">
        <p14:creationId xmlns:p14="http://schemas.microsoft.com/office/powerpoint/2010/main" val="73658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From the clinic setting to the research role, every physician trained in family medicine is trained to approach health care through the lens of the whole patient. For this reason, although the commonly cited “four C’s” definition of primary care describe the specialty well, family medicine is recognized for the ways in which it goes beyond these pillars, too. As a specialty,</a:t>
            </a:r>
            <a:r>
              <a:rPr lang="en-US" sz="1200" kern="1200" baseline="0">
                <a:solidFill>
                  <a:schemeClr val="tx1"/>
                </a:solidFill>
                <a:effectLst/>
                <a:latin typeface="+mn-lt"/>
                <a:ea typeface="+mn-ea"/>
                <a:cs typeface="+mn-cs"/>
              </a:rPr>
              <a:t> it </a:t>
            </a:r>
            <a:r>
              <a:rPr lang="en-US" sz="1200" kern="1200">
                <a:solidFill>
                  <a:schemeClr val="tx1"/>
                </a:solidFill>
                <a:effectLst/>
                <a:latin typeface="+mn-lt"/>
                <a:ea typeface="+mn-ea"/>
                <a:cs typeface="+mn-cs"/>
              </a:rPr>
              <a:t>brings into the primary care mix a fifth C: </a:t>
            </a:r>
            <a:r>
              <a:rPr lang="en-US" sz="1200" b="1" u="sng" kern="1200">
                <a:solidFill>
                  <a:schemeClr val="tx1"/>
                </a:solidFill>
                <a:effectLst/>
                <a:latin typeface="+mn-lt"/>
                <a:ea typeface="+mn-ea"/>
                <a:cs typeface="+mn-cs"/>
              </a:rPr>
              <a:t>c</a:t>
            </a:r>
            <a:r>
              <a:rPr lang="en-US" sz="1200" kern="1200">
                <a:solidFill>
                  <a:schemeClr val="tx1"/>
                </a:solidFill>
                <a:effectLst/>
                <a:latin typeface="+mn-lt"/>
                <a:ea typeface="+mn-ea"/>
                <a:cs typeface="+mn-cs"/>
              </a:rPr>
              <a:t>ontext. Health care systems are relying more and more on physicians who are skilled at incorporating an understanding of the social determinants of health into daily practice. This greater emphasis on health in the context of the family and the community is just one reason why the family physician’s expertise is increasingly in greater and greater demand. </a:t>
            </a:r>
          </a:p>
        </p:txBody>
      </p:sp>
      <p:sp>
        <p:nvSpPr>
          <p:cNvPr id="4" name="Slide Number Placeholder 3"/>
          <p:cNvSpPr>
            <a:spLocks noGrp="1"/>
          </p:cNvSpPr>
          <p:nvPr>
            <p:ph type="sldNum" sz="quarter" idx="5"/>
          </p:nvPr>
        </p:nvSpPr>
        <p:spPr/>
        <p:txBody>
          <a:bodyPr/>
          <a:lstStyle/>
          <a:p>
            <a:fld id="{C099F744-FD9C-44F3-92AB-510D9A2A268B}" type="slidenum">
              <a:rPr lang="en-US" smtClean="0"/>
              <a:t>23</a:t>
            </a:fld>
            <a:endParaRPr lang="en-US"/>
          </a:p>
        </p:txBody>
      </p:sp>
    </p:spTree>
    <p:extLst>
      <p:ext uri="{BB962C8B-B14F-4D97-AF65-F5344CB8AC3E}">
        <p14:creationId xmlns:p14="http://schemas.microsoft.com/office/powerpoint/2010/main" val="2626423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e10d5b4e7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survey of family physicians who are members of the AAFP can help us sketch what that comprehensiveness looks like on the ground. First, here are a range of areas in which family physicians report providing services. Family physicians are incredibly good at practicing medicine that benefits all patients regardless of gender, age, or disease.</a:t>
            </a:r>
          </a:p>
          <a:p>
            <a:endParaRPr lang="en-US"/>
          </a:p>
          <a:p>
            <a:r>
              <a:rPr lang="en-US"/>
              <a:t>[If you would like to expand this table or include more slides with family medicine facts, here is a link to the AAFP’s physician survey page: http://www.aafp.org/about/the-aafp/family-medicine-facts.html]</a:t>
            </a:r>
          </a:p>
        </p:txBody>
      </p:sp>
      <p:sp>
        <p:nvSpPr>
          <p:cNvPr id="99" name="Google Shape;99;gce10d5b4e7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205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e10d5b4e7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Part of what makes family physicians incredibly good at taking care of all</a:t>
            </a:r>
            <a:r>
              <a:rPr lang="en-US" sz="1200" kern="1200" baseline="0">
                <a:solidFill>
                  <a:schemeClr val="tx1"/>
                </a:solidFill>
                <a:effectLst/>
                <a:latin typeface="+mn-lt"/>
                <a:ea typeface="+mn-ea"/>
                <a:cs typeface="+mn-cs"/>
              </a:rPr>
              <a:t> patients </a:t>
            </a:r>
            <a:r>
              <a:rPr lang="en-US" sz="1200" kern="1200">
                <a:solidFill>
                  <a:schemeClr val="tx1"/>
                </a:solidFill>
                <a:effectLst/>
                <a:latin typeface="+mn-lt"/>
                <a:ea typeface="+mn-ea"/>
                <a:cs typeface="+mn-cs"/>
              </a:rPr>
              <a:t>is the ability to perform a broad set of procedures. This slide outlines just a few procedures that family physicians report performing. I want to point out that these procedures capture the different areas of scope of practice: from maternity care to sports medicine and urgent care. If you find that you really like the procedures you learn throughout your various rotations, chances are you would really be a fit for family medicine because you’ll get to apply technical skill in so many different areas. Skill with a variety of procedures is key to achieving health care aims such as better population health and improved patient and clinician satisfaction.</a:t>
            </a:r>
          </a:p>
        </p:txBody>
      </p:sp>
      <p:sp>
        <p:nvSpPr>
          <p:cNvPr id="99" name="Google Shape;99;gce10d5b4e7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7170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Some may wonder if delivering care across such a wide range of generations and settings makes the life of a family physician impossible to manage. It turns out that isn't true! In fact, family physicians with wider scopes of care actually suffer from less burnout than their colleagues. There are likely a lot of reasons for this. </a:t>
            </a:r>
          </a:p>
          <a:p>
            <a:r>
              <a:rPr lang="en-US">
                <a:cs typeface="Calibri"/>
              </a:rPr>
              <a:t>The first is that caring for the whole family from grandpa to granddaughter and everyone in between is just joyful. You have the opportunity to grow with them through good times and bad and share a long term relationship and bond. While that can be painful at times like the death of a loved one, it is also richly rewarding to be available to take that journey with the family as a trust partner. That ability to contribute to caring for whole families for many family docs leads to caring for whole communities or even towns! Your opportunity to develop and be flexible </a:t>
            </a:r>
            <a:r>
              <a:rPr lang="en-US" err="1">
                <a:cs typeface="Calibri"/>
              </a:rPr>
              <a:t>withyour</a:t>
            </a:r>
            <a:r>
              <a:rPr lang="en-US">
                <a:cs typeface="Calibri"/>
              </a:rPr>
              <a:t> practice will lead to personal and professional satisfaction as you adapt and learn </a:t>
            </a:r>
            <a:r>
              <a:rPr lang="en-US" err="1">
                <a:cs typeface="Calibri"/>
              </a:rPr>
              <a:t>thoughout</a:t>
            </a:r>
            <a:r>
              <a:rPr lang="en-US">
                <a:cs typeface="Calibri"/>
              </a:rPr>
              <a:t> your own life journey.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22FC7-F67D-394E-9FCF-1523151739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940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Beyond residency, family physicians have a long list of options for fellowships they can pursue. These fellowships provide a route for you to pursue in-depth experience in a particular area of interest.</a:t>
            </a:r>
            <a:r>
              <a:rPr lang="en-US" sz="1200" kern="1200" baseline="0">
                <a:solidFill>
                  <a:schemeClr val="tx1"/>
                </a:solidFill>
                <a:effectLst/>
                <a:latin typeface="+mn-lt"/>
                <a:ea typeface="+mn-ea"/>
                <a:cs typeface="+mn-cs"/>
              </a:rPr>
              <a:t> Many family physicians with a fellowship will split their practice time, doing a majority primary care, and another part of their time providing subspecialized care.</a:t>
            </a:r>
            <a:r>
              <a:rPr lang="en-US" sz="1200" kern="1200">
                <a:solidFill>
                  <a:schemeClr val="tx1"/>
                </a:solidFill>
                <a:effectLst/>
                <a:latin typeface="+mn-lt"/>
                <a:ea typeface="+mn-ea"/>
                <a:cs typeface="+mn-cs"/>
              </a:rPr>
              <a:t> Another option for carving out a niche is a combined residency program.</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A3D4D-AFA0-4DDB-BFA4-B7B459B812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640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Regardless of whether a family physician completes a subspeciality training program, they are well trained to work in a wide range of settings. Family physicians successfully pursue clinical and non-clinical roles, and many will add or change their scope at different parts of their career depending on their current interests and the needs of their community.</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A3D4D-AFA0-4DDB-BFA4-B7B459B812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257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all, family physicians work about 51 hours per week, spending most of that time in direct patient care. Most family physicians report having about five weeks of vacation during the year. All</a:t>
            </a:r>
            <a:r>
              <a:rPr lang="en-US" sz="1200" kern="1200" baseline="0">
                <a:solidFill>
                  <a:schemeClr val="tx1"/>
                </a:solidFill>
                <a:effectLst/>
                <a:latin typeface="+mn-lt"/>
                <a:ea typeface="+mn-ea"/>
                <a:cs typeface="+mn-cs"/>
              </a:rPr>
              <a:t> of these factors are dependent upon the type of care system you choose to practice in.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9F744-FD9C-44F3-92AB-510D9A2A2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818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What else can you expect from family medicine in the years to come?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Students now can anticipate growing salary as demand increases, more need as urban centers grow and the population of the US grows and ages, greater leadership roles, and innovation in practice models.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much as the technological side of medicine is emphasized, the “touch” part is, too. The expectation that physicians engage in shared decision making with patients already shows the turn toward the skillset of the primary care physician in the greater health care landscape. Health care reform has continually favored primary care as well and will likely continue to do so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r>
              <a:rPr lang="en-US"/>
              <a:t>We understand that for</a:t>
            </a:r>
            <a:r>
              <a:rPr lang="en-US" baseline="0"/>
              <a:t> a treatment or preventive measure to be successful</a:t>
            </a:r>
            <a:r>
              <a:rPr lang="en-US"/>
              <a:t>, we need to know our patients and where they live, work,</a:t>
            </a:r>
            <a:r>
              <a:rPr lang="en-US" baseline="0"/>
              <a:t> and play. </a:t>
            </a:r>
          </a:p>
          <a:p>
            <a:r>
              <a:rPr lang="en-US" baseline="0"/>
              <a:t>Additionally, because </a:t>
            </a:r>
            <a:r>
              <a:rPr lang="en-US"/>
              <a:t>we see</a:t>
            </a:r>
            <a:r>
              <a:rPr lang="en-US" baseline="0"/>
              <a:t> more patients than any other specialty, </a:t>
            </a:r>
            <a:r>
              <a:rPr lang="en-US"/>
              <a:t>we</a:t>
            </a:r>
            <a:r>
              <a:rPr lang="en-US" baseline="0"/>
              <a:t> get a full picture of how the common health needs that emerge are interlinked with the outside world. </a:t>
            </a:r>
            <a:endParaRPr lang="en-US" baseline="0">
              <a:ea typeface="Calibri"/>
              <a:cs typeface="Calibri"/>
            </a:endParaRPr>
          </a:p>
          <a:p>
            <a:r>
              <a:rPr lang="en-US" baseline="0"/>
              <a:t>Family docs follow patients through their lifecycle and are therefore empowered to take action to ensure meaningful interventions are pursued. Sometimes this means working on extended teams that can put plans in motion, for example, employing a social worker or selecting staff who can advocate for patients to get the community resources they need. </a:t>
            </a:r>
          </a:p>
          <a:p>
            <a:endParaRPr lang="en-US" baseline="0"/>
          </a:p>
          <a:p>
            <a:r>
              <a:rPr lang="en-US" baseline="0"/>
              <a:t>Family physicians are also the regular source of care for special populations. In small communities, a family physician may be the only health care ally a patient feels that he or she has.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We are a country of chronic illness, which means managing diseases over long-term, and emphasizing preventive care</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9F744-FD9C-44F3-92AB-510D9A2A2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428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Surgeon General, Regina Benjamin</a:t>
            </a:r>
          </a:p>
          <a:p>
            <a:r>
              <a:rPr lang="en-US"/>
              <a:t>Highest public medical leadership position,</a:t>
            </a:r>
            <a:endParaRPr lang="en-US">
              <a:ea typeface="Calibri"/>
              <a:cs typeface="Calibri"/>
            </a:endParaRPr>
          </a:p>
          <a:p>
            <a:r>
              <a:rPr lang="en-US"/>
              <a:t>Family doctors are especially qualified for leadership in health care because they are specially trained in various aspects of healthcare, including preventive care, chronic disease management, and patient education. They bring a holistic perspective to public health, emphasizing the importance of comprehensive care and community health initiatives.</a:t>
            </a:r>
            <a:endParaRPr lang="en-US">
              <a:ea typeface="Calibri"/>
              <a:cs typeface="Calibri"/>
            </a:endParaRPr>
          </a:p>
          <a:p>
            <a:r>
              <a:rPr lang="en-US"/>
              <a:t>These skills translate to being able to see the big picture, leadership</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9F744-FD9C-44F3-92AB-510D9A2A2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793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 a medical specialty!</a:t>
            </a:r>
          </a:p>
          <a:p>
            <a:r>
              <a:rPr lang="en-US"/>
              <a:t>Provide care to all patients for all of their lives</a:t>
            </a:r>
          </a:p>
          <a:p>
            <a:r>
              <a:rPr lang="en-US"/>
              <a:t>Enjoy building meaningful relationships with their patients as they walk with them through life</a:t>
            </a:r>
          </a:p>
          <a:p>
            <a:r>
              <a:rPr lang="en-US"/>
              <a:t>Are in high demand</a:t>
            </a:r>
          </a:p>
          <a:p>
            <a:r>
              <a:rPr lang="en-US"/>
              <a:t>Can customize their practice to their interests and the needs of their community</a:t>
            </a:r>
          </a:p>
          <a:p>
            <a:r>
              <a:rPr lang="en-US"/>
              <a:t>Are specially trained to care for individuals in the context of their life experience, their needs, and their communities.</a:t>
            </a:r>
          </a:p>
        </p:txBody>
      </p:sp>
      <p:sp>
        <p:nvSpPr>
          <p:cNvPr id="4" name="Slide Number Placeholder 3"/>
          <p:cNvSpPr>
            <a:spLocks noGrp="1"/>
          </p:cNvSpPr>
          <p:nvPr>
            <p:ph type="sldNum" sz="quarter" idx="5"/>
          </p:nvPr>
        </p:nvSpPr>
        <p:spPr/>
        <p:txBody>
          <a:bodyPr/>
          <a:lstStyle/>
          <a:p>
            <a:fld id="{D9173640-0E51-4741-8806-9229EB360B10}" type="slidenum">
              <a:rPr lang="en-US" smtClean="0"/>
              <a:t>31</a:t>
            </a:fld>
            <a:endParaRPr lang="en-US"/>
          </a:p>
        </p:txBody>
      </p:sp>
    </p:spTree>
    <p:extLst>
      <p:ext uri="{BB962C8B-B14F-4D97-AF65-F5344CB8AC3E}">
        <p14:creationId xmlns:p14="http://schemas.microsoft.com/office/powerpoint/2010/main" val="3888125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can you learn more? </a:t>
            </a:r>
          </a:p>
          <a:p>
            <a:r>
              <a:rPr lang="en-US"/>
              <a:t>Take the family medicine career test and compete!</a:t>
            </a:r>
          </a:p>
        </p:txBody>
      </p:sp>
      <p:sp>
        <p:nvSpPr>
          <p:cNvPr id="4" name="Slide Number Placeholder 3"/>
          <p:cNvSpPr>
            <a:spLocks noGrp="1"/>
          </p:cNvSpPr>
          <p:nvPr>
            <p:ph type="sldNum" sz="quarter" idx="5"/>
          </p:nvPr>
        </p:nvSpPr>
        <p:spPr/>
        <p:txBody>
          <a:bodyPr/>
          <a:lstStyle/>
          <a:p>
            <a:fld id="{D9173640-0E51-4741-8806-9229EB360B10}" type="slidenum">
              <a:rPr lang="en-US" smtClean="0"/>
              <a:t>32</a:t>
            </a:fld>
            <a:endParaRPr lang="en-US"/>
          </a:p>
        </p:txBody>
      </p:sp>
    </p:spTree>
    <p:extLst>
      <p:ext uri="{BB962C8B-B14F-4D97-AF65-F5344CB8AC3E}">
        <p14:creationId xmlns:p14="http://schemas.microsoft.com/office/powerpoint/2010/main" val="610612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We’ve covered the basics of family medicine here today. The best thing you can do if you want to find out if family medicine is where you belong is meet practicing family physicians. Reach out and develop mentorships. In the first two years of medical school, you might not get to see much of this specialty, so branching out and building relationships can help you make sure you don’t miss out on this rich career in medicine. In addition to this outreach, I have on this slide a few other ideas for you.</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A3D4D-AFA0-4DDB-BFA4-B7B459B812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636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73640-0E51-4741-8806-9229EB360B10}" type="slidenum">
              <a:rPr lang="en-US" smtClean="0"/>
              <a:t>34</a:t>
            </a:fld>
            <a:endParaRPr lang="en-US"/>
          </a:p>
        </p:txBody>
      </p:sp>
    </p:spTree>
    <p:extLst>
      <p:ext uri="{BB962C8B-B14F-4D97-AF65-F5344CB8AC3E}">
        <p14:creationId xmlns:p14="http://schemas.microsoft.com/office/powerpoint/2010/main" val="399741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Global Health</a:t>
            </a:r>
          </a:p>
          <a:p>
            <a:r>
              <a:rPr lang="en-US"/>
              <a:t>A family doctor who practices global health is a physician trained in family medicine who focuses on improving health outcomes for populations worldwide. These doctors work to address health disparities, provide care in resource-limited settings, and often engage in public health initiatives. They often collaborate with local health workers, train medical staff, and implement health programs to improve access to care and health education. A family doctor's training allows them to see any patient, in any setting, anywhere in the world</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9F744-FD9C-44F3-92AB-510D9A2A2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18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Obstetrics</a:t>
            </a:r>
          </a:p>
          <a:p>
            <a:r>
              <a:rPr lang="en-US"/>
              <a:t>Deliver babies, family planning, taking care of the baby</a:t>
            </a:r>
            <a:endParaRPr lang="en-US">
              <a:ea typeface="Calibri"/>
              <a:cs typeface="Calibri"/>
            </a:endParaRPr>
          </a:p>
          <a:p>
            <a:endParaRPr lang="en-US"/>
          </a:p>
          <a:p>
            <a:r>
              <a:rPr lang="en-US"/>
              <a:t>A family doctor who practices obstetrics is a physician trained in family medicine who also provides comprehensive care during pregnancy, childbirth, and the postpartum period. These doctors can manage both low- and high-risk pregnancies, perform vaginal deliveries, and sometimes even c-sections if they have additional surgical training. </a:t>
            </a:r>
            <a:endParaRPr lang="en-US">
              <a:ea typeface="Calibri"/>
              <a:cs typeface="Calibri"/>
            </a:endParaRPr>
          </a:p>
          <a:p>
            <a:endParaRPr lang="en-US"/>
          </a:p>
          <a:p>
            <a:r>
              <a:rPr lang="en-US"/>
              <a:t>Family doctors offering obstetric care often provide continuity of care, meaning they can care for the mother and baby before, during, and after pregnancy. This can be especially beneficial in rural or underserved areas where access to specialized obstetric care might be limited</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9F744-FD9C-44F3-92AB-510D9A2A2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98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Academics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9F744-FD9C-44F3-92AB-510D9A2A2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77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F66A4-ED6A-D54D-106A-8D6EE1614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C2E80-1593-3185-AC2E-4152AF958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62D6A-43EE-EC41-2B5A-87BC65789F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Recap of game</a:t>
            </a:r>
          </a:p>
          <a:p>
            <a:endParaRPr lang="en-US"/>
          </a:p>
          <a:p>
            <a:r>
              <a:rPr lang="en-US"/>
              <a:t>To put it simply, Family Medicine is a medical specialty trained to treat most ailments and provide comprehensive health care for people of all ages.</a:t>
            </a:r>
          </a:p>
          <a:p>
            <a:endParaRPr lang="en-US"/>
          </a:p>
          <a:p>
            <a:r>
              <a:rPr lang="en-US"/>
              <a:t>That sounds straightforward, but for many people it can be confusing to understand how a family doctor became one, what they are trained to do and why it is the career they would choose all over again if given the chance to start again. </a:t>
            </a:r>
          </a:p>
          <a:p>
            <a:endParaRPr lang="en-US"/>
          </a:p>
          <a:p>
            <a:r>
              <a:rPr lang="en-US"/>
              <a:t>Let’s take some time to dig a little deeper into this question- what is family medicine?</a:t>
            </a:r>
          </a:p>
        </p:txBody>
      </p:sp>
      <p:sp>
        <p:nvSpPr>
          <p:cNvPr id="4" name="Slide Number Placeholder 3">
            <a:extLst>
              <a:ext uri="{FF2B5EF4-FFF2-40B4-BE49-F238E27FC236}">
                <a16:creationId xmlns:a16="http://schemas.microsoft.com/office/drawing/2014/main" id="{0109CDD1-9502-036D-ABEA-CFAB883D73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9F744-FD9C-44F3-92AB-510D9A2A2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158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physicians begin with a obtaining a bachelors degree from an undergraduate college or university. There is no one degree that is required- a physician can have a bachelor of science or art in any field but there are some specific prerequisite courses that are mandatory for application to medical school. Some physicians will get additional training before applying to medical school through post baccalaureate courses or even master’s degrees.</a:t>
            </a:r>
          </a:p>
          <a:p>
            <a:endParaRPr lang="en-US"/>
          </a:p>
          <a:p>
            <a:r>
              <a:rPr lang="en-US"/>
              <a:t>In medical school future doctors will spend 4 years learning about the normal functioning of the human body, diseases and illnesses and how to care for patients in the context of their communities. Everyone who graduates from medical school will be a physician, but to practice medicine, they will need to complete a specialized training program in their field of choice. 4</a:t>
            </a:r>
            <a:r>
              <a:rPr lang="en-US" baseline="30000"/>
              <a:t>th</a:t>
            </a:r>
            <a:r>
              <a:rPr lang="en-US"/>
              <a:t> year medical students apply to residency training programs in the specialty of their choice and if selected will start their specialty training following graduation from medical school.</a:t>
            </a:r>
          </a:p>
          <a:p>
            <a:endParaRPr lang="en-US"/>
          </a:p>
          <a:p>
            <a:r>
              <a:rPr lang="en-US"/>
              <a:t>Some specialists need additional training even beyond their residency, so they complete fellowships. Those subspeciality trainings can be a year or many years depending on the particular field.</a:t>
            </a:r>
          </a:p>
          <a:p>
            <a:r>
              <a:rPr lang="en-US"/>
              <a: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9F744-FD9C-44F3-92AB-510D9A2A2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60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F1B80-1504-69B6-5411-CCA6F2CE7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49096-9DA8-3D6C-308A-64C10BA82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BCCC6-743E-E8EB-D790-7B4C3CECDF97}"/>
              </a:ext>
            </a:extLst>
          </p:cNvPr>
          <p:cNvSpPr>
            <a:spLocks noGrp="1"/>
          </p:cNvSpPr>
          <p:nvPr>
            <p:ph type="body" idx="1"/>
          </p:nvPr>
        </p:nvSpPr>
        <p:spPr/>
        <p:txBody>
          <a:bodyPr/>
          <a:lstStyle/>
          <a:p>
            <a:r>
              <a:rPr lang="en-US"/>
              <a:t>For the family physician, most will complete a 3-year residency program and then go into practice in a wide variety of settings (we will talk more about that in a bit). </a:t>
            </a:r>
          </a:p>
          <a:p>
            <a:endParaRPr lang="en-US"/>
          </a:p>
          <a:p>
            <a:r>
              <a:rPr lang="en-US"/>
              <a:t>There are some residency programs that offer a 4</a:t>
            </a:r>
            <a:r>
              <a:rPr lang="en-US" baseline="30000"/>
              <a:t>th</a:t>
            </a:r>
            <a:r>
              <a:rPr lang="en-US"/>
              <a:t> year where the resident physicians receive additional training in an area where they have a strong interest in for example some complete tracks on HIV medicine, Obstetrics, women’s health, procedures or a host of other areas. </a:t>
            </a:r>
          </a:p>
          <a:p>
            <a:endParaRPr lang="en-US"/>
          </a:p>
          <a:p>
            <a:r>
              <a:rPr lang="en-US"/>
              <a:t>Family Physicians who want to be subspecialized in a particular area have some options for completing fellowship training in areas such as adolescent medicine, geriatrics, sports medicine or addiction medicine. There are some fellowships that are not run by the board of family medicine but offer family physicians opportunity to gain additional training as well for example the AAFP offers health equity and vaccine science fellowships or academic-minded family physicians often complete faculty development fellowships that train them about developing curriculum and adult learning theories.</a:t>
            </a:r>
          </a:p>
          <a:p>
            <a:endParaRPr lang="en-US"/>
          </a:p>
          <a:p>
            <a:endParaRPr lang="en-US"/>
          </a:p>
        </p:txBody>
      </p:sp>
      <p:sp>
        <p:nvSpPr>
          <p:cNvPr id="4" name="Slide Number Placeholder 3">
            <a:extLst>
              <a:ext uri="{FF2B5EF4-FFF2-40B4-BE49-F238E27FC236}">
                <a16:creationId xmlns:a16="http://schemas.microsoft.com/office/drawing/2014/main" id="{2CD24B92-F2C2-7BF9-BBF6-0EC25D9408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9F744-FD9C-44F3-92AB-510D9A2A2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133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0F37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letters on a black background&#10;&#10;Description automatically generated">
            <a:extLst>
              <a:ext uri="{FF2B5EF4-FFF2-40B4-BE49-F238E27FC236}">
                <a16:creationId xmlns:a16="http://schemas.microsoft.com/office/drawing/2014/main" id="{F5038C32-5948-B977-A125-2727F0F1194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8096" y="379986"/>
            <a:ext cx="1383863" cy="537123"/>
          </a:xfrm>
          <a:prstGeom prst="rect">
            <a:avLst/>
          </a:prstGeom>
        </p:spPr>
      </p:pic>
      <p:sp>
        <p:nvSpPr>
          <p:cNvPr id="6" name="Text Placeholder 5">
            <a:extLst>
              <a:ext uri="{FF2B5EF4-FFF2-40B4-BE49-F238E27FC236}">
                <a16:creationId xmlns:a16="http://schemas.microsoft.com/office/drawing/2014/main" id="{60DCC23D-8BA2-532E-F7DF-5DEDE93B5220}"/>
              </a:ext>
            </a:extLst>
          </p:cNvPr>
          <p:cNvSpPr>
            <a:spLocks noGrp="1"/>
          </p:cNvSpPr>
          <p:nvPr>
            <p:ph type="body" sz="quarter" idx="10" hasCustomPrompt="1"/>
          </p:nvPr>
        </p:nvSpPr>
        <p:spPr>
          <a:xfrm>
            <a:off x="787400" y="4913313"/>
            <a:ext cx="7831138" cy="971550"/>
          </a:xfrm>
          <a:prstGeom prst="rect">
            <a:avLst/>
          </a:prstGeom>
        </p:spPr>
        <p:txBody>
          <a:bodyPr/>
          <a:lstStyle>
            <a:lvl1pPr marL="0" indent="0">
              <a:lnSpc>
                <a:spcPct val="100000"/>
              </a:lnSpc>
              <a:spcBef>
                <a:spcPts val="0"/>
              </a:spcBef>
              <a:buNone/>
              <a:defRPr sz="1800">
                <a:solidFill>
                  <a:schemeClr val="bg1"/>
                </a:solidFill>
                <a:latin typeface="Museo Sans 300" panose="02000000000000000000" pitchFamily="50" charset="0"/>
              </a:defRPr>
            </a:lvl1pPr>
            <a:lvl2pPr>
              <a:defRPr>
                <a:solidFill>
                  <a:schemeClr val="bg1"/>
                </a:solidFill>
                <a:latin typeface="Museo Sans 300" panose="02000000000000000000" pitchFamily="50" charset="0"/>
              </a:defRPr>
            </a:lvl2pPr>
            <a:lvl3pPr>
              <a:defRPr>
                <a:solidFill>
                  <a:schemeClr val="bg1"/>
                </a:solidFill>
                <a:latin typeface="Museo Sans 300" panose="02000000000000000000" pitchFamily="50" charset="0"/>
              </a:defRPr>
            </a:lvl3pPr>
            <a:lvl4pPr>
              <a:defRPr>
                <a:solidFill>
                  <a:schemeClr val="bg1"/>
                </a:solidFill>
                <a:latin typeface="Museo Sans 300" panose="02000000000000000000" pitchFamily="50" charset="0"/>
              </a:defRPr>
            </a:lvl4pPr>
            <a:lvl5pPr>
              <a:defRPr>
                <a:solidFill>
                  <a:schemeClr val="bg1"/>
                </a:solidFill>
                <a:latin typeface="Museo Sans 300" panose="02000000000000000000" pitchFamily="50" charset="0"/>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MM.DD.YYYY, Presenter(s)</a:t>
            </a:r>
          </a:p>
        </p:txBody>
      </p:sp>
      <p:sp>
        <p:nvSpPr>
          <p:cNvPr id="5" name="Text Placeholder 4">
            <a:extLst>
              <a:ext uri="{FF2B5EF4-FFF2-40B4-BE49-F238E27FC236}">
                <a16:creationId xmlns:a16="http://schemas.microsoft.com/office/drawing/2014/main" id="{DE28E2D6-B0B5-346F-30AF-79FDD9CD19A3}"/>
              </a:ext>
            </a:extLst>
          </p:cNvPr>
          <p:cNvSpPr>
            <a:spLocks noGrp="1"/>
          </p:cNvSpPr>
          <p:nvPr>
            <p:ph type="body" sz="quarter" idx="11" hasCustomPrompt="1"/>
          </p:nvPr>
        </p:nvSpPr>
        <p:spPr>
          <a:xfrm>
            <a:off x="787400" y="2010072"/>
            <a:ext cx="7831138" cy="2859087"/>
          </a:xfrm>
          <a:prstGeom prst="rect">
            <a:avLst/>
          </a:prstGeom>
        </p:spPr>
        <p:txBody>
          <a:bodyPr anchor="ctr">
            <a:noAutofit/>
          </a:bodyPr>
          <a:lstStyle>
            <a:lvl1pPr marL="0" indent="0">
              <a:lnSpc>
                <a:spcPts val="6400"/>
              </a:lnSpc>
              <a:buNone/>
              <a:defRPr lang="en-US" sz="6600" dirty="0">
                <a:solidFill>
                  <a:schemeClr val="bg1"/>
                </a:solidFill>
                <a:latin typeface="Work Sans Light" pitchFamily="2" charset="77"/>
                <a:ea typeface="+mj-ea"/>
                <a:cs typeface="+mj-cs"/>
              </a:defRPr>
            </a:lvl1pPr>
          </a:lstStyle>
          <a:p>
            <a:pPr marL="857250" lvl="0" indent="-857250">
              <a:lnSpc>
                <a:spcPts val="7200"/>
              </a:lnSpc>
              <a:spcBef>
                <a:spcPct val="0"/>
              </a:spcBef>
            </a:pPr>
            <a:r>
              <a:rPr lang="en-US"/>
              <a:t>Title</a:t>
            </a:r>
          </a:p>
        </p:txBody>
      </p:sp>
    </p:spTree>
    <p:extLst>
      <p:ext uri="{BB962C8B-B14F-4D97-AF65-F5344CB8AC3E}">
        <p14:creationId xmlns:p14="http://schemas.microsoft.com/office/powerpoint/2010/main" val="28347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and Image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EE06A9-2DC0-A264-A403-90C4BACCFE66}"/>
              </a:ext>
            </a:extLst>
          </p:cNvPr>
          <p:cNvSpPr>
            <a:spLocks noGrp="1"/>
          </p:cNvSpPr>
          <p:nvPr>
            <p:ph type="pic" sz="quarter" idx="10" hasCustomPrompt="1"/>
          </p:nvPr>
        </p:nvSpPr>
        <p:spPr>
          <a:xfrm>
            <a:off x="187978" y="645133"/>
            <a:ext cx="5032375" cy="5917592"/>
          </a:xfrm>
          <a:prstGeom prst="rect">
            <a:avLst/>
          </a:prstGeom>
        </p:spPr>
        <p:txBody>
          <a:bodyPr/>
          <a:lstStyle/>
          <a:p>
            <a:r>
              <a:rPr lang="en-US"/>
              <a:t>Image</a:t>
            </a:r>
          </a:p>
        </p:txBody>
      </p:sp>
      <p:sp>
        <p:nvSpPr>
          <p:cNvPr id="2" name="Title 9">
            <a:extLst>
              <a:ext uri="{FF2B5EF4-FFF2-40B4-BE49-F238E27FC236}">
                <a16:creationId xmlns:a16="http://schemas.microsoft.com/office/drawing/2014/main" id="{A8813D0B-3769-4D06-FD4B-931E3480DBD9}"/>
              </a:ext>
            </a:extLst>
          </p:cNvPr>
          <p:cNvSpPr>
            <a:spLocks noGrp="1"/>
          </p:cNvSpPr>
          <p:nvPr>
            <p:ph type="title" hasCustomPrompt="1"/>
          </p:nvPr>
        </p:nvSpPr>
        <p:spPr>
          <a:xfrm>
            <a:off x="5462953" y="645133"/>
            <a:ext cx="6541069" cy="1325563"/>
          </a:xfrm>
          <a:prstGeom prst="rect">
            <a:avLst/>
          </a:prstGeom>
        </p:spPr>
        <p:txBody>
          <a:bodyPr/>
          <a:lstStyle>
            <a:lvl1pPr>
              <a:defRPr lang="en-US" sz="4000">
                <a:solidFill>
                  <a:schemeClr val="accent1"/>
                </a:solidFill>
                <a:latin typeface="Work Sans Light" pitchFamily="50"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800">
                <a:solidFill>
                  <a:srgbClr val="0F3759"/>
                </a:solidFill>
                <a:latin typeface="Work Sans Light" pitchFamily="2" charset="77"/>
              </a:rPr>
              <a:t>Headline copy and image.</a:t>
            </a:r>
            <a:endParaRPr lang="en-US"/>
          </a:p>
        </p:txBody>
      </p:sp>
      <p:sp>
        <p:nvSpPr>
          <p:cNvPr id="4" name="Content Placeholder 13">
            <a:extLst>
              <a:ext uri="{FF2B5EF4-FFF2-40B4-BE49-F238E27FC236}">
                <a16:creationId xmlns:a16="http://schemas.microsoft.com/office/drawing/2014/main" id="{13CE309D-AE4E-37CF-675A-D9B4684481AD}"/>
              </a:ext>
            </a:extLst>
          </p:cNvPr>
          <p:cNvSpPr>
            <a:spLocks noGrp="1"/>
          </p:cNvSpPr>
          <p:nvPr>
            <p:ph sz="quarter" idx="11"/>
          </p:nvPr>
        </p:nvSpPr>
        <p:spPr>
          <a:xfrm>
            <a:off x="5457091" y="2391508"/>
            <a:ext cx="6541069" cy="4171217"/>
          </a:xfrm>
          <a:prstGeom prst="rect">
            <a:avLst/>
          </a:prstGeom>
        </p:spPr>
        <p:txBody>
          <a:bodyPr/>
          <a:lstStyle>
            <a:lvl1pPr>
              <a:defRPr sz="2800"/>
            </a:lvl1pPr>
            <a:lvl2pPr marL="685800" indent="-2286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196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084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268FA1C6-8CCE-A3EC-43CB-3A6A085373AB}"/>
              </a:ext>
            </a:extLst>
          </p:cNvPr>
          <p:cNvSpPr>
            <a:spLocks noGrp="1"/>
          </p:cNvSpPr>
          <p:nvPr>
            <p:ph type="title" hasCustomPrompt="1"/>
          </p:nvPr>
        </p:nvSpPr>
        <p:spPr>
          <a:xfrm>
            <a:off x="650632" y="646479"/>
            <a:ext cx="6119446" cy="1325563"/>
          </a:xfrm>
          <a:prstGeom prst="rect">
            <a:avLst/>
          </a:prstGeom>
        </p:spPr>
        <p:txBody>
          <a:bodyPr/>
          <a:lstStyle>
            <a:lvl1pPr>
              <a:defRPr lang="en-US" sz="4800">
                <a:solidFill>
                  <a:schemeClr val="accent1"/>
                </a:solidFill>
                <a:latin typeface="Work Sans Light" pitchFamily="50" charset="0"/>
                <a:ea typeface="+mn-ea"/>
                <a:cs typeface="+mn-cs"/>
              </a:defRPr>
            </a:lvl1pPr>
          </a:lstStyle>
          <a:p>
            <a:r>
              <a:rPr lang="en-US" sz="4800">
                <a:solidFill>
                  <a:srgbClr val="0F3759"/>
                </a:solidFill>
                <a:latin typeface="Work Sans Light" pitchFamily="2" charset="77"/>
              </a:rPr>
              <a:t>Questions?</a:t>
            </a:r>
            <a:br>
              <a:rPr lang="en-US" sz="4800">
                <a:solidFill>
                  <a:srgbClr val="0F3759"/>
                </a:solidFill>
                <a:latin typeface="Work Sans Light" pitchFamily="2" charset="77"/>
              </a:rPr>
            </a:br>
            <a:r>
              <a:rPr lang="en-US" sz="4800">
                <a:solidFill>
                  <a:srgbClr val="0F3759"/>
                </a:solidFill>
                <a:latin typeface="Work Sans Light" pitchFamily="2" charset="77"/>
              </a:rPr>
              <a:t>Contact us.</a:t>
            </a:r>
          </a:p>
        </p:txBody>
      </p:sp>
      <p:sp>
        <p:nvSpPr>
          <p:cNvPr id="5" name="Picture Placeholder 2">
            <a:extLst>
              <a:ext uri="{FF2B5EF4-FFF2-40B4-BE49-F238E27FC236}">
                <a16:creationId xmlns:a16="http://schemas.microsoft.com/office/drawing/2014/main" id="{F1A3DDEC-A5BA-E167-1630-BA98628B9FA3}"/>
              </a:ext>
            </a:extLst>
          </p:cNvPr>
          <p:cNvSpPr>
            <a:spLocks noGrp="1"/>
          </p:cNvSpPr>
          <p:nvPr>
            <p:ph type="pic" sz="quarter" idx="10" hasCustomPrompt="1"/>
          </p:nvPr>
        </p:nvSpPr>
        <p:spPr>
          <a:xfrm>
            <a:off x="6983413" y="785813"/>
            <a:ext cx="5032375" cy="5776912"/>
          </a:xfrm>
          <a:prstGeom prst="rect">
            <a:avLst/>
          </a:prstGeom>
        </p:spPr>
        <p:txBody>
          <a:bodyPr/>
          <a:lstStyle/>
          <a:p>
            <a:r>
              <a:rPr lang="en-US"/>
              <a:t>Image</a:t>
            </a:r>
          </a:p>
        </p:txBody>
      </p:sp>
      <p:pic>
        <p:nvPicPr>
          <p:cNvPr id="6" name="Graphic 5">
            <a:extLst>
              <a:ext uri="{FF2B5EF4-FFF2-40B4-BE49-F238E27FC236}">
                <a16:creationId xmlns:a16="http://schemas.microsoft.com/office/drawing/2014/main" id="{F78B00B4-763E-F042-15B7-F7C667BE5C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8095" y="2561978"/>
            <a:ext cx="626713" cy="626713"/>
          </a:xfrm>
          <a:prstGeom prst="rect">
            <a:avLst/>
          </a:prstGeom>
        </p:spPr>
      </p:pic>
      <p:pic>
        <p:nvPicPr>
          <p:cNvPr id="7" name="Graphic 6">
            <a:extLst>
              <a:ext uri="{FF2B5EF4-FFF2-40B4-BE49-F238E27FC236}">
                <a16:creationId xmlns:a16="http://schemas.microsoft.com/office/drawing/2014/main" id="{D152EA3F-7189-3920-F02D-C812E2F89E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8095" y="3826798"/>
            <a:ext cx="625553" cy="625553"/>
          </a:xfrm>
          <a:prstGeom prst="rect">
            <a:avLst/>
          </a:prstGeom>
        </p:spPr>
      </p:pic>
      <p:sp>
        <p:nvSpPr>
          <p:cNvPr id="11" name="Text Placeholder 10">
            <a:extLst>
              <a:ext uri="{FF2B5EF4-FFF2-40B4-BE49-F238E27FC236}">
                <a16:creationId xmlns:a16="http://schemas.microsoft.com/office/drawing/2014/main" id="{4A42CFFA-DB8F-690F-9C5B-E3B727E747AD}"/>
              </a:ext>
            </a:extLst>
          </p:cNvPr>
          <p:cNvSpPr>
            <a:spLocks noGrp="1"/>
          </p:cNvSpPr>
          <p:nvPr>
            <p:ph type="body" sz="quarter" idx="12" hasCustomPrompt="1"/>
          </p:nvPr>
        </p:nvSpPr>
        <p:spPr>
          <a:xfrm>
            <a:off x="1628774" y="2488778"/>
            <a:ext cx="5141913" cy="773113"/>
          </a:xfrm>
          <a:prstGeom prst="rect">
            <a:avLst/>
          </a:prstGeom>
        </p:spPr>
        <p:txBody>
          <a:bodyPr anchor="ctr" anchorCtr="0"/>
          <a:lstStyle>
            <a:lvl1pPr marL="0" indent="0">
              <a:spcBef>
                <a:spcPts val="600"/>
              </a:spcBef>
              <a:buNone/>
              <a:defRPr sz="2000"/>
            </a:lvl1pPr>
          </a:lstStyle>
          <a:p>
            <a:pPr lvl="0"/>
            <a:r>
              <a:rPr lang="en-US"/>
              <a:t>Email Address(es)</a:t>
            </a:r>
          </a:p>
        </p:txBody>
      </p:sp>
      <p:sp>
        <p:nvSpPr>
          <p:cNvPr id="12" name="Text Placeholder 10">
            <a:extLst>
              <a:ext uri="{FF2B5EF4-FFF2-40B4-BE49-F238E27FC236}">
                <a16:creationId xmlns:a16="http://schemas.microsoft.com/office/drawing/2014/main" id="{55F231B1-B009-2CC2-7EDC-F6DBC9503E37}"/>
              </a:ext>
            </a:extLst>
          </p:cNvPr>
          <p:cNvSpPr>
            <a:spLocks noGrp="1"/>
          </p:cNvSpPr>
          <p:nvPr>
            <p:ph type="body" sz="quarter" idx="13" hasCustomPrompt="1"/>
          </p:nvPr>
        </p:nvSpPr>
        <p:spPr>
          <a:xfrm>
            <a:off x="1628773" y="3753018"/>
            <a:ext cx="5141913" cy="773113"/>
          </a:xfrm>
          <a:prstGeom prst="rect">
            <a:avLst/>
          </a:prstGeom>
        </p:spPr>
        <p:txBody>
          <a:bodyPr anchor="ctr" anchorCtr="0"/>
          <a:lstStyle>
            <a:lvl1pPr marL="0" indent="0">
              <a:spcBef>
                <a:spcPts val="600"/>
              </a:spcBef>
              <a:buNone/>
              <a:defRPr sz="2000"/>
            </a:lvl1pPr>
          </a:lstStyle>
          <a:p>
            <a:pPr lvl="0"/>
            <a:r>
              <a:rPr lang="en-US"/>
              <a:t>Website(s)</a:t>
            </a:r>
          </a:p>
        </p:txBody>
      </p:sp>
    </p:spTree>
    <p:extLst>
      <p:ext uri="{BB962C8B-B14F-4D97-AF65-F5344CB8AC3E}">
        <p14:creationId xmlns:p14="http://schemas.microsoft.com/office/powerpoint/2010/main" val="593949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EA672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white letters on a black background&#10;&#10;Description automatically generated">
            <a:extLst>
              <a:ext uri="{FF2B5EF4-FFF2-40B4-BE49-F238E27FC236}">
                <a16:creationId xmlns:a16="http://schemas.microsoft.com/office/drawing/2014/main" id="{AE57E858-8989-0F2F-7066-145ABB0E992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8096" y="379986"/>
            <a:ext cx="1383863" cy="537123"/>
          </a:xfrm>
          <a:prstGeom prst="rect">
            <a:avLst/>
          </a:prstGeom>
        </p:spPr>
      </p:pic>
      <p:sp>
        <p:nvSpPr>
          <p:cNvPr id="3" name="TextBox 2">
            <a:extLst>
              <a:ext uri="{FF2B5EF4-FFF2-40B4-BE49-F238E27FC236}">
                <a16:creationId xmlns:a16="http://schemas.microsoft.com/office/drawing/2014/main" id="{1375CB1B-0505-39EB-5489-E9F59C8E1BBA}"/>
              </a:ext>
            </a:extLst>
          </p:cNvPr>
          <p:cNvSpPr txBox="1"/>
          <p:nvPr userDrawn="1"/>
        </p:nvSpPr>
        <p:spPr>
          <a:xfrm>
            <a:off x="1602044" y="2861704"/>
            <a:ext cx="8987910" cy="1440779"/>
          </a:xfrm>
          <a:prstGeom prst="rect">
            <a:avLst/>
          </a:prstGeom>
          <a:noFill/>
        </p:spPr>
        <p:txBody>
          <a:bodyPr wrap="none" rtlCol="0">
            <a:spAutoFit/>
          </a:bodyPr>
          <a:lstStyle/>
          <a:p>
            <a:pPr algn="ctr">
              <a:lnSpc>
                <a:spcPct val="150000"/>
              </a:lnSpc>
            </a:pPr>
            <a:r>
              <a:rPr lang="en-US" sz="1500" b="1">
                <a:solidFill>
                  <a:schemeClr val="bg1"/>
                </a:solidFill>
                <a:effectLst/>
              </a:rPr>
              <a:t>©</a:t>
            </a:r>
            <a:r>
              <a:rPr lang="en-US" sz="1500" b="1">
                <a:solidFill>
                  <a:schemeClr val="bg1"/>
                </a:solidFill>
              </a:rPr>
              <a:t> 2025 American Academy of Family Physicians. All rights reserved.</a:t>
            </a:r>
          </a:p>
          <a:p>
            <a:pPr algn="ctr">
              <a:lnSpc>
                <a:spcPct val="150000"/>
              </a:lnSpc>
            </a:pPr>
            <a:r>
              <a:rPr lang="en-US" sz="1500">
                <a:solidFill>
                  <a:schemeClr val="bg1"/>
                </a:solidFill>
              </a:rPr>
              <a:t>All materials/content herein are protected by copyright and are for the sole, personal use of the user.</a:t>
            </a:r>
          </a:p>
          <a:p>
            <a:pPr algn="ctr">
              <a:lnSpc>
                <a:spcPct val="150000"/>
              </a:lnSpc>
            </a:pPr>
            <a:r>
              <a:rPr lang="en-US" sz="1500">
                <a:solidFill>
                  <a:schemeClr val="bg1"/>
                </a:solidFill>
              </a:rPr>
              <a:t>No part of the materials/content may be copied, duplicated, distributed or retransmitted </a:t>
            </a:r>
          </a:p>
          <a:p>
            <a:pPr algn="ctr">
              <a:lnSpc>
                <a:spcPct val="150000"/>
              </a:lnSpc>
            </a:pPr>
            <a:r>
              <a:rPr lang="en-US" sz="1500">
                <a:solidFill>
                  <a:schemeClr val="bg1"/>
                </a:solidFill>
              </a:rPr>
              <a:t>In any form or medium without the prior permission of the applicable copyright owner.</a:t>
            </a:r>
          </a:p>
        </p:txBody>
      </p:sp>
    </p:spTree>
    <p:extLst>
      <p:ext uri="{BB962C8B-B14F-4D97-AF65-F5344CB8AC3E}">
        <p14:creationId xmlns:p14="http://schemas.microsoft.com/office/powerpoint/2010/main" val="1535301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0F37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letters on a black background&#10;&#10;Description automatically generated">
            <a:extLst>
              <a:ext uri="{FF2B5EF4-FFF2-40B4-BE49-F238E27FC236}">
                <a16:creationId xmlns:a16="http://schemas.microsoft.com/office/drawing/2014/main" id="{F5038C32-5948-B977-A125-2727F0F1194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8096" y="379986"/>
            <a:ext cx="1383863" cy="537123"/>
          </a:xfrm>
          <a:prstGeom prst="rect">
            <a:avLst/>
          </a:prstGeom>
        </p:spPr>
      </p:pic>
      <p:sp>
        <p:nvSpPr>
          <p:cNvPr id="2" name="Title 1">
            <a:extLst>
              <a:ext uri="{FF2B5EF4-FFF2-40B4-BE49-F238E27FC236}">
                <a16:creationId xmlns:a16="http://schemas.microsoft.com/office/drawing/2014/main" id="{613D48E2-F689-0A99-17A9-F14D5989870F}"/>
              </a:ext>
            </a:extLst>
          </p:cNvPr>
          <p:cNvSpPr>
            <a:spLocks noGrp="1"/>
          </p:cNvSpPr>
          <p:nvPr>
            <p:ph type="ctrTitle" idx="4294967295" hasCustomPrompt="1"/>
          </p:nvPr>
        </p:nvSpPr>
        <p:spPr>
          <a:xfrm>
            <a:off x="788096" y="2010072"/>
            <a:ext cx="7830610" cy="2782111"/>
          </a:xfrm>
          <a:prstGeom prst="rect">
            <a:avLst/>
          </a:prstGeom>
        </p:spPr>
        <p:txBody>
          <a:bodyPr anchor="ctr">
            <a:noAutofit/>
          </a:bodyPr>
          <a:lstStyle>
            <a:lvl1pPr>
              <a:defRPr/>
            </a:lvl1pPr>
          </a:lstStyle>
          <a:p>
            <a:pPr algn="l">
              <a:lnSpc>
                <a:spcPts val="7200"/>
              </a:lnSpc>
            </a:pPr>
            <a:r>
              <a:rPr lang="en-US" sz="7200">
                <a:solidFill>
                  <a:schemeClr val="bg1"/>
                </a:solidFill>
                <a:latin typeface="Work Sans Light" pitchFamily="2" charset="77"/>
              </a:rPr>
              <a:t>Thank you</a:t>
            </a:r>
          </a:p>
        </p:txBody>
      </p:sp>
    </p:spTree>
    <p:extLst>
      <p:ext uri="{BB962C8B-B14F-4D97-AF65-F5344CB8AC3E}">
        <p14:creationId xmlns:p14="http://schemas.microsoft.com/office/powerpoint/2010/main" val="3521167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767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0C5B-FCD8-4C8B-F3D9-29CE1D28CE10}"/>
              </a:ext>
            </a:extLst>
          </p:cNvPr>
          <p:cNvSpPr>
            <a:spLocks noGrp="1"/>
          </p:cNvSpPr>
          <p:nvPr>
            <p:ph type="title"/>
          </p:nvPr>
        </p:nvSpPr>
        <p:spPr>
          <a:xfrm>
            <a:off x="838200" y="563089"/>
            <a:ext cx="10515600" cy="1325563"/>
          </a:xfrm>
          <a:prstGeom prst="rect">
            <a:avLst/>
          </a:prstGeom>
        </p:spPr>
        <p:txBody>
          <a:bodyPr/>
          <a:lstStyle/>
          <a:p>
            <a:r>
              <a:rPr lang="en-US"/>
              <a:t>Click to edit Master title style</a:t>
            </a:r>
          </a:p>
        </p:txBody>
      </p:sp>
      <p:sp>
        <p:nvSpPr>
          <p:cNvPr id="3" name="Chart Placeholder 2">
            <a:extLst>
              <a:ext uri="{FF2B5EF4-FFF2-40B4-BE49-F238E27FC236}">
                <a16:creationId xmlns:a16="http://schemas.microsoft.com/office/drawing/2014/main" id="{D9602746-39E4-4E6D-0A89-65BACB360D65}"/>
              </a:ext>
            </a:extLst>
          </p:cNvPr>
          <p:cNvSpPr>
            <a:spLocks noGrp="1"/>
          </p:cNvSpPr>
          <p:nvPr>
            <p:ph type="chart" sz="quarter" idx="10"/>
          </p:nvPr>
        </p:nvSpPr>
        <p:spPr>
          <a:xfrm>
            <a:off x="838201" y="1888652"/>
            <a:ext cx="10515600" cy="4669820"/>
          </a:xfrm>
          <a:prstGeom prst="rect">
            <a:avLst/>
          </a:prstGeom>
        </p:spPr>
        <p:txBody>
          <a:bodyPr/>
          <a:lstStyle/>
          <a:p>
            <a:r>
              <a:rPr lang="en-US"/>
              <a:t>Click icon to add chart</a:t>
            </a:r>
          </a:p>
        </p:txBody>
      </p:sp>
    </p:spTree>
    <p:extLst>
      <p:ext uri="{BB962C8B-B14F-4D97-AF65-F5344CB8AC3E}">
        <p14:creationId xmlns:p14="http://schemas.microsoft.com/office/powerpoint/2010/main" val="1159249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EE06A9-2DC0-A264-A403-90C4BACCFE66}"/>
              </a:ext>
            </a:extLst>
          </p:cNvPr>
          <p:cNvSpPr>
            <a:spLocks noGrp="1"/>
          </p:cNvSpPr>
          <p:nvPr>
            <p:ph type="pic" sz="quarter" idx="10" hasCustomPrompt="1"/>
          </p:nvPr>
        </p:nvSpPr>
        <p:spPr>
          <a:xfrm>
            <a:off x="187978" y="785813"/>
            <a:ext cx="5032375" cy="5776912"/>
          </a:xfrm>
          <a:prstGeom prst="rect">
            <a:avLst/>
          </a:prstGeom>
        </p:spPr>
        <p:txBody>
          <a:bodyPr/>
          <a:lstStyle/>
          <a:p>
            <a:r>
              <a:rPr lang="en-US"/>
              <a:t>Image</a:t>
            </a:r>
          </a:p>
        </p:txBody>
      </p:sp>
    </p:spTree>
    <p:extLst>
      <p:ext uri="{BB962C8B-B14F-4D97-AF65-F5344CB8AC3E}">
        <p14:creationId xmlns:p14="http://schemas.microsoft.com/office/powerpoint/2010/main" val="4094327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Chart Placeholder 2">
            <a:extLst>
              <a:ext uri="{FF2B5EF4-FFF2-40B4-BE49-F238E27FC236}">
                <a16:creationId xmlns:a16="http://schemas.microsoft.com/office/drawing/2014/main" id="{1C6AF1A6-9C91-4C7D-8123-B3BEAD2F2102}"/>
              </a:ext>
            </a:extLst>
          </p:cNvPr>
          <p:cNvSpPr>
            <a:spLocks noGrp="1"/>
          </p:cNvSpPr>
          <p:nvPr>
            <p:ph type="chart" sz="quarter" idx="10"/>
          </p:nvPr>
        </p:nvSpPr>
        <p:spPr>
          <a:xfrm>
            <a:off x="176212" y="741363"/>
            <a:ext cx="11839575" cy="5851525"/>
          </a:xfrm>
          <a:prstGeom prst="rect">
            <a:avLst/>
          </a:prstGeom>
        </p:spPr>
        <p:txBody>
          <a:bodyPr/>
          <a:lstStyle/>
          <a:p>
            <a:r>
              <a:rPr lang="en-US"/>
              <a:t>Click icon to add chart</a:t>
            </a:r>
          </a:p>
        </p:txBody>
      </p:sp>
    </p:spTree>
    <p:extLst>
      <p:ext uri="{BB962C8B-B14F-4D97-AF65-F5344CB8AC3E}">
        <p14:creationId xmlns:p14="http://schemas.microsoft.com/office/powerpoint/2010/main" val="325963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Divider">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EA672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422D0C9A-AE60-3600-E942-3AD03C6D04CF}"/>
              </a:ext>
            </a:extLst>
          </p:cNvPr>
          <p:cNvSpPr>
            <a:spLocks noGrp="1"/>
          </p:cNvSpPr>
          <p:nvPr>
            <p:ph type="body" sz="quarter" idx="10" hasCustomPrompt="1"/>
          </p:nvPr>
        </p:nvSpPr>
        <p:spPr>
          <a:xfrm>
            <a:off x="792476" y="1975635"/>
            <a:ext cx="7827264" cy="2779776"/>
          </a:xfrm>
          <a:prstGeom prst="rect">
            <a:avLst/>
          </a:prstGeom>
        </p:spPr>
        <p:txBody>
          <a:bodyPr anchor="ctr" anchorCtr="0"/>
          <a:lstStyle>
            <a:lvl1pPr marL="0" indent="0">
              <a:lnSpc>
                <a:spcPct val="100000"/>
              </a:lnSpc>
              <a:spcBef>
                <a:spcPts val="1200"/>
              </a:spcBef>
              <a:buNone/>
              <a:defRPr sz="5400">
                <a:solidFill>
                  <a:schemeClr val="bg1"/>
                </a:solidFill>
                <a:latin typeface="Work Sans Light"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Title</a:t>
            </a:r>
          </a:p>
        </p:txBody>
      </p:sp>
      <p:pic>
        <p:nvPicPr>
          <p:cNvPr id="2" name="Picture 1" descr="A white letters on a black background&#10;&#10;Description automatically generated">
            <a:extLst>
              <a:ext uri="{FF2B5EF4-FFF2-40B4-BE49-F238E27FC236}">
                <a16:creationId xmlns:a16="http://schemas.microsoft.com/office/drawing/2014/main" id="{AE57E858-8989-0F2F-7066-145ABB0E992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8096" y="379986"/>
            <a:ext cx="1383863" cy="537123"/>
          </a:xfrm>
          <a:prstGeom prst="rect">
            <a:avLst/>
          </a:prstGeom>
        </p:spPr>
      </p:pic>
    </p:spTree>
    <p:extLst>
      <p:ext uri="{BB962C8B-B14F-4D97-AF65-F5344CB8AC3E}">
        <p14:creationId xmlns:p14="http://schemas.microsoft.com/office/powerpoint/2010/main" val="94592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53F883B-3188-D530-28F9-CA98B3527F85}"/>
              </a:ext>
            </a:extLst>
          </p:cNvPr>
          <p:cNvSpPr>
            <a:spLocks noGrp="1"/>
          </p:cNvSpPr>
          <p:nvPr>
            <p:ph sz="quarter" idx="10" hasCustomPrompt="1"/>
          </p:nvPr>
        </p:nvSpPr>
        <p:spPr>
          <a:xfrm>
            <a:off x="1153668" y="1336675"/>
            <a:ext cx="9884664" cy="3986784"/>
          </a:xfrm>
          <a:prstGeom prst="rect">
            <a:avLst/>
          </a:prstGeom>
        </p:spPr>
        <p:txBody>
          <a:bodyPr/>
          <a:lstStyle>
            <a:lvl1pPr marL="0" indent="0">
              <a:lnSpc>
                <a:spcPct val="100000"/>
              </a:lnSpc>
              <a:spcBef>
                <a:spcPts val="0"/>
              </a:spcBef>
              <a:buNone/>
              <a:defRPr sz="4800">
                <a:solidFill>
                  <a:schemeClr val="accent1"/>
                </a:solidFill>
                <a:latin typeface="Work Sans Light" pitchFamily="50" charset="0"/>
              </a:defRPr>
            </a:lvl1pPr>
            <a:lvl2pPr indent="0">
              <a:lnSpc>
                <a:spcPct val="100000"/>
              </a:lnSpc>
              <a:spcBef>
                <a:spcPts val="0"/>
              </a:spcBef>
              <a:buNone/>
              <a:defRPr/>
            </a:lvl2pPr>
            <a:lvl3pPr indent="0">
              <a:lnSpc>
                <a:spcPct val="100000"/>
              </a:lnSpc>
              <a:spcBef>
                <a:spcPts val="0"/>
              </a:spcBef>
              <a:buNone/>
              <a:defRPr/>
            </a:lvl3pPr>
            <a:lvl4pPr indent="0">
              <a:lnSpc>
                <a:spcPct val="100000"/>
              </a:lnSpc>
              <a:spcBef>
                <a:spcPts val="0"/>
              </a:spcBef>
              <a:buNone/>
              <a:defRPr/>
            </a:lvl4pPr>
            <a:lvl5pPr indent="0">
              <a:lnSpc>
                <a:spcPct val="100000"/>
              </a:lnSpc>
              <a:spcBef>
                <a:spcPts val="0"/>
              </a:spcBef>
              <a:buNone/>
              <a:defRPr/>
            </a:lvl5pPr>
          </a:lstStyle>
          <a:p>
            <a:pPr lvl="0"/>
            <a:r>
              <a:rPr lang="en-US"/>
              <a:t>Large text, perfect for an impactful statement, like the primary objective of your presentation.</a:t>
            </a:r>
          </a:p>
        </p:txBody>
      </p:sp>
    </p:spTree>
    <p:extLst>
      <p:ext uri="{BB962C8B-B14F-4D97-AF65-F5344CB8AC3E}">
        <p14:creationId xmlns:p14="http://schemas.microsoft.com/office/powerpoint/2010/main" val="1626465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6228AC1-5C20-3892-DFCF-565396AA7C31}"/>
              </a:ext>
            </a:extLst>
          </p:cNvPr>
          <p:cNvSpPr>
            <a:spLocks noGrp="1"/>
          </p:cNvSpPr>
          <p:nvPr>
            <p:ph type="title" hasCustomPrompt="1"/>
          </p:nvPr>
        </p:nvSpPr>
        <p:spPr>
          <a:xfrm>
            <a:off x="838200" y="646479"/>
            <a:ext cx="10515600" cy="1325563"/>
          </a:xfrm>
          <a:prstGeom prst="rect">
            <a:avLst/>
          </a:prstGeom>
        </p:spPr>
        <p:txBody>
          <a:bodyPr/>
          <a:lstStyle>
            <a:lvl1pPr>
              <a:defRPr lang="en-US" sz="4800">
                <a:solidFill>
                  <a:schemeClr val="accent1"/>
                </a:solidFill>
                <a:latin typeface="Work Sans Light" pitchFamily="50" charset="0"/>
                <a:ea typeface="+mn-ea"/>
                <a:cs typeface="+mn-cs"/>
              </a:defRPr>
            </a:lvl1pPr>
          </a:lstStyle>
          <a:p>
            <a:pPr marL="0" lvl="0" indent="0">
              <a:lnSpc>
                <a:spcPct val="100000"/>
              </a:lnSpc>
              <a:spcBef>
                <a:spcPts val="0"/>
              </a:spcBef>
              <a:buFont typeface="Arial" panose="020B0604020202020204" pitchFamily="34" charset="0"/>
            </a:pPr>
            <a:r>
              <a:rPr lang="en-US"/>
              <a:t>Title</a:t>
            </a:r>
          </a:p>
        </p:txBody>
      </p:sp>
      <p:sp>
        <p:nvSpPr>
          <p:cNvPr id="14" name="Content Placeholder 13">
            <a:extLst>
              <a:ext uri="{FF2B5EF4-FFF2-40B4-BE49-F238E27FC236}">
                <a16:creationId xmlns:a16="http://schemas.microsoft.com/office/drawing/2014/main" id="{FFF604A6-8275-48CE-9E56-421BD17B283A}"/>
              </a:ext>
            </a:extLst>
          </p:cNvPr>
          <p:cNvSpPr>
            <a:spLocks noGrp="1"/>
          </p:cNvSpPr>
          <p:nvPr>
            <p:ph sz="quarter" idx="10"/>
          </p:nvPr>
        </p:nvSpPr>
        <p:spPr>
          <a:xfrm>
            <a:off x="838200" y="2145323"/>
            <a:ext cx="10515600" cy="4325327"/>
          </a:xfrm>
          <a:prstGeom prst="rect">
            <a:avLst/>
          </a:prstGeom>
        </p:spPr>
        <p:txBody>
          <a:bodyPr/>
          <a:lstStyle>
            <a:lvl1pPr>
              <a:defRPr sz="2800"/>
            </a:lvl1pPr>
            <a:lvl2pPr marL="685800" indent="-2286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156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 Callou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6228AC1-5C20-3892-DFCF-565396AA7C31}"/>
              </a:ext>
            </a:extLst>
          </p:cNvPr>
          <p:cNvSpPr>
            <a:spLocks noGrp="1"/>
          </p:cNvSpPr>
          <p:nvPr>
            <p:ph type="title" hasCustomPrompt="1"/>
          </p:nvPr>
        </p:nvSpPr>
        <p:spPr>
          <a:xfrm>
            <a:off x="838200" y="646479"/>
            <a:ext cx="10515600" cy="1325563"/>
          </a:xfrm>
          <a:prstGeom prst="rect">
            <a:avLst/>
          </a:prstGeom>
        </p:spPr>
        <p:txBody>
          <a:bodyPr/>
          <a:lstStyle>
            <a:lvl1pPr>
              <a:defRPr lang="en-US" sz="4800">
                <a:solidFill>
                  <a:schemeClr val="accent1"/>
                </a:solidFill>
                <a:latin typeface="Work Sans Light" pitchFamily="50"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800">
                <a:solidFill>
                  <a:srgbClr val="0F3759"/>
                </a:solidFill>
                <a:latin typeface="Work Sans Light" pitchFamily="2" charset="77"/>
              </a:rPr>
              <a:t>Headline for stat callout slide.</a:t>
            </a:r>
            <a:endParaRPr lang="en-US"/>
          </a:p>
        </p:txBody>
      </p:sp>
      <p:sp>
        <p:nvSpPr>
          <p:cNvPr id="5" name="Text Placeholder 4">
            <a:extLst>
              <a:ext uri="{FF2B5EF4-FFF2-40B4-BE49-F238E27FC236}">
                <a16:creationId xmlns:a16="http://schemas.microsoft.com/office/drawing/2014/main" id="{C917FAE4-961C-F233-0ED8-02D82BA52A73}"/>
              </a:ext>
            </a:extLst>
          </p:cNvPr>
          <p:cNvSpPr>
            <a:spLocks noGrp="1"/>
          </p:cNvSpPr>
          <p:nvPr>
            <p:ph type="body" sz="quarter" idx="13" hasCustomPrompt="1"/>
          </p:nvPr>
        </p:nvSpPr>
        <p:spPr>
          <a:xfrm>
            <a:off x="4971288" y="3762494"/>
            <a:ext cx="2249488" cy="668825"/>
          </a:xfrm>
          <a:prstGeom prst="rect">
            <a:avLst/>
          </a:prstGeom>
        </p:spPr>
        <p:txBody>
          <a:bodyPr/>
          <a:lstStyle>
            <a:lvl1pPr marL="0" indent="0" algn="ctr">
              <a:buNone/>
              <a:defRPr lang="en-US" sz="2000" b="1" kern="1200" dirty="0" smtClean="0">
                <a:solidFill>
                  <a:srgbClr val="0F3759"/>
                </a:solidFill>
                <a:latin typeface="Work Sans Black" pitchFamily="2" charset="77"/>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Subhead</a:t>
            </a:r>
          </a:p>
        </p:txBody>
      </p:sp>
      <p:sp>
        <p:nvSpPr>
          <p:cNvPr id="6" name="Text Placeholder 4">
            <a:extLst>
              <a:ext uri="{FF2B5EF4-FFF2-40B4-BE49-F238E27FC236}">
                <a16:creationId xmlns:a16="http://schemas.microsoft.com/office/drawing/2014/main" id="{1457D8D1-362D-91F1-777C-C1774ABE9696}"/>
              </a:ext>
            </a:extLst>
          </p:cNvPr>
          <p:cNvSpPr>
            <a:spLocks noGrp="1"/>
          </p:cNvSpPr>
          <p:nvPr>
            <p:ph type="body" sz="quarter" idx="14" hasCustomPrompt="1"/>
          </p:nvPr>
        </p:nvSpPr>
        <p:spPr>
          <a:xfrm>
            <a:off x="1189831" y="3762494"/>
            <a:ext cx="2249488" cy="668825"/>
          </a:xfrm>
          <a:prstGeom prst="rect">
            <a:avLst/>
          </a:prstGeom>
        </p:spPr>
        <p:txBody>
          <a:bodyPr/>
          <a:lstStyle>
            <a:lvl1pPr marL="0" indent="0" algn="ctr">
              <a:buNone/>
              <a:defRPr lang="en-US" sz="2000" b="1" kern="1200" dirty="0" smtClean="0">
                <a:solidFill>
                  <a:srgbClr val="0F3759"/>
                </a:solidFill>
                <a:latin typeface="Work Sans Black" pitchFamily="2" charset="77"/>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Subhead</a:t>
            </a:r>
          </a:p>
        </p:txBody>
      </p:sp>
      <p:sp>
        <p:nvSpPr>
          <p:cNvPr id="7" name="Text Placeholder 4">
            <a:extLst>
              <a:ext uri="{FF2B5EF4-FFF2-40B4-BE49-F238E27FC236}">
                <a16:creationId xmlns:a16="http://schemas.microsoft.com/office/drawing/2014/main" id="{992D20B0-0667-3551-0F7B-DB082C604CA9}"/>
              </a:ext>
            </a:extLst>
          </p:cNvPr>
          <p:cNvSpPr>
            <a:spLocks noGrp="1"/>
          </p:cNvSpPr>
          <p:nvPr>
            <p:ph type="body" sz="quarter" idx="15" hasCustomPrompt="1"/>
          </p:nvPr>
        </p:nvSpPr>
        <p:spPr>
          <a:xfrm>
            <a:off x="8752681" y="3762494"/>
            <a:ext cx="2249488" cy="668825"/>
          </a:xfrm>
          <a:prstGeom prst="rect">
            <a:avLst/>
          </a:prstGeom>
        </p:spPr>
        <p:txBody>
          <a:bodyPr/>
          <a:lstStyle>
            <a:lvl1pPr marL="0" indent="0" algn="ctr">
              <a:buNone/>
              <a:defRPr lang="en-US" sz="2000" b="1" kern="1200" dirty="0" smtClean="0">
                <a:solidFill>
                  <a:srgbClr val="0F3759"/>
                </a:solidFill>
                <a:latin typeface="Work Sans Black" pitchFamily="2" charset="77"/>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Subhead</a:t>
            </a:r>
          </a:p>
        </p:txBody>
      </p:sp>
      <p:sp>
        <p:nvSpPr>
          <p:cNvPr id="8" name="Text Placeholder 4">
            <a:extLst>
              <a:ext uri="{FF2B5EF4-FFF2-40B4-BE49-F238E27FC236}">
                <a16:creationId xmlns:a16="http://schemas.microsoft.com/office/drawing/2014/main" id="{04BC67D2-3BF0-1212-41DF-F75A771A7CE7}"/>
              </a:ext>
            </a:extLst>
          </p:cNvPr>
          <p:cNvSpPr>
            <a:spLocks noGrp="1"/>
          </p:cNvSpPr>
          <p:nvPr>
            <p:ph type="body" sz="quarter" idx="16" hasCustomPrompt="1"/>
          </p:nvPr>
        </p:nvSpPr>
        <p:spPr>
          <a:xfrm>
            <a:off x="4971288" y="4519241"/>
            <a:ext cx="2249488" cy="1437111"/>
          </a:xfrm>
          <a:prstGeom prst="rect">
            <a:avLst/>
          </a:prstGeom>
        </p:spPr>
        <p:txBody>
          <a:bodyPr/>
          <a:lstStyle>
            <a:lvl1pPr marL="0" indent="0" algn="ctr">
              <a:buNone/>
              <a:defRPr lang="en-US" sz="1800" kern="1200" dirty="0" smtClean="0">
                <a:solidFill>
                  <a:srgbClr val="0F3759"/>
                </a:solidFill>
                <a:latin typeface="Work Sans Light" pitchFamily="2" charset="77"/>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Supporting copy for subhead and statistic above</a:t>
            </a:r>
          </a:p>
        </p:txBody>
      </p:sp>
      <p:sp>
        <p:nvSpPr>
          <p:cNvPr id="9" name="Text Placeholder 4">
            <a:extLst>
              <a:ext uri="{FF2B5EF4-FFF2-40B4-BE49-F238E27FC236}">
                <a16:creationId xmlns:a16="http://schemas.microsoft.com/office/drawing/2014/main" id="{D7392698-A862-0652-2101-9C3DCDBB50C9}"/>
              </a:ext>
            </a:extLst>
          </p:cNvPr>
          <p:cNvSpPr>
            <a:spLocks noGrp="1"/>
          </p:cNvSpPr>
          <p:nvPr>
            <p:ph type="body" sz="quarter" idx="17" hasCustomPrompt="1"/>
          </p:nvPr>
        </p:nvSpPr>
        <p:spPr>
          <a:xfrm>
            <a:off x="1189831" y="4519241"/>
            <a:ext cx="2249488" cy="1437111"/>
          </a:xfrm>
          <a:prstGeom prst="rect">
            <a:avLst/>
          </a:prstGeom>
        </p:spPr>
        <p:txBody>
          <a:bodyPr/>
          <a:lstStyle>
            <a:lvl1pPr marL="0" indent="0" algn="ctr">
              <a:buNone/>
              <a:defRPr lang="en-US" sz="1800" kern="1200" dirty="0" smtClean="0">
                <a:solidFill>
                  <a:srgbClr val="0F3759"/>
                </a:solidFill>
                <a:latin typeface="Work Sans Light" pitchFamily="2" charset="77"/>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Supporting copy for subhead and statistic above</a:t>
            </a:r>
          </a:p>
        </p:txBody>
      </p:sp>
      <p:sp>
        <p:nvSpPr>
          <p:cNvPr id="11" name="Text Placeholder 4">
            <a:extLst>
              <a:ext uri="{FF2B5EF4-FFF2-40B4-BE49-F238E27FC236}">
                <a16:creationId xmlns:a16="http://schemas.microsoft.com/office/drawing/2014/main" id="{E0CC59C3-4545-BB2D-D595-64EC8283827D}"/>
              </a:ext>
            </a:extLst>
          </p:cNvPr>
          <p:cNvSpPr>
            <a:spLocks noGrp="1"/>
          </p:cNvSpPr>
          <p:nvPr>
            <p:ph type="body" sz="quarter" idx="18" hasCustomPrompt="1"/>
          </p:nvPr>
        </p:nvSpPr>
        <p:spPr>
          <a:xfrm>
            <a:off x="8752617" y="4519241"/>
            <a:ext cx="2249488" cy="1437111"/>
          </a:xfrm>
          <a:prstGeom prst="rect">
            <a:avLst/>
          </a:prstGeom>
        </p:spPr>
        <p:txBody>
          <a:bodyPr/>
          <a:lstStyle>
            <a:lvl1pPr marL="0" indent="0" algn="ctr">
              <a:buNone/>
              <a:defRPr lang="en-US" sz="1800" kern="1200" dirty="0" smtClean="0">
                <a:solidFill>
                  <a:srgbClr val="0F3759"/>
                </a:solidFill>
                <a:latin typeface="Work Sans Light" pitchFamily="2" charset="77"/>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Supporting copy for subhead and statistic above</a:t>
            </a:r>
          </a:p>
        </p:txBody>
      </p:sp>
      <p:sp>
        <p:nvSpPr>
          <p:cNvPr id="12" name="Text Placeholder 4">
            <a:extLst>
              <a:ext uri="{FF2B5EF4-FFF2-40B4-BE49-F238E27FC236}">
                <a16:creationId xmlns:a16="http://schemas.microsoft.com/office/drawing/2014/main" id="{249552EA-B735-5F73-FB8D-E373CC8B37B4}"/>
              </a:ext>
            </a:extLst>
          </p:cNvPr>
          <p:cNvSpPr>
            <a:spLocks noGrp="1"/>
          </p:cNvSpPr>
          <p:nvPr>
            <p:ph type="body" sz="quarter" idx="19" hasCustomPrompt="1"/>
          </p:nvPr>
        </p:nvSpPr>
        <p:spPr>
          <a:xfrm>
            <a:off x="1189831" y="2297974"/>
            <a:ext cx="2249488" cy="1354182"/>
          </a:xfrm>
          <a:prstGeom prst="rect">
            <a:avLst/>
          </a:prstGeom>
        </p:spPr>
        <p:txBody>
          <a:bodyPr anchor="ctr" anchorCtr="0"/>
          <a:lstStyle>
            <a:lvl1pPr marL="0" indent="0" algn="ctr">
              <a:buNone/>
              <a:defRPr lang="en-US" sz="8000" kern="1200" dirty="0" smtClean="0">
                <a:solidFill>
                  <a:srgbClr val="00B2CA"/>
                </a:solidFill>
                <a:latin typeface="Work Sans Light" pitchFamily="2" charset="77"/>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a:t>123</a:t>
            </a:r>
          </a:p>
        </p:txBody>
      </p:sp>
      <p:sp>
        <p:nvSpPr>
          <p:cNvPr id="13" name="Text Placeholder 4">
            <a:extLst>
              <a:ext uri="{FF2B5EF4-FFF2-40B4-BE49-F238E27FC236}">
                <a16:creationId xmlns:a16="http://schemas.microsoft.com/office/drawing/2014/main" id="{E4D229E9-77C4-DC1F-7CD0-F29ABCC7E4C3}"/>
              </a:ext>
            </a:extLst>
          </p:cNvPr>
          <p:cNvSpPr>
            <a:spLocks noGrp="1"/>
          </p:cNvSpPr>
          <p:nvPr>
            <p:ph type="body" sz="quarter" idx="20" hasCustomPrompt="1"/>
          </p:nvPr>
        </p:nvSpPr>
        <p:spPr>
          <a:xfrm>
            <a:off x="4971256" y="2297974"/>
            <a:ext cx="2249488" cy="1354182"/>
          </a:xfrm>
          <a:prstGeom prst="rect">
            <a:avLst/>
          </a:prstGeom>
        </p:spPr>
        <p:txBody>
          <a:bodyPr anchor="ctr" anchorCtr="0"/>
          <a:lstStyle>
            <a:lvl1pPr marL="0" indent="0" algn="ctr">
              <a:buNone/>
              <a:defRPr lang="en-US" sz="8000" kern="1200" dirty="0" smtClean="0">
                <a:solidFill>
                  <a:srgbClr val="00B2CA"/>
                </a:solidFill>
                <a:latin typeface="Work Sans Light" pitchFamily="2" charset="77"/>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a:t>123</a:t>
            </a:r>
          </a:p>
        </p:txBody>
      </p:sp>
      <p:sp>
        <p:nvSpPr>
          <p:cNvPr id="15" name="Text Placeholder 4">
            <a:extLst>
              <a:ext uri="{FF2B5EF4-FFF2-40B4-BE49-F238E27FC236}">
                <a16:creationId xmlns:a16="http://schemas.microsoft.com/office/drawing/2014/main" id="{31187C04-C12B-6433-05CF-FD33DFFB7510}"/>
              </a:ext>
            </a:extLst>
          </p:cNvPr>
          <p:cNvSpPr>
            <a:spLocks noGrp="1"/>
          </p:cNvSpPr>
          <p:nvPr>
            <p:ph type="body" sz="quarter" idx="21" hasCustomPrompt="1"/>
          </p:nvPr>
        </p:nvSpPr>
        <p:spPr>
          <a:xfrm>
            <a:off x="8752617" y="2297974"/>
            <a:ext cx="2249488" cy="1354182"/>
          </a:xfrm>
          <a:prstGeom prst="rect">
            <a:avLst/>
          </a:prstGeom>
        </p:spPr>
        <p:txBody>
          <a:bodyPr anchor="ctr" anchorCtr="0"/>
          <a:lstStyle>
            <a:lvl1pPr marL="0" indent="0" algn="ctr">
              <a:buNone/>
              <a:defRPr lang="en-US" sz="8000" kern="1200" dirty="0" smtClean="0">
                <a:solidFill>
                  <a:srgbClr val="00B2CA"/>
                </a:solidFill>
                <a:latin typeface="Work Sans Light" pitchFamily="2" charset="77"/>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a:t>123</a:t>
            </a:r>
          </a:p>
        </p:txBody>
      </p:sp>
    </p:spTree>
    <p:extLst>
      <p:ext uri="{BB962C8B-B14F-4D97-AF65-F5344CB8AC3E}">
        <p14:creationId xmlns:p14="http://schemas.microsoft.com/office/powerpoint/2010/main" val="84102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6228AC1-5C20-3892-DFCF-565396AA7C31}"/>
              </a:ext>
            </a:extLst>
          </p:cNvPr>
          <p:cNvSpPr>
            <a:spLocks noGrp="1"/>
          </p:cNvSpPr>
          <p:nvPr>
            <p:ph type="title" hasCustomPrompt="1"/>
          </p:nvPr>
        </p:nvSpPr>
        <p:spPr>
          <a:xfrm>
            <a:off x="838200" y="646479"/>
            <a:ext cx="10515600" cy="1325563"/>
          </a:xfrm>
          <a:prstGeom prst="rect">
            <a:avLst/>
          </a:prstGeom>
        </p:spPr>
        <p:txBody>
          <a:bodyPr/>
          <a:lstStyle>
            <a:lvl1pPr>
              <a:defRPr lang="en-US" sz="4800">
                <a:solidFill>
                  <a:schemeClr val="accent1"/>
                </a:solidFill>
                <a:latin typeface="Work Sans Light" pitchFamily="50"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800">
                <a:solidFill>
                  <a:srgbClr val="0F3759"/>
                </a:solidFill>
                <a:latin typeface="Work Sans Light" pitchFamily="2" charset="77"/>
              </a:rPr>
              <a:t>Headline for two column copy.</a:t>
            </a:r>
            <a:endParaRPr lang="en-US"/>
          </a:p>
        </p:txBody>
      </p:sp>
      <p:sp>
        <p:nvSpPr>
          <p:cNvPr id="14" name="Content Placeholder 13">
            <a:extLst>
              <a:ext uri="{FF2B5EF4-FFF2-40B4-BE49-F238E27FC236}">
                <a16:creationId xmlns:a16="http://schemas.microsoft.com/office/drawing/2014/main" id="{FFF604A6-8275-48CE-9E56-421BD17B283A}"/>
              </a:ext>
            </a:extLst>
          </p:cNvPr>
          <p:cNvSpPr>
            <a:spLocks noGrp="1"/>
          </p:cNvSpPr>
          <p:nvPr>
            <p:ph sz="quarter" idx="10"/>
          </p:nvPr>
        </p:nvSpPr>
        <p:spPr>
          <a:xfrm>
            <a:off x="838200" y="2145323"/>
            <a:ext cx="5035062" cy="4325327"/>
          </a:xfrm>
          <a:prstGeom prst="rect">
            <a:avLst/>
          </a:prstGeom>
        </p:spPr>
        <p:txBody>
          <a:bodyPr/>
          <a:lstStyle>
            <a:lvl1pPr>
              <a:defRPr sz="2800"/>
            </a:lvl1pPr>
            <a:lvl2pPr marL="685800" indent="-2286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13">
            <a:extLst>
              <a:ext uri="{FF2B5EF4-FFF2-40B4-BE49-F238E27FC236}">
                <a16:creationId xmlns:a16="http://schemas.microsoft.com/office/drawing/2014/main" id="{483BE3D3-91E2-3542-21F9-1E0BAE917998}"/>
              </a:ext>
            </a:extLst>
          </p:cNvPr>
          <p:cNvSpPr>
            <a:spLocks noGrp="1"/>
          </p:cNvSpPr>
          <p:nvPr>
            <p:ph sz="quarter" idx="11"/>
          </p:nvPr>
        </p:nvSpPr>
        <p:spPr>
          <a:xfrm>
            <a:off x="6318740" y="2145323"/>
            <a:ext cx="5035062" cy="4325327"/>
          </a:xfrm>
          <a:prstGeom prst="rect">
            <a:avLst/>
          </a:prstGeom>
        </p:spPr>
        <p:txBody>
          <a:bodyPr/>
          <a:lstStyle>
            <a:lvl1pPr>
              <a:defRPr sz="2800"/>
            </a:lvl1pPr>
            <a:lvl2pPr marL="685800" indent="-2286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9409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 and Call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E5D1FA-3B6D-A122-DC51-FE9D8D2D9951}"/>
              </a:ext>
            </a:extLst>
          </p:cNvPr>
          <p:cNvSpPr/>
          <p:nvPr userDrawn="1"/>
        </p:nvSpPr>
        <p:spPr>
          <a:xfrm>
            <a:off x="7564035" y="2367816"/>
            <a:ext cx="3789765" cy="39389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6228AC1-5C20-3892-DFCF-565396AA7C31}"/>
              </a:ext>
            </a:extLst>
          </p:cNvPr>
          <p:cNvSpPr>
            <a:spLocks noGrp="1"/>
          </p:cNvSpPr>
          <p:nvPr>
            <p:ph type="title" hasCustomPrompt="1"/>
          </p:nvPr>
        </p:nvSpPr>
        <p:spPr>
          <a:xfrm>
            <a:off x="838200" y="646479"/>
            <a:ext cx="10515600" cy="1325563"/>
          </a:xfrm>
          <a:prstGeom prst="rect">
            <a:avLst/>
          </a:prstGeom>
        </p:spPr>
        <p:txBody>
          <a:bodyPr/>
          <a:lstStyle>
            <a:lvl1pPr>
              <a:defRPr lang="en-US" sz="4800">
                <a:solidFill>
                  <a:schemeClr val="accent1"/>
                </a:solidFill>
                <a:latin typeface="Work Sans Light" pitchFamily="50" charset="0"/>
                <a:ea typeface="+mn-ea"/>
                <a:cs typeface="+mn-cs"/>
              </a:defRPr>
            </a:lvl1pPr>
          </a:lstStyle>
          <a:p>
            <a:r>
              <a:rPr lang="en-US" sz="4800">
                <a:solidFill>
                  <a:srgbClr val="0F3759"/>
                </a:solidFill>
                <a:latin typeface="Work Sans Light" pitchFamily="2" charset="77"/>
              </a:rPr>
              <a:t>Headline for copy and callout.</a:t>
            </a:r>
          </a:p>
        </p:txBody>
      </p:sp>
      <p:sp>
        <p:nvSpPr>
          <p:cNvPr id="14" name="Content Placeholder 13">
            <a:extLst>
              <a:ext uri="{FF2B5EF4-FFF2-40B4-BE49-F238E27FC236}">
                <a16:creationId xmlns:a16="http://schemas.microsoft.com/office/drawing/2014/main" id="{FFF604A6-8275-48CE-9E56-421BD17B283A}"/>
              </a:ext>
            </a:extLst>
          </p:cNvPr>
          <p:cNvSpPr>
            <a:spLocks noGrp="1"/>
          </p:cNvSpPr>
          <p:nvPr>
            <p:ph sz="quarter" idx="10"/>
          </p:nvPr>
        </p:nvSpPr>
        <p:spPr>
          <a:xfrm>
            <a:off x="838200" y="2145323"/>
            <a:ext cx="6541019" cy="4325327"/>
          </a:xfrm>
          <a:prstGeom prst="rect">
            <a:avLst/>
          </a:prstGeom>
        </p:spPr>
        <p:txBody>
          <a:bodyPr/>
          <a:lstStyle>
            <a:lvl1pPr marL="0" indent="0">
              <a:buNone/>
              <a:defRPr sz="2800"/>
            </a:lvl1pPr>
            <a:lvl2pPr marL="685800" indent="-228600">
              <a:buFont typeface="Arial" panose="020B0604020202020204" pitchFamily="34" charset="0"/>
              <a:buChar char="‒"/>
              <a:defRPr/>
            </a:lvl2pPr>
          </a:lstStyle>
          <a:p>
            <a:pPr lvl="0"/>
            <a:r>
              <a:rPr lang="en-US"/>
              <a:t>Click to edit Master text styles</a:t>
            </a:r>
          </a:p>
        </p:txBody>
      </p:sp>
      <p:sp>
        <p:nvSpPr>
          <p:cNvPr id="2" name="Content Placeholder 13">
            <a:extLst>
              <a:ext uri="{FF2B5EF4-FFF2-40B4-BE49-F238E27FC236}">
                <a16:creationId xmlns:a16="http://schemas.microsoft.com/office/drawing/2014/main" id="{483BE3D3-91E2-3542-21F9-1E0BAE917998}"/>
              </a:ext>
            </a:extLst>
          </p:cNvPr>
          <p:cNvSpPr>
            <a:spLocks noGrp="1"/>
          </p:cNvSpPr>
          <p:nvPr>
            <p:ph sz="quarter" idx="11" hasCustomPrompt="1"/>
          </p:nvPr>
        </p:nvSpPr>
        <p:spPr>
          <a:xfrm>
            <a:off x="7789985" y="2515188"/>
            <a:ext cx="3378999" cy="3644167"/>
          </a:xfrm>
          <a:prstGeom prst="rect">
            <a:avLst/>
          </a:prstGeom>
        </p:spPr>
        <p:txBody>
          <a:bodyPr/>
          <a:lstStyle>
            <a:lvl1pPr marL="0" indent="0">
              <a:buNone/>
              <a:defRPr sz="2000">
                <a:solidFill>
                  <a:schemeClr val="accent1"/>
                </a:solidFill>
                <a:latin typeface="Work Sans Black" pitchFamily="50" charset="0"/>
              </a:defRPr>
            </a:lvl1pPr>
            <a:lvl2pPr marL="685800" indent="-228600">
              <a:buFont typeface="Arial" panose="020B0604020202020204" pitchFamily="34" charset="0"/>
              <a:buChar char="‒"/>
              <a:defRPr/>
            </a:lvl2pPr>
          </a:lstStyle>
          <a:p>
            <a:pPr marL="0" indent="0" fontAlgn="base">
              <a:spcBef>
                <a:spcPts val="0"/>
              </a:spcBef>
              <a:buNone/>
            </a:pPr>
            <a:r>
              <a:rPr lang="en-US" sz="2000" b="1">
                <a:solidFill>
                  <a:srgbClr val="0F3759"/>
                </a:solidFill>
                <a:latin typeface="Work Sans Black" pitchFamily="2" charset="77"/>
              </a:rPr>
              <a:t>Callout copy. A few sentences or some bullet points.</a:t>
            </a:r>
          </a:p>
        </p:txBody>
      </p:sp>
    </p:spTree>
    <p:extLst>
      <p:ext uri="{BB962C8B-B14F-4D97-AF65-F5344CB8AC3E}">
        <p14:creationId xmlns:p14="http://schemas.microsoft.com/office/powerpoint/2010/main" val="49695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 and Subhead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E5D1FA-3B6D-A122-DC51-FE9D8D2D9951}"/>
              </a:ext>
            </a:extLst>
          </p:cNvPr>
          <p:cNvSpPr/>
          <p:nvPr userDrawn="1"/>
        </p:nvSpPr>
        <p:spPr>
          <a:xfrm>
            <a:off x="838200" y="2103936"/>
            <a:ext cx="10515600" cy="7315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6228AC1-5C20-3892-DFCF-565396AA7C31}"/>
              </a:ext>
            </a:extLst>
          </p:cNvPr>
          <p:cNvSpPr>
            <a:spLocks noGrp="1"/>
          </p:cNvSpPr>
          <p:nvPr>
            <p:ph type="title" hasCustomPrompt="1"/>
          </p:nvPr>
        </p:nvSpPr>
        <p:spPr>
          <a:xfrm>
            <a:off x="838200" y="646479"/>
            <a:ext cx="10515600" cy="1325563"/>
          </a:xfrm>
          <a:prstGeom prst="rect">
            <a:avLst/>
          </a:prstGeom>
        </p:spPr>
        <p:txBody>
          <a:bodyPr/>
          <a:lstStyle>
            <a:lvl1pPr>
              <a:defRPr lang="en-US" sz="4800">
                <a:solidFill>
                  <a:schemeClr val="accent1"/>
                </a:solidFill>
                <a:latin typeface="Work Sans Light" pitchFamily="50" charset="0"/>
                <a:ea typeface="+mn-ea"/>
                <a:cs typeface="+mn-cs"/>
              </a:defRPr>
            </a:lvl1pPr>
          </a:lstStyle>
          <a:p>
            <a:r>
              <a:rPr lang="en-US" sz="4800">
                <a:solidFill>
                  <a:srgbClr val="0F3759"/>
                </a:solidFill>
                <a:latin typeface="Work Sans Light" pitchFamily="2" charset="77"/>
              </a:rPr>
              <a:t>Headline.</a:t>
            </a:r>
          </a:p>
        </p:txBody>
      </p:sp>
      <p:sp>
        <p:nvSpPr>
          <p:cNvPr id="35" name="Text Placeholder 34">
            <a:extLst>
              <a:ext uri="{FF2B5EF4-FFF2-40B4-BE49-F238E27FC236}">
                <a16:creationId xmlns:a16="http://schemas.microsoft.com/office/drawing/2014/main" id="{F88855AA-1A87-5B76-163D-4A05F9C25280}"/>
              </a:ext>
            </a:extLst>
          </p:cNvPr>
          <p:cNvSpPr>
            <a:spLocks noGrp="1"/>
          </p:cNvSpPr>
          <p:nvPr>
            <p:ph type="body" sz="quarter" idx="20" hasCustomPrompt="1"/>
          </p:nvPr>
        </p:nvSpPr>
        <p:spPr>
          <a:xfrm>
            <a:off x="971500" y="2189178"/>
            <a:ext cx="3383280" cy="557784"/>
          </a:xfrm>
          <a:prstGeom prst="rect">
            <a:avLst/>
          </a:prstGeom>
        </p:spPr>
        <p:txBody>
          <a:bodyPr anchor="ctr" anchorCtr="0"/>
          <a:lstStyle>
            <a:lvl1pPr marL="0" indent="0">
              <a:buNone/>
              <a:defRPr lang="en-US" sz="2000" b="1" cap="all" baseline="0" dirty="0">
                <a:solidFill>
                  <a:srgbClr val="0F3759"/>
                </a:solidFill>
                <a:latin typeface="Work Sans Black" pitchFamily="2" charset="77"/>
              </a:defRPr>
            </a:lvl1pPr>
          </a:lstStyle>
          <a:p>
            <a:pPr marL="228600" lvl="0" indent="-228600" fontAlgn="base">
              <a:spcBef>
                <a:spcPts val="0"/>
              </a:spcBef>
            </a:pPr>
            <a:r>
              <a:rPr lang="en-US"/>
              <a:t>Subhead</a:t>
            </a:r>
          </a:p>
        </p:txBody>
      </p:sp>
      <p:sp>
        <p:nvSpPr>
          <p:cNvPr id="54" name="Text Placeholder 53">
            <a:extLst>
              <a:ext uri="{FF2B5EF4-FFF2-40B4-BE49-F238E27FC236}">
                <a16:creationId xmlns:a16="http://schemas.microsoft.com/office/drawing/2014/main" id="{7E034B97-F97C-FF52-B564-482F81EE9CA5}"/>
              </a:ext>
            </a:extLst>
          </p:cNvPr>
          <p:cNvSpPr>
            <a:spLocks noGrp="1"/>
          </p:cNvSpPr>
          <p:nvPr>
            <p:ph type="body" sz="quarter" idx="22"/>
          </p:nvPr>
        </p:nvSpPr>
        <p:spPr>
          <a:xfrm>
            <a:off x="4585310" y="2189178"/>
            <a:ext cx="6537960" cy="557784"/>
          </a:xfrm>
          <a:prstGeom prst="rect">
            <a:avLst/>
          </a:prstGeom>
        </p:spPr>
        <p:txBody>
          <a:bodyPr anchor="ctr" anchorCtr="0"/>
          <a:lstStyle>
            <a:lvl1pPr marL="0" indent="0">
              <a:buNone/>
              <a:defRPr lang="en-US" sz="1800"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0"/>
              </a:spcBef>
            </a:pPr>
            <a:r>
              <a:rPr lang="en-US"/>
              <a:t>Click to edit Master text styles</a:t>
            </a:r>
          </a:p>
        </p:txBody>
      </p:sp>
      <p:sp>
        <p:nvSpPr>
          <p:cNvPr id="55" name="Rectangle 54">
            <a:extLst>
              <a:ext uri="{FF2B5EF4-FFF2-40B4-BE49-F238E27FC236}">
                <a16:creationId xmlns:a16="http://schemas.microsoft.com/office/drawing/2014/main" id="{BC7EEFEE-7A11-8719-7E46-FC9889B271DC}"/>
              </a:ext>
            </a:extLst>
          </p:cNvPr>
          <p:cNvSpPr/>
          <p:nvPr userDrawn="1"/>
        </p:nvSpPr>
        <p:spPr>
          <a:xfrm>
            <a:off x="838200" y="2967350"/>
            <a:ext cx="10515600" cy="7315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34">
            <a:extLst>
              <a:ext uri="{FF2B5EF4-FFF2-40B4-BE49-F238E27FC236}">
                <a16:creationId xmlns:a16="http://schemas.microsoft.com/office/drawing/2014/main" id="{F4BF2C19-395E-F382-3502-2FD1C0F1ADD6}"/>
              </a:ext>
            </a:extLst>
          </p:cNvPr>
          <p:cNvSpPr>
            <a:spLocks noGrp="1"/>
          </p:cNvSpPr>
          <p:nvPr>
            <p:ph type="body" sz="quarter" idx="23" hasCustomPrompt="1"/>
          </p:nvPr>
        </p:nvSpPr>
        <p:spPr>
          <a:xfrm>
            <a:off x="971500" y="3052592"/>
            <a:ext cx="3383280" cy="557784"/>
          </a:xfrm>
          <a:prstGeom prst="rect">
            <a:avLst/>
          </a:prstGeom>
        </p:spPr>
        <p:txBody>
          <a:bodyPr anchor="ctr" anchorCtr="0"/>
          <a:lstStyle>
            <a:lvl1pPr marL="0" indent="0">
              <a:buNone/>
              <a:defRPr lang="en-US" sz="2000" b="1" cap="all" baseline="0" dirty="0">
                <a:solidFill>
                  <a:srgbClr val="0F3759"/>
                </a:solidFill>
                <a:latin typeface="Work Sans Black" pitchFamily="2" charset="77"/>
              </a:defRPr>
            </a:lvl1pPr>
          </a:lstStyle>
          <a:p>
            <a:pPr marL="228600" lvl="0" indent="-228600" fontAlgn="base">
              <a:spcBef>
                <a:spcPts val="0"/>
              </a:spcBef>
            </a:pPr>
            <a:r>
              <a:rPr lang="en-US"/>
              <a:t>Subhead</a:t>
            </a:r>
          </a:p>
        </p:txBody>
      </p:sp>
      <p:sp>
        <p:nvSpPr>
          <p:cNvPr id="57" name="Text Placeholder 53">
            <a:extLst>
              <a:ext uri="{FF2B5EF4-FFF2-40B4-BE49-F238E27FC236}">
                <a16:creationId xmlns:a16="http://schemas.microsoft.com/office/drawing/2014/main" id="{F50BCCC1-01F2-48E4-4591-F0756B2D39B0}"/>
              </a:ext>
            </a:extLst>
          </p:cNvPr>
          <p:cNvSpPr>
            <a:spLocks noGrp="1"/>
          </p:cNvSpPr>
          <p:nvPr>
            <p:ph type="body" sz="quarter" idx="24"/>
          </p:nvPr>
        </p:nvSpPr>
        <p:spPr>
          <a:xfrm>
            <a:off x="4585310" y="3052592"/>
            <a:ext cx="6537960" cy="557784"/>
          </a:xfrm>
          <a:prstGeom prst="rect">
            <a:avLst/>
          </a:prstGeom>
        </p:spPr>
        <p:txBody>
          <a:bodyPr anchor="ctr" anchorCtr="0"/>
          <a:lstStyle>
            <a:lvl1pPr marL="0" indent="0">
              <a:buNone/>
              <a:defRPr lang="en-US" sz="1800"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0"/>
              </a:spcBef>
            </a:pPr>
            <a:r>
              <a:rPr lang="en-US"/>
              <a:t>Click to edit Master text styles</a:t>
            </a:r>
          </a:p>
        </p:txBody>
      </p:sp>
      <p:sp>
        <p:nvSpPr>
          <p:cNvPr id="58" name="Rectangle 57">
            <a:extLst>
              <a:ext uri="{FF2B5EF4-FFF2-40B4-BE49-F238E27FC236}">
                <a16:creationId xmlns:a16="http://schemas.microsoft.com/office/drawing/2014/main" id="{5CC0581E-D654-4512-46F2-A0A772A3D251}"/>
              </a:ext>
            </a:extLst>
          </p:cNvPr>
          <p:cNvSpPr/>
          <p:nvPr userDrawn="1"/>
        </p:nvSpPr>
        <p:spPr>
          <a:xfrm>
            <a:off x="838200" y="3809298"/>
            <a:ext cx="10515600" cy="7315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34">
            <a:extLst>
              <a:ext uri="{FF2B5EF4-FFF2-40B4-BE49-F238E27FC236}">
                <a16:creationId xmlns:a16="http://schemas.microsoft.com/office/drawing/2014/main" id="{E55B86A7-9849-3BCB-E384-E604C3A76066}"/>
              </a:ext>
            </a:extLst>
          </p:cNvPr>
          <p:cNvSpPr>
            <a:spLocks noGrp="1"/>
          </p:cNvSpPr>
          <p:nvPr>
            <p:ph type="body" sz="quarter" idx="25" hasCustomPrompt="1"/>
          </p:nvPr>
        </p:nvSpPr>
        <p:spPr>
          <a:xfrm>
            <a:off x="971500" y="3894540"/>
            <a:ext cx="3383280" cy="557784"/>
          </a:xfrm>
          <a:prstGeom prst="rect">
            <a:avLst/>
          </a:prstGeom>
        </p:spPr>
        <p:txBody>
          <a:bodyPr anchor="ctr" anchorCtr="0"/>
          <a:lstStyle>
            <a:lvl1pPr marL="0" indent="0">
              <a:buNone/>
              <a:defRPr lang="en-US" sz="2000" b="1" cap="all" baseline="0" dirty="0">
                <a:solidFill>
                  <a:srgbClr val="0F3759"/>
                </a:solidFill>
                <a:latin typeface="Work Sans Black" pitchFamily="2" charset="77"/>
              </a:defRPr>
            </a:lvl1pPr>
          </a:lstStyle>
          <a:p>
            <a:pPr marL="228600" lvl="0" indent="-228600" fontAlgn="base">
              <a:spcBef>
                <a:spcPts val="0"/>
              </a:spcBef>
            </a:pPr>
            <a:r>
              <a:rPr lang="en-US"/>
              <a:t>Subhead</a:t>
            </a:r>
          </a:p>
        </p:txBody>
      </p:sp>
      <p:sp>
        <p:nvSpPr>
          <p:cNvPr id="60" name="Text Placeholder 53">
            <a:extLst>
              <a:ext uri="{FF2B5EF4-FFF2-40B4-BE49-F238E27FC236}">
                <a16:creationId xmlns:a16="http://schemas.microsoft.com/office/drawing/2014/main" id="{6DBA638F-7563-29B3-6232-75E9AB7942B9}"/>
              </a:ext>
            </a:extLst>
          </p:cNvPr>
          <p:cNvSpPr>
            <a:spLocks noGrp="1"/>
          </p:cNvSpPr>
          <p:nvPr>
            <p:ph type="body" sz="quarter" idx="26"/>
          </p:nvPr>
        </p:nvSpPr>
        <p:spPr>
          <a:xfrm>
            <a:off x="4585310" y="3894540"/>
            <a:ext cx="6537960" cy="557784"/>
          </a:xfrm>
          <a:prstGeom prst="rect">
            <a:avLst/>
          </a:prstGeom>
        </p:spPr>
        <p:txBody>
          <a:bodyPr anchor="ctr" anchorCtr="0"/>
          <a:lstStyle>
            <a:lvl1pPr marL="0" indent="0">
              <a:buNone/>
              <a:defRPr lang="en-US" sz="1800"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0"/>
              </a:spcBef>
            </a:pPr>
            <a:r>
              <a:rPr lang="en-US"/>
              <a:t>Click to edit Master text styles</a:t>
            </a:r>
          </a:p>
        </p:txBody>
      </p:sp>
      <p:sp>
        <p:nvSpPr>
          <p:cNvPr id="61" name="Rectangle 60">
            <a:extLst>
              <a:ext uri="{FF2B5EF4-FFF2-40B4-BE49-F238E27FC236}">
                <a16:creationId xmlns:a16="http://schemas.microsoft.com/office/drawing/2014/main" id="{FA4F170C-FA10-4636-5149-0C491E60C617}"/>
              </a:ext>
            </a:extLst>
          </p:cNvPr>
          <p:cNvSpPr/>
          <p:nvPr userDrawn="1"/>
        </p:nvSpPr>
        <p:spPr>
          <a:xfrm>
            <a:off x="838200" y="4651246"/>
            <a:ext cx="10515600" cy="7315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4">
            <a:extLst>
              <a:ext uri="{FF2B5EF4-FFF2-40B4-BE49-F238E27FC236}">
                <a16:creationId xmlns:a16="http://schemas.microsoft.com/office/drawing/2014/main" id="{B7E72AE8-F1E4-DC3C-FB91-1FF4DB49C839}"/>
              </a:ext>
            </a:extLst>
          </p:cNvPr>
          <p:cNvSpPr>
            <a:spLocks noGrp="1"/>
          </p:cNvSpPr>
          <p:nvPr>
            <p:ph type="body" sz="quarter" idx="27" hasCustomPrompt="1"/>
          </p:nvPr>
        </p:nvSpPr>
        <p:spPr>
          <a:xfrm>
            <a:off x="971500" y="4736488"/>
            <a:ext cx="3383280" cy="557784"/>
          </a:xfrm>
          <a:prstGeom prst="rect">
            <a:avLst/>
          </a:prstGeom>
        </p:spPr>
        <p:txBody>
          <a:bodyPr anchor="ctr" anchorCtr="0"/>
          <a:lstStyle>
            <a:lvl1pPr marL="0" indent="0">
              <a:buNone/>
              <a:defRPr lang="en-US" sz="2000" b="1" cap="all" baseline="0" dirty="0">
                <a:solidFill>
                  <a:srgbClr val="0F3759"/>
                </a:solidFill>
                <a:latin typeface="Work Sans Black" pitchFamily="2" charset="77"/>
              </a:defRPr>
            </a:lvl1pPr>
          </a:lstStyle>
          <a:p>
            <a:pPr marL="228600" lvl="0" indent="-228600" fontAlgn="base">
              <a:spcBef>
                <a:spcPts val="0"/>
              </a:spcBef>
            </a:pPr>
            <a:r>
              <a:rPr lang="en-US"/>
              <a:t>Subhead</a:t>
            </a:r>
          </a:p>
        </p:txBody>
      </p:sp>
      <p:sp>
        <p:nvSpPr>
          <p:cNvPr id="63" name="Text Placeholder 53">
            <a:extLst>
              <a:ext uri="{FF2B5EF4-FFF2-40B4-BE49-F238E27FC236}">
                <a16:creationId xmlns:a16="http://schemas.microsoft.com/office/drawing/2014/main" id="{0193D835-25C1-9D9D-8F86-7F8A84532A03}"/>
              </a:ext>
            </a:extLst>
          </p:cNvPr>
          <p:cNvSpPr>
            <a:spLocks noGrp="1"/>
          </p:cNvSpPr>
          <p:nvPr>
            <p:ph type="body" sz="quarter" idx="28"/>
          </p:nvPr>
        </p:nvSpPr>
        <p:spPr>
          <a:xfrm>
            <a:off x="4585310" y="4736488"/>
            <a:ext cx="6537960" cy="557784"/>
          </a:xfrm>
          <a:prstGeom prst="rect">
            <a:avLst/>
          </a:prstGeom>
        </p:spPr>
        <p:txBody>
          <a:bodyPr anchor="ctr" anchorCtr="0"/>
          <a:lstStyle>
            <a:lvl1pPr marL="0" indent="0">
              <a:buNone/>
              <a:defRPr lang="en-US" sz="1800"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0"/>
              </a:spcBef>
            </a:pPr>
            <a:r>
              <a:rPr lang="en-US"/>
              <a:t>Click to edit Master text styles</a:t>
            </a:r>
          </a:p>
        </p:txBody>
      </p:sp>
      <p:sp>
        <p:nvSpPr>
          <p:cNvPr id="64" name="Rectangle 63">
            <a:extLst>
              <a:ext uri="{FF2B5EF4-FFF2-40B4-BE49-F238E27FC236}">
                <a16:creationId xmlns:a16="http://schemas.microsoft.com/office/drawing/2014/main" id="{97B7A10F-9888-3282-BACE-58FD18D19E1A}"/>
              </a:ext>
            </a:extLst>
          </p:cNvPr>
          <p:cNvSpPr/>
          <p:nvPr userDrawn="1"/>
        </p:nvSpPr>
        <p:spPr>
          <a:xfrm>
            <a:off x="838200" y="5468008"/>
            <a:ext cx="10515600" cy="7315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34">
            <a:extLst>
              <a:ext uri="{FF2B5EF4-FFF2-40B4-BE49-F238E27FC236}">
                <a16:creationId xmlns:a16="http://schemas.microsoft.com/office/drawing/2014/main" id="{86DD48C9-C89C-F983-71D5-6150515A7766}"/>
              </a:ext>
            </a:extLst>
          </p:cNvPr>
          <p:cNvSpPr>
            <a:spLocks noGrp="1"/>
          </p:cNvSpPr>
          <p:nvPr>
            <p:ph type="body" sz="quarter" idx="29" hasCustomPrompt="1"/>
          </p:nvPr>
        </p:nvSpPr>
        <p:spPr>
          <a:xfrm>
            <a:off x="971500" y="5553250"/>
            <a:ext cx="3383280" cy="557784"/>
          </a:xfrm>
          <a:prstGeom prst="rect">
            <a:avLst/>
          </a:prstGeom>
        </p:spPr>
        <p:txBody>
          <a:bodyPr anchor="ctr" anchorCtr="0"/>
          <a:lstStyle>
            <a:lvl1pPr marL="0" indent="0">
              <a:buNone/>
              <a:defRPr lang="en-US" sz="2000" b="1" cap="all" baseline="0" dirty="0">
                <a:solidFill>
                  <a:srgbClr val="0F3759"/>
                </a:solidFill>
                <a:latin typeface="Work Sans Black" pitchFamily="2" charset="77"/>
              </a:defRPr>
            </a:lvl1pPr>
          </a:lstStyle>
          <a:p>
            <a:pPr marL="228600" lvl="0" indent="-228600" fontAlgn="base">
              <a:spcBef>
                <a:spcPts val="0"/>
              </a:spcBef>
            </a:pPr>
            <a:r>
              <a:rPr lang="en-US"/>
              <a:t>Subhead</a:t>
            </a:r>
          </a:p>
        </p:txBody>
      </p:sp>
      <p:sp>
        <p:nvSpPr>
          <p:cNvPr id="66" name="Text Placeholder 53">
            <a:extLst>
              <a:ext uri="{FF2B5EF4-FFF2-40B4-BE49-F238E27FC236}">
                <a16:creationId xmlns:a16="http://schemas.microsoft.com/office/drawing/2014/main" id="{400B883D-3584-B60E-747B-7ECFC755A7AA}"/>
              </a:ext>
            </a:extLst>
          </p:cNvPr>
          <p:cNvSpPr>
            <a:spLocks noGrp="1"/>
          </p:cNvSpPr>
          <p:nvPr>
            <p:ph type="body" sz="quarter" idx="30"/>
          </p:nvPr>
        </p:nvSpPr>
        <p:spPr>
          <a:xfrm>
            <a:off x="4585310" y="5553250"/>
            <a:ext cx="6537960" cy="557784"/>
          </a:xfrm>
          <a:prstGeom prst="rect">
            <a:avLst/>
          </a:prstGeom>
        </p:spPr>
        <p:txBody>
          <a:bodyPr anchor="ctr" anchorCtr="0"/>
          <a:lstStyle>
            <a:lvl1pPr marL="0" indent="0">
              <a:buNone/>
              <a:defRPr lang="en-US" sz="1800"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0"/>
              </a:spcBef>
            </a:pPr>
            <a:r>
              <a:rPr lang="en-US"/>
              <a:t>Click to edit Master text styles</a:t>
            </a:r>
          </a:p>
        </p:txBody>
      </p:sp>
    </p:spTree>
    <p:extLst>
      <p:ext uri="{BB962C8B-B14F-4D97-AF65-F5344CB8AC3E}">
        <p14:creationId xmlns:p14="http://schemas.microsoft.com/office/powerpoint/2010/main" val="268819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and Image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EE06A9-2DC0-A264-A403-90C4BACCFE66}"/>
              </a:ext>
            </a:extLst>
          </p:cNvPr>
          <p:cNvSpPr>
            <a:spLocks noGrp="1"/>
          </p:cNvSpPr>
          <p:nvPr>
            <p:ph type="pic" sz="quarter" idx="10" hasCustomPrompt="1"/>
          </p:nvPr>
        </p:nvSpPr>
        <p:spPr>
          <a:xfrm>
            <a:off x="6983413" y="646479"/>
            <a:ext cx="5032375" cy="5916246"/>
          </a:xfrm>
          <a:prstGeom prst="rect">
            <a:avLst/>
          </a:prstGeom>
        </p:spPr>
        <p:txBody>
          <a:bodyPr/>
          <a:lstStyle/>
          <a:p>
            <a:r>
              <a:rPr lang="en-US"/>
              <a:t>Image</a:t>
            </a:r>
          </a:p>
        </p:txBody>
      </p:sp>
      <p:sp>
        <p:nvSpPr>
          <p:cNvPr id="2" name="Title 9">
            <a:extLst>
              <a:ext uri="{FF2B5EF4-FFF2-40B4-BE49-F238E27FC236}">
                <a16:creationId xmlns:a16="http://schemas.microsoft.com/office/drawing/2014/main" id="{A7350665-AA46-1942-C5B7-39F4B3E70A85}"/>
              </a:ext>
            </a:extLst>
          </p:cNvPr>
          <p:cNvSpPr>
            <a:spLocks noGrp="1"/>
          </p:cNvSpPr>
          <p:nvPr>
            <p:ph type="title" hasCustomPrompt="1"/>
          </p:nvPr>
        </p:nvSpPr>
        <p:spPr>
          <a:xfrm>
            <a:off x="176212" y="646479"/>
            <a:ext cx="6470773" cy="1325563"/>
          </a:xfrm>
          <a:prstGeom prst="rect">
            <a:avLst/>
          </a:prstGeom>
        </p:spPr>
        <p:txBody>
          <a:bodyPr/>
          <a:lstStyle>
            <a:lvl1pPr>
              <a:defRPr lang="en-US" sz="4000">
                <a:solidFill>
                  <a:schemeClr val="accent1"/>
                </a:solidFill>
                <a:latin typeface="Work Sans Light" pitchFamily="50"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800">
                <a:solidFill>
                  <a:srgbClr val="0F3759"/>
                </a:solidFill>
                <a:latin typeface="Work Sans Light" pitchFamily="2" charset="77"/>
              </a:rPr>
              <a:t>Headline copy and image.</a:t>
            </a:r>
            <a:endParaRPr lang="en-US"/>
          </a:p>
        </p:txBody>
      </p:sp>
      <p:sp>
        <p:nvSpPr>
          <p:cNvPr id="4" name="Content Placeholder 13">
            <a:extLst>
              <a:ext uri="{FF2B5EF4-FFF2-40B4-BE49-F238E27FC236}">
                <a16:creationId xmlns:a16="http://schemas.microsoft.com/office/drawing/2014/main" id="{076CDE28-5BAD-2466-0B6F-F1C769C396DF}"/>
              </a:ext>
            </a:extLst>
          </p:cNvPr>
          <p:cNvSpPr>
            <a:spLocks noGrp="1"/>
          </p:cNvSpPr>
          <p:nvPr>
            <p:ph sz="quarter" idx="11"/>
          </p:nvPr>
        </p:nvSpPr>
        <p:spPr>
          <a:xfrm>
            <a:off x="176212" y="2145323"/>
            <a:ext cx="6470772" cy="4417402"/>
          </a:xfrm>
          <a:prstGeom prst="rect">
            <a:avLst/>
          </a:prstGeom>
        </p:spPr>
        <p:txBody>
          <a:bodyPr/>
          <a:lstStyle>
            <a:lvl1pPr>
              <a:defRPr sz="2800"/>
            </a:lvl1pPr>
            <a:lvl2pPr marL="685800" indent="-2286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855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ue letters on a black background&#10;&#10;Description automatically generated">
            <a:extLst>
              <a:ext uri="{FF2B5EF4-FFF2-40B4-BE49-F238E27FC236}">
                <a16:creationId xmlns:a16="http://schemas.microsoft.com/office/drawing/2014/main" id="{D6BD1EA0-3C7D-B268-ED8D-2A06F53DCBAC}"/>
              </a:ext>
            </a:extLst>
          </p:cNvPr>
          <p:cNvPicPr>
            <a:picLocks noChangeAspect="1"/>
          </p:cNvPicPr>
          <p:nvPr userDrawn="1"/>
        </p:nvPicPr>
        <p:blipFill>
          <a:blip r:embed="rId20" cstate="hqprint">
            <a:extLst>
              <a:ext uri="{28A0092B-C50C-407E-A947-70E740481C1C}">
                <a14:useLocalDpi xmlns:a14="http://schemas.microsoft.com/office/drawing/2010/main"/>
              </a:ext>
            </a:extLst>
          </a:blip>
          <a:stretch>
            <a:fillRect/>
          </a:stretch>
        </p:blipFill>
        <p:spPr>
          <a:xfrm>
            <a:off x="171893" y="113413"/>
            <a:ext cx="731197" cy="285257"/>
          </a:xfrm>
          <a:prstGeom prst="rect">
            <a:avLst/>
          </a:prstGeom>
        </p:spPr>
      </p:pic>
      <p:cxnSp>
        <p:nvCxnSpPr>
          <p:cNvPr id="11" name="Straight Connector 10">
            <a:extLst>
              <a:ext uri="{FF2B5EF4-FFF2-40B4-BE49-F238E27FC236}">
                <a16:creationId xmlns:a16="http://schemas.microsoft.com/office/drawing/2014/main" id="{5CB9BE1E-4B31-E599-89D1-E0D4BED3C0A7}"/>
              </a:ext>
            </a:extLst>
          </p:cNvPr>
          <p:cNvCxnSpPr>
            <a:cxnSpLocks noGrp="1" noRot="1" noMove="1" noResize="1" noEditPoints="1" noAdjustHandles="1" noChangeArrowheads="1" noChangeShapeType="1"/>
          </p:cNvCxnSpPr>
          <p:nvPr userDrawn="1"/>
        </p:nvCxnSpPr>
        <p:spPr>
          <a:xfrm>
            <a:off x="171893" y="493497"/>
            <a:ext cx="11848215" cy="0"/>
          </a:xfrm>
          <a:prstGeom prst="line">
            <a:avLst/>
          </a:prstGeom>
          <a:ln w="6350">
            <a:solidFill>
              <a:srgbClr val="0F37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8917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3" r:id="rId13"/>
    <p:sldLayoutId id="2147483704" r:id="rId14"/>
    <p:sldLayoutId id="2147483715" r:id="rId15"/>
    <p:sldLayoutId id="2147483716" r:id="rId16"/>
    <p:sldLayoutId id="2147483717" r:id="rId17"/>
    <p:sldLayoutId id="214748371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8.sv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nchs/data/ahcd/namcs_summary/2016_namcs_web_tables.pdf"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1.sv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slides/_rels/slide3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jpe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8B76E9-2BBA-8720-5DE7-77CFCF03D6FB}"/>
              </a:ext>
            </a:extLst>
          </p:cNvPr>
          <p:cNvSpPr>
            <a:spLocks noGrp="1"/>
          </p:cNvSpPr>
          <p:nvPr>
            <p:ph type="body" sz="quarter" idx="10"/>
          </p:nvPr>
        </p:nvSpPr>
        <p:spPr/>
        <p:txBody>
          <a:bodyPr lIns="91440" tIns="45720" rIns="91440" bIns="45720" anchor="t"/>
          <a:lstStyle/>
          <a:p>
            <a:r>
              <a:rPr lang="en-US">
                <a:latin typeface="Museo Sans 300"/>
              </a:rPr>
              <a:t>Christine Ramos Camacho, MD, MS, DABOM</a:t>
            </a:r>
            <a:endParaRPr lang="en-US"/>
          </a:p>
          <a:p>
            <a:r>
              <a:rPr lang="en-US"/>
              <a:t>March 4, 2025</a:t>
            </a:r>
          </a:p>
        </p:txBody>
      </p:sp>
      <p:sp>
        <p:nvSpPr>
          <p:cNvPr id="7" name="Text Placeholder 6">
            <a:extLst>
              <a:ext uri="{FF2B5EF4-FFF2-40B4-BE49-F238E27FC236}">
                <a16:creationId xmlns:a16="http://schemas.microsoft.com/office/drawing/2014/main" id="{D0CB572F-A4E8-7484-918F-66C50A9CA9A4}"/>
              </a:ext>
            </a:extLst>
          </p:cNvPr>
          <p:cNvSpPr>
            <a:spLocks noGrp="1"/>
          </p:cNvSpPr>
          <p:nvPr>
            <p:ph type="body" sz="quarter" idx="11"/>
          </p:nvPr>
        </p:nvSpPr>
        <p:spPr>
          <a:xfrm>
            <a:off x="787399" y="2010072"/>
            <a:ext cx="8756095" cy="2859087"/>
          </a:xfrm>
        </p:spPr>
        <p:txBody>
          <a:bodyPr/>
          <a:lstStyle/>
          <a:p>
            <a:r>
              <a:rPr lang="en-US"/>
              <a:t>Thinking Med School? America Needs More Family Doctors</a:t>
            </a:r>
          </a:p>
        </p:txBody>
      </p:sp>
    </p:spTree>
    <p:extLst>
      <p:ext uri="{BB962C8B-B14F-4D97-AF65-F5344CB8AC3E}">
        <p14:creationId xmlns:p14="http://schemas.microsoft.com/office/powerpoint/2010/main" val="274130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iagram 32">
            <a:extLst>
              <a:ext uri="{FF2B5EF4-FFF2-40B4-BE49-F238E27FC236}">
                <a16:creationId xmlns:a16="http://schemas.microsoft.com/office/drawing/2014/main" id="{3CB2CBF4-8302-34A9-7083-BACEF957195F}"/>
              </a:ext>
            </a:extLst>
          </p:cNvPr>
          <p:cNvGraphicFramePr/>
          <p:nvPr>
            <p:extLst>
              <p:ext uri="{D42A27DB-BD31-4B8C-83A1-F6EECF244321}">
                <p14:modId xmlns:p14="http://schemas.microsoft.com/office/powerpoint/2010/main" val="3956808691"/>
              </p:ext>
            </p:extLst>
          </p:nvPr>
        </p:nvGraphicFramePr>
        <p:xfrm>
          <a:off x="1858796" y="371575"/>
          <a:ext cx="10442584" cy="611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57DEDD31-2F8C-9FFE-B68A-6F9568D3BA9E}"/>
              </a:ext>
            </a:extLst>
          </p:cNvPr>
          <p:cNvSpPr>
            <a:spLocks noGrp="1"/>
          </p:cNvSpPr>
          <p:nvPr>
            <p:ph type="title"/>
          </p:nvPr>
        </p:nvSpPr>
        <p:spPr>
          <a:xfrm>
            <a:off x="139148" y="646479"/>
            <a:ext cx="1977887" cy="1325563"/>
          </a:xfrm>
        </p:spPr>
        <p:txBody>
          <a:bodyPr>
            <a:noAutofit/>
          </a:bodyPr>
          <a:lstStyle/>
          <a:p>
            <a:r>
              <a:rPr lang="en-US" sz="3600"/>
              <a:t>The College Journey</a:t>
            </a:r>
          </a:p>
        </p:txBody>
      </p:sp>
    </p:spTree>
    <p:extLst>
      <p:ext uri="{BB962C8B-B14F-4D97-AF65-F5344CB8AC3E}">
        <p14:creationId xmlns:p14="http://schemas.microsoft.com/office/powerpoint/2010/main" val="224574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iagram 32">
            <a:extLst>
              <a:ext uri="{FF2B5EF4-FFF2-40B4-BE49-F238E27FC236}">
                <a16:creationId xmlns:a16="http://schemas.microsoft.com/office/drawing/2014/main" id="{3CB2CBF4-8302-34A9-7083-BACEF957195F}"/>
              </a:ext>
            </a:extLst>
          </p:cNvPr>
          <p:cNvGraphicFramePr/>
          <p:nvPr>
            <p:extLst>
              <p:ext uri="{D42A27DB-BD31-4B8C-83A1-F6EECF244321}">
                <p14:modId xmlns:p14="http://schemas.microsoft.com/office/powerpoint/2010/main" val="2125587068"/>
              </p:ext>
            </p:extLst>
          </p:nvPr>
        </p:nvGraphicFramePr>
        <p:xfrm>
          <a:off x="2021135" y="349847"/>
          <a:ext cx="10174178" cy="6158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D5BB8CBB-FD9C-1BBD-BA3E-11353B5B3284}"/>
              </a:ext>
            </a:extLst>
          </p:cNvPr>
          <p:cNvSpPr>
            <a:spLocks noGrp="1"/>
          </p:cNvSpPr>
          <p:nvPr>
            <p:ph type="title"/>
          </p:nvPr>
        </p:nvSpPr>
        <p:spPr>
          <a:xfrm>
            <a:off x="288236" y="646479"/>
            <a:ext cx="1938130" cy="1325563"/>
          </a:xfrm>
        </p:spPr>
        <p:txBody>
          <a:bodyPr>
            <a:noAutofit/>
          </a:bodyPr>
          <a:lstStyle/>
          <a:p>
            <a:r>
              <a:rPr lang="en-US" sz="3600"/>
              <a:t>The Medical School Journey</a:t>
            </a:r>
          </a:p>
        </p:txBody>
      </p:sp>
    </p:spTree>
    <p:extLst>
      <p:ext uri="{BB962C8B-B14F-4D97-AF65-F5344CB8AC3E}">
        <p14:creationId xmlns:p14="http://schemas.microsoft.com/office/powerpoint/2010/main" val="155633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5ED44C02-D529-7688-338F-4DDBD5078EAA}"/>
              </a:ext>
            </a:extLst>
          </p:cNvPr>
          <p:cNvGrpSpPr/>
          <p:nvPr/>
        </p:nvGrpSpPr>
        <p:grpSpPr>
          <a:xfrm>
            <a:off x="275302" y="481070"/>
            <a:ext cx="11641396" cy="5889455"/>
            <a:chOff x="169977" y="351923"/>
            <a:chExt cx="11641396" cy="5889455"/>
          </a:xfrm>
        </p:grpSpPr>
        <p:grpSp>
          <p:nvGrpSpPr>
            <p:cNvPr id="66" name="Group 65">
              <a:extLst>
                <a:ext uri="{FF2B5EF4-FFF2-40B4-BE49-F238E27FC236}">
                  <a16:creationId xmlns:a16="http://schemas.microsoft.com/office/drawing/2014/main" id="{51865A6F-A39B-4F60-15F5-61FF69A03B67}"/>
                </a:ext>
              </a:extLst>
            </p:cNvPr>
            <p:cNvGrpSpPr/>
            <p:nvPr/>
          </p:nvGrpSpPr>
          <p:grpSpPr>
            <a:xfrm>
              <a:off x="169977" y="351923"/>
              <a:ext cx="11641396" cy="5889455"/>
              <a:chOff x="169977" y="351923"/>
              <a:chExt cx="11641396" cy="5889455"/>
            </a:xfrm>
          </p:grpSpPr>
          <p:grpSp>
            <p:nvGrpSpPr>
              <p:cNvPr id="27" name="Group 26">
                <a:extLst>
                  <a:ext uri="{FF2B5EF4-FFF2-40B4-BE49-F238E27FC236}">
                    <a16:creationId xmlns:a16="http://schemas.microsoft.com/office/drawing/2014/main" id="{9931FBD4-8F1A-6081-57A8-59274A7704D4}"/>
                  </a:ext>
                </a:extLst>
              </p:cNvPr>
              <p:cNvGrpSpPr/>
              <p:nvPr/>
            </p:nvGrpSpPr>
            <p:grpSpPr>
              <a:xfrm>
                <a:off x="632046" y="351923"/>
                <a:ext cx="11179327" cy="365760"/>
                <a:chOff x="319225" y="2686049"/>
                <a:chExt cx="11179327" cy="365760"/>
              </a:xfrm>
            </p:grpSpPr>
            <p:sp>
              <p:nvSpPr>
                <p:cNvPr id="15" name="Freeform: Shape 14">
                  <a:extLst>
                    <a:ext uri="{FF2B5EF4-FFF2-40B4-BE49-F238E27FC236}">
                      <a16:creationId xmlns:a16="http://schemas.microsoft.com/office/drawing/2014/main" id="{74378A73-4F1C-9FCB-EAE2-B0FA8B69C3A4}"/>
                    </a:ext>
                  </a:extLst>
                </p:cNvPr>
                <p:cNvSpPr/>
                <p:nvPr/>
              </p:nvSpPr>
              <p:spPr>
                <a:xfrm>
                  <a:off x="319225" y="2686049"/>
                  <a:ext cx="914400" cy="36576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9337" rIns="0" bIns="29337" numCol="1" spcCol="1270" anchor="ctr" anchorCtr="0">
                  <a:noAutofit/>
                </a:bodyPr>
                <a:lstStyle/>
                <a:p>
                  <a:pPr marL="0" lvl="0" indent="0" algn="ctr" defTabSz="488950">
                    <a:lnSpc>
                      <a:spcPct val="90000"/>
                    </a:lnSpc>
                    <a:spcBef>
                      <a:spcPct val="0"/>
                    </a:spcBef>
                    <a:spcAft>
                      <a:spcPct val="35000"/>
                    </a:spcAft>
                    <a:buNone/>
                  </a:pPr>
                  <a:r>
                    <a:rPr lang="en-US" sz="1100" b="1" kern="1200" cap="all">
                      <a:latin typeface="Arial" panose="020B0604020202020204" pitchFamily="34" charset="0"/>
                      <a:cs typeface="Arial" panose="020B0604020202020204" pitchFamily="34" charset="0"/>
                    </a:rPr>
                    <a:t>Jul</a:t>
                  </a:r>
                </a:p>
              </p:txBody>
            </p:sp>
            <p:sp>
              <p:nvSpPr>
                <p:cNvPr id="16" name="Freeform: Shape 15">
                  <a:extLst>
                    <a:ext uri="{FF2B5EF4-FFF2-40B4-BE49-F238E27FC236}">
                      <a16:creationId xmlns:a16="http://schemas.microsoft.com/office/drawing/2014/main" id="{E981532D-13D1-58A3-198E-6EA331E0DBA2}"/>
                    </a:ext>
                  </a:extLst>
                </p:cNvPr>
                <p:cNvSpPr/>
                <p:nvPr/>
              </p:nvSpPr>
              <p:spPr>
                <a:xfrm>
                  <a:off x="1252400" y="2686049"/>
                  <a:ext cx="914400" cy="36576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9337" rIns="0" bIns="29337" numCol="1" spcCol="1270" anchor="ctr" anchorCtr="0">
                  <a:noAutofit/>
                </a:bodyPr>
                <a:lstStyle/>
                <a:p>
                  <a:pPr marL="0" lvl="0" indent="0" algn="ctr" defTabSz="488950">
                    <a:lnSpc>
                      <a:spcPct val="90000"/>
                    </a:lnSpc>
                    <a:spcBef>
                      <a:spcPct val="0"/>
                    </a:spcBef>
                    <a:spcAft>
                      <a:spcPct val="35000"/>
                    </a:spcAft>
                    <a:buNone/>
                  </a:pPr>
                  <a:r>
                    <a:rPr lang="en-US" sz="1100" b="1" kern="1200" cap="all">
                      <a:latin typeface="Arial" panose="020B0604020202020204" pitchFamily="34" charset="0"/>
                      <a:cs typeface="Arial" panose="020B0604020202020204" pitchFamily="34" charset="0"/>
                    </a:rPr>
                    <a:t>AUG</a:t>
                  </a:r>
                </a:p>
              </p:txBody>
            </p:sp>
            <p:sp>
              <p:nvSpPr>
                <p:cNvPr id="17" name="Freeform: Shape 16">
                  <a:extLst>
                    <a:ext uri="{FF2B5EF4-FFF2-40B4-BE49-F238E27FC236}">
                      <a16:creationId xmlns:a16="http://schemas.microsoft.com/office/drawing/2014/main" id="{14A3640A-63A0-7772-5A90-0CD28EA6A850}"/>
                    </a:ext>
                  </a:extLst>
                </p:cNvPr>
                <p:cNvSpPr/>
                <p:nvPr/>
              </p:nvSpPr>
              <p:spPr>
                <a:xfrm>
                  <a:off x="2185575" y="2686049"/>
                  <a:ext cx="914400" cy="36576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9337" rIns="0" bIns="29337" numCol="1" spcCol="1270" anchor="ctr" anchorCtr="0">
                  <a:noAutofit/>
                </a:bodyPr>
                <a:lstStyle/>
                <a:p>
                  <a:pPr marL="0" lvl="0" indent="0" algn="ctr" defTabSz="488950">
                    <a:lnSpc>
                      <a:spcPct val="90000"/>
                    </a:lnSpc>
                    <a:spcBef>
                      <a:spcPct val="0"/>
                    </a:spcBef>
                    <a:spcAft>
                      <a:spcPct val="35000"/>
                    </a:spcAft>
                    <a:buNone/>
                  </a:pPr>
                  <a:r>
                    <a:rPr lang="en-US" sz="1100" b="1" kern="1200" cap="all">
                      <a:latin typeface="Arial" panose="020B0604020202020204" pitchFamily="34" charset="0"/>
                      <a:cs typeface="Arial" panose="020B0604020202020204" pitchFamily="34" charset="0"/>
                    </a:rPr>
                    <a:t>Sep</a:t>
                  </a:r>
                </a:p>
              </p:txBody>
            </p:sp>
            <p:sp>
              <p:nvSpPr>
                <p:cNvPr id="18" name="Freeform: Shape 17">
                  <a:extLst>
                    <a:ext uri="{FF2B5EF4-FFF2-40B4-BE49-F238E27FC236}">
                      <a16:creationId xmlns:a16="http://schemas.microsoft.com/office/drawing/2014/main" id="{DAF92811-E271-BD58-1536-9CFFF70580EE}"/>
                    </a:ext>
                  </a:extLst>
                </p:cNvPr>
                <p:cNvSpPr/>
                <p:nvPr/>
              </p:nvSpPr>
              <p:spPr>
                <a:xfrm>
                  <a:off x="3118750" y="2686049"/>
                  <a:ext cx="914400" cy="36576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9337" rIns="0" bIns="29337" numCol="1" spcCol="1270" anchor="ctr" anchorCtr="0">
                  <a:noAutofit/>
                </a:bodyPr>
                <a:lstStyle/>
                <a:p>
                  <a:pPr marL="0" lvl="0" indent="0" algn="ctr" defTabSz="488950">
                    <a:lnSpc>
                      <a:spcPct val="90000"/>
                    </a:lnSpc>
                    <a:spcBef>
                      <a:spcPct val="0"/>
                    </a:spcBef>
                    <a:spcAft>
                      <a:spcPct val="35000"/>
                    </a:spcAft>
                    <a:buNone/>
                  </a:pPr>
                  <a:r>
                    <a:rPr lang="en-US" sz="1100" b="1" kern="1200" cap="all">
                      <a:latin typeface="Arial" panose="020B0604020202020204" pitchFamily="34" charset="0"/>
                      <a:cs typeface="Arial" panose="020B0604020202020204" pitchFamily="34" charset="0"/>
                    </a:rPr>
                    <a:t>Oct</a:t>
                  </a:r>
                </a:p>
              </p:txBody>
            </p:sp>
            <p:sp>
              <p:nvSpPr>
                <p:cNvPr id="19" name="Freeform: Shape 18">
                  <a:extLst>
                    <a:ext uri="{FF2B5EF4-FFF2-40B4-BE49-F238E27FC236}">
                      <a16:creationId xmlns:a16="http://schemas.microsoft.com/office/drawing/2014/main" id="{93719F17-C37B-B27B-2D94-59FFAB0ECF6A}"/>
                    </a:ext>
                  </a:extLst>
                </p:cNvPr>
                <p:cNvSpPr/>
                <p:nvPr/>
              </p:nvSpPr>
              <p:spPr>
                <a:xfrm>
                  <a:off x="4051925" y="2686049"/>
                  <a:ext cx="914400" cy="36576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9337" rIns="0" bIns="29337" numCol="1" spcCol="1270" anchor="ctr" anchorCtr="0">
                  <a:noAutofit/>
                </a:bodyPr>
                <a:lstStyle/>
                <a:p>
                  <a:pPr marL="0" lvl="0" indent="0" algn="ctr" defTabSz="488950">
                    <a:lnSpc>
                      <a:spcPct val="90000"/>
                    </a:lnSpc>
                    <a:spcBef>
                      <a:spcPct val="0"/>
                    </a:spcBef>
                    <a:spcAft>
                      <a:spcPct val="35000"/>
                    </a:spcAft>
                    <a:buNone/>
                  </a:pPr>
                  <a:r>
                    <a:rPr lang="en-US" sz="1100" b="1" kern="1200" cap="all">
                      <a:latin typeface="Arial" panose="020B0604020202020204" pitchFamily="34" charset="0"/>
                      <a:cs typeface="Arial" panose="020B0604020202020204" pitchFamily="34" charset="0"/>
                    </a:rPr>
                    <a:t>Nov</a:t>
                  </a:r>
                </a:p>
              </p:txBody>
            </p:sp>
            <p:sp>
              <p:nvSpPr>
                <p:cNvPr id="20" name="Freeform: Shape 19">
                  <a:extLst>
                    <a:ext uri="{FF2B5EF4-FFF2-40B4-BE49-F238E27FC236}">
                      <a16:creationId xmlns:a16="http://schemas.microsoft.com/office/drawing/2014/main" id="{40922794-0C3C-0306-34D2-340240A71D80}"/>
                    </a:ext>
                  </a:extLst>
                </p:cNvPr>
                <p:cNvSpPr/>
                <p:nvPr/>
              </p:nvSpPr>
              <p:spPr>
                <a:xfrm>
                  <a:off x="4985100" y="2686049"/>
                  <a:ext cx="914400" cy="36576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9337" rIns="0" bIns="29337" numCol="1" spcCol="1270" anchor="ctr" anchorCtr="0">
                  <a:noAutofit/>
                </a:bodyPr>
                <a:lstStyle/>
                <a:p>
                  <a:pPr marL="0" lvl="0" indent="0" algn="ctr" defTabSz="488950">
                    <a:lnSpc>
                      <a:spcPct val="90000"/>
                    </a:lnSpc>
                    <a:spcBef>
                      <a:spcPct val="0"/>
                    </a:spcBef>
                    <a:spcAft>
                      <a:spcPct val="35000"/>
                    </a:spcAft>
                    <a:buNone/>
                  </a:pPr>
                  <a:r>
                    <a:rPr lang="en-US" sz="1100" b="1" kern="1200" cap="all">
                      <a:latin typeface="Arial" panose="020B0604020202020204" pitchFamily="34" charset="0"/>
                      <a:cs typeface="Arial" panose="020B0604020202020204" pitchFamily="34" charset="0"/>
                    </a:rPr>
                    <a:t>Dec</a:t>
                  </a:r>
                </a:p>
              </p:txBody>
            </p:sp>
            <p:sp>
              <p:nvSpPr>
                <p:cNvPr id="21" name="Freeform: Shape 20">
                  <a:extLst>
                    <a:ext uri="{FF2B5EF4-FFF2-40B4-BE49-F238E27FC236}">
                      <a16:creationId xmlns:a16="http://schemas.microsoft.com/office/drawing/2014/main" id="{DC88E160-AA09-1AF5-7778-E8FE15EEF16E}"/>
                    </a:ext>
                  </a:extLst>
                </p:cNvPr>
                <p:cNvSpPr/>
                <p:nvPr/>
              </p:nvSpPr>
              <p:spPr>
                <a:xfrm>
                  <a:off x="5918275" y="2686049"/>
                  <a:ext cx="914400" cy="36576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9337" rIns="0" bIns="29337" numCol="1" spcCol="1270" anchor="ctr" anchorCtr="0">
                  <a:noAutofit/>
                </a:bodyPr>
                <a:lstStyle/>
                <a:p>
                  <a:pPr marL="0" lvl="0" indent="0" algn="ctr" defTabSz="488950">
                    <a:lnSpc>
                      <a:spcPct val="90000"/>
                    </a:lnSpc>
                    <a:spcBef>
                      <a:spcPct val="0"/>
                    </a:spcBef>
                    <a:spcAft>
                      <a:spcPct val="35000"/>
                    </a:spcAft>
                    <a:buNone/>
                  </a:pPr>
                  <a:r>
                    <a:rPr lang="en-US" sz="1100" b="1" kern="1200" cap="all">
                      <a:latin typeface="Arial" panose="020B0604020202020204" pitchFamily="34" charset="0"/>
                      <a:cs typeface="Arial" panose="020B0604020202020204" pitchFamily="34" charset="0"/>
                    </a:rPr>
                    <a:t>Jan</a:t>
                  </a:r>
                </a:p>
              </p:txBody>
            </p:sp>
            <p:sp>
              <p:nvSpPr>
                <p:cNvPr id="22" name="Freeform: Shape 21">
                  <a:extLst>
                    <a:ext uri="{FF2B5EF4-FFF2-40B4-BE49-F238E27FC236}">
                      <a16:creationId xmlns:a16="http://schemas.microsoft.com/office/drawing/2014/main" id="{E65B772F-5EE1-6709-6FBA-1FD5BAFF4B6A}"/>
                    </a:ext>
                  </a:extLst>
                </p:cNvPr>
                <p:cNvSpPr/>
                <p:nvPr/>
              </p:nvSpPr>
              <p:spPr>
                <a:xfrm>
                  <a:off x="6851450" y="2686049"/>
                  <a:ext cx="914400" cy="36576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9337" rIns="0" bIns="29337" numCol="1" spcCol="1270" anchor="ctr" anchorCtr="0">
                  <a:noAutofit/>
                </a:bodyPr>
                <a:lstStyle/>
                <a:p>
                  <a:pPr marL="0" lvl="0" indent="0" algn="ctr" defTabSz="488950">
                    <a:lnSpc>
                      <a:spcPct val="90000"/>
                    </a:lnSpc>
                    <a:spcBef>
                      <a:spcPct val="0"/>
                    </a:spcBef>
                    <a:spcAft>
                      <a:spcPct val="35000"/>
                    </a:spcAft>
                    <a:buNone/>
                  </a:pPr>
                  <a:r>
                    <a:rPr lang="en-US" sz="1100" b="1" kern="1200" cap="all">
                      <a:latin typeface="Arial" panose="020B0604020202020204" pitchFamily="34" charset="0"/>
                      <a:cs typeface="Arial" panose="020B0604020202020204" pitchFamily="34" charset="0"/>
                    </a:rPr>
                    <a:t>Feb</a:t>
                  </a:r>
                </a:p>
              </p:txBody>
            </p:sp>
            <p:sp>
              <p:nvSpPr>
                <p:cNvPr id="23" name="Freeform: Shape 22">
                  <a:extLst>
                    <a:ext uri="{FF2B5EF4-FFF2-40B4-BE49-F238E27FC236}">
                      <a16:creationId xmlns:a16="http://schemas.microsoft.com/office/drawing/2014/main" id="{DE88FF27-DD08-525C-E307-EB1BC9829C52}"/>
                    </a:ext>
                  </a:extLst>
                </p:cNvPr>
                <p:cNvSpPr/>
                <p:nvPr/>
              </p:nvSpPr>
              <p:spPr>
                <a:xfrm>
                  <a:off x="7784625" y="2686049"/>
                  <a:ext cx="914400" cy="36576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9337" rIns="0" bIns="29337" numCol="1" spcCol="1270" anchor="ctr" anchorCtr="0">
                  <a:noAutofit/>
                </a:bodyPr>
                <a:lstStyle/>
                <a:p>
                  <a:pPr marL="0" lvl="0" indent="0" algn="ctr" defTabSz="488950">
                    <a:lnSpc>
                      <a:spcPct val="90000"/>
                    </a:lnSpc>
                    <a:spcBef>
                      <a:spcPct val="0"/>
                    </a:spcBef>
                    <a:spcAft>
                      <a:spcPct val="35000"/>
                    </a:spcAft>
                    <a:buNone/>
                  </a:pPr>
                  <a:r>
                    <a:rPr lang="en-US" sz="1100" b="1" kern="1200" cap="all">
                      <a:latin typeface="Arial" panose="020B0604020202020204" pitchFamily="34" charset="0"/>
                      <a:cs typeface="Arial" panose="020B0604020202020204" pitchFamily="34" charset="0"/>
                    </a:rPr>
                    <a:t>Mar</a:t>
                  </a:r>
                </a:p>
              </p:txBody>
            </p:sp>
            <p:sp>
              <p:nvSpPr>
                <p:cNvPr id="24" name="Freeform: Shape 23">
                  <a:extLst>
                    <a:ext uri="{FF2B5EF4-FFF2-40B4-BE49-F238E27FC236}">
                      <a16:creationId xmlns:a16="http://schemas.microsoft.com/office/drawing/2014/main" id="{84D4270B-0BCD-282F-1F36-5BC0374BA325}"/>
                    </a:ext>
                  </a:extLst>
                </p:cNvPr>
                <p:cNvSpPr/>
                <p:nvPr/>
              </p:nvSpPr>
              <p:spPr>
                <a:xfrm>
                  <a:off x="8717800" y="2686049"/>
                  <a:ext cx="914400" cy="36576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9337" rIns="0" bIns="29337" numCol="1" spcCol="1270" anchor="ctr" anchorCtr="0">
                  <a:noAutofit/>
                </a:bodyPr>
                <a:lstStyle/>
                <a:p>
                  <a:pPr marL="0" lvl="0" indent="0" algn="ctr" defTabSz="488950">
                    <a:lnSpc>
                      <a:spcPct val="90000"/>
                    </a:lnSpc>
                    <a:spcBef>
                      <a:spcPct val="0"/>
                    </a:spcBef>
                    <a:spcAft>
                      <a:spcPct val="35000"/>
                    </a:spcAft>
                    <a:buNone/>
                  </a:pPr>
                  <a:r>
                    <a:rPr lang="en-US" sz="1100" b="1" kern="1200" cap="all">
                      <a:latin typeface="Arial" panose="020B0604020202020204" pitchFamily="34" charset="0"/>
                      <a:cs typeface="Arial" panose="020B0604020202020204" pitchFamily="34" charset="0"/>
                    </a:rPr>
                    <a:t>Apr</a:t>
                  </a:r>
                </a:p>
              </p:txBody>
            </p:sp>
            <p:sp>
              <p:nvSpPr>
                <p:cNvPr id="25" name="Freeform: Shape 24">
                  <a:extLst>
                    <a:ext uri="{FF2B5EF4-FFF2-40B4-BE49-F238E27FC236}">
                      <a16:creationId xmlns:a16="http://schemas.microsoft.com/office/drawing/2014/main" id="{5923E280-4197-346D-94D0-1895685EF177}"/>
                    </a:ext>
                  </a:extLst>
                </p:cNvPr>
                <p:cNvSpPr/>
                <p:nvPr/>
              </p:nvSpPr>
              <p:spPr>
                <a:xfrm>
                  <a:off x="9650975" y="2686049"/>
                  <a:ext cx="914400" cy="36576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9337" rIns="0" bIns="29337" numCol="1" spcCol="1270" anchor="ctr" anchorCtr="0">
                  <a:noAutofit/>
                </a:bodyPr>
                <a:lstStyle/>
                <a:p>
                  <a:pPr marL="0" lvl="0" indent="0" algn="ctr" defTabSz="488950">
                    <a:lnSpc>
                      <a:spcPct val="90000"/>
                    </a:lnSpc>
                    <a:spcBef>
                      <a:spcPct val="0"/>
                    </a:spcBef>
                    <a:spcAft>
                      <a:spcPct val="35000"/>
                    </a:spcAft>
                    <a:buNone/>
                  </a:pPr>
                  <a:r>
                    <a:rPr lang="en-US" sz="1100" b="1" kern="1200" cap="all">
                      <a:latin typeface="Arial" panose="020B0604020202020204" pitchFamily="34" charset="0"/>
                      <a:cs typeface="Arial" panose="020B0604020202020204" pitchFamily="34" charset="0"/>
                    </a:rPr>
                    <a:t>May</a:t>
                  </a:r>
                </a:p>
              </p:txBody>
            </p:sp>
            <p:sp>
              <p:nvSpPr>
                <p:cNvPr id="26" name="Freeform: Shape 25">
                  <a:extLst>
                    <a:ext uri="{FF2B5EF4-FFF2-40B4-BE49-F238E27FC236}">
                      <a16:creationId xmlns:a16="http://schemas.microsoft.com/office/drawing/2014/main" id="{597743A6-E082-73ED-575B-4E9CB57F194B}"/>
                    </a:ext>
                  </a:extLst>
                </p:cNvPr>
                <p:cNvSpPr/>
                <p:nvPr/>
              </p:nvSpPr>
              <p:spPr>
                <a:xfrm>
                  <a:off x="10584152" y="2686049"/>
                  <a:ext cx="914400" cy="36576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9337" rIns="0" bIns="29337" numCol="1" spcCol="1270" anchor="ctr" anchorCtr="0">
                  <a:noAutofit/>
                </a:bodyPr>
                <a:lstStyle/>
                <a:p>
                  <a:pPr marL="0" lvl="0" indent="0" algn="ctr" defTabSz="488950">
                    <a:lnSpc>
                      <a:spcPct val="90000"/>
                    </a:lnSpc>
                    <a:spcBef>
                      <a:spcPct val="0"/>
                    </a:spcBef>
                    <a:spcAft>
                      <a:spcPct val="35000"/>
                    </a:spcAft>
                    <a:buNone/>
                  </a:pPr>
                  <a:r>
                    <a:rPr lang="en-US" sz="1100" b="1" kern="1200" cap="all">
                      <a:latin typeface="Arial" panose="020B0604020202020204" pitchFamily="34" charset="0"/>
                      <a:cs typeface="Arial" panose="020B0604020202020204" pitchFamily="34" charset="0"/>
                    </a:rPr>
                    <a:t>Jun</a:t>
                  </a:r>
                </a:p>
              </p:txBody>
            </p:sp>
          </p:grpSp>
          <p:grpSp>
            <p:nvGrpSpPr>
              <p:cNvPr id="32" name="Group 31">
                <a:extLst>
                  <a:ext uri="{FF2B5EF4-FFF2-40B4-BE49-F238E27FC236}">
                    <a16:creationId xmlns:a16="http://schemas.microsoft.com/office/drawing/2014/main" id="{608AC548-D93F-CDCB-C603-26D34BAC139C}"/>
                  </a:ext>
                </a:extLst>
              </p:cNvPr>
              <p:cNvGrpSpPr/>
              <p:nvPr/>
            </p:nvGrpSpPr>
            <p:grpSpPr>
              <a:xfrm>
                <a:off x="169977" y="725503"/>
                <a:ext cx="11641395" cy="5515875"/>
                <a:chOff x="169977" y="725503"/>
                <a:chExt cx="11641395" cy="5515875"/>
              </a:xfrm>
            </p:grpSpPr>
            <p:sp>
              <p:nvSpPr>
                <p:cNvPr id="28" name="Rectangle 27">
                  <a:extLst>
                    <a:ext uri="{FF2B5EF4-FFF2-40B4-BE49-F238E27FC236}">
                      <a16:creationId xmlns:a16="http://schemas.microsoft.com/office/drawing/2014/main" id="{18748877-62CE-F461-E355-528373F920EB}"/>
                    </a:ext>
                  </a:extLst>
                </p:cNvPr>
                <p:cNvSpPr/>
                <p:nvPr/>
              </p:nvSpPr>
              <p:spPr>
                <a:xfrm>
                  <a:off x="169977" y="725503"/>
                  <a:ext cx="11641395"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solidFill>
                        <a:schemeClr val="tx1"/>
                      </a:solidFill>
                    </a:rPr>
                    <a:t>M1</a:t>
                  </a:r>
                </a:p>
              </p:txBody>
            </p:sp>
            <p:sp>
              <p:nvSpPr>
                <p:cNvPr id="29" name="Rectangle 28">
                  <a:extLst>
                    <a:ext uri="{FF2B5EF4-FFF2-40B4-BE49-F238E27FC236}">
                      <a16:creationId xmlns:a16="http://schemas.microsoft.com/office/drawing/2014/main" id="{D51CC201-1554-88D7-AF3D-E33872E1DF49}"/>
                    </a:ext>
                  </a:extLst>
                </p:cNvPr>
                <p:cNvSpPr/>
                <p:nvPr/>
              </p:nvSpPr>
              <p:spPr>
                <a:xfrm>
                  <a:off x="169977" y="2106928"/>
                  <a:ext cx="11641395" cy="1371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solidFill>
                        <a:schemeClr val="tx1"/>
                      </a:solidFill>
                    </a:rPr>
                    <a:t>M2</a:t>
                  </a:r>
                </a:p>
              </p:txBody>
            </p:sp>
            <p:sp>
              <p:nvSpPr>
                <p:cNvPr id="30" name="Rectangle 29">
                  <a:extLst>
                    <a:ext uri="{FF2B5EF4-FFF2-40B4-BE49-F238E27FC236}">
                      <a16:creationId xmlns:a16="http://schemas.microsoft.com/office/drawing/2014/main" id="{774C126A-F011-6D14-436A-2F3BEE723993}"/>
                    </a:ext>
                  </a:extLst>
                </p:cNvPr>
                <p:cNvSpPr/>
                <p:nvPr/>
              </p:nvSpPr>
              <p:spPr>
                <a:xfrm>
                  <a:off x="169977" y="3488353"/>
                  <a:ext cx="11641395" cy="1371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solidFill>
                        <a:schemeClr val="tx1"/>
                      </a:solidFill>
                    </a:rPr>
                    <a:t>M3</a:t>
                  </a:r>
                </a:p>
              </p:txBody>
            </p:sp>
            <p:sp>
              <p:nvSpPr>
                <p:cNvPr id="31" name="Rectangle 30">
                  <a:extLst>
                    <a:ext uri="{FF2B5EF4-FFF2-40B4-BE49-F238E27FC236}">
                      <a16:creationId xmlns:a16="http://schemas.microsoft.com/office/drawing/2014/main" id="{64318B93-5233-6EF0-92F6-25E87AD77B25}"/>
                    </a:ext>
                  </a:extLst>
                </p:cNvPr>
                <p:cNvSpPr/>
                <p:nvPr/>
              </p:nvSpPr>
              <p:spPr>
                <a:xfrm>
                  <a:off x="169977" y="4869778"/>
                  <a:ext cx="11641395" cy="1371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solidFill>
                        <a:schemeClr val="tx1"/>
                      </a:solidFill>
                    </a:rPr>
                    <a:t>M4</a:t>
                  </a:r>
                </a:p>
              </p:txBody>
            </p:sp>
          </p:grpSp>
        </p:grpSp>
        <p:sp>
          <p:nvSpPr>
            <p:cNvPr id="33" name="Rectangle 32">
              <a:extLst>
                <a:ext uri="{FF2B5EF4-FFF2-40B4-BE49-F238E27FC236}">
                  <a16:creationId xmlns:a16="http://schemas.microsoft.com/office/drawing/2014/main" id="{C48D0FEB-ACB9-94C0-1C2A-3D1DB3AC55C4}"/>
                </a:ext>
              </a:extLst>
            </p:cNvPr>
            <p:cNvSpPr/>
            <p:nvPr/>
          </p:nvSpPr>
          <p:spPr>
            <a:xfrm>
              <a:off x="1299411" y="725503"/>
              <a:ext cx="247035" cy="138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a:solidFill>
                    <a:schemeClr val="tx1"/>
                  </a:solidFill>
                </a:rPr>
                <a:t>Orientation</a:t>
              </a:r>
            </a:p>
          </p:txBody>
        </p:sp>
        <p:grpSp>
          <p:nvGrpSpPr>
            <p:cNvPr id="61" name="Group 60">
              <a:extLst>
                <a:ext uri="{FF2B5EF4-FFF2-40B4-BE49-F238E27FC236}">
                  <a16:creationId xmlns:a16="http://schemas.microsoft.com/office/drawing/2014/main" id="{F98EF1BB-66C9-71BA-818B-5EC6719AD593}"/>
                </a:ext>
              </a:extLst>
            </p:cNvPr>
            <p:cNvGrpSpPr/>
            <p:nvPr/>
          </p:nvGrpSpPr>
          <p:grpSpPr>
            <a:xfrm>
              <a:off x="1565221" y="734023"/>
              <a:ext cx="8379799" cy="1364384"/>
              <a:chOff x="1565221" y="725503"/>
              <a:chExt cx="8379799" cy="1364384"/>
            </a:xfrm>
          </p:grpSpPr>
          <p:sp>
            <p:nvSpPr>
              <p:cNvPr id="34" name="Rectangle 33">
                <a:extLst>
                  <a:ext uri="{FF2B5EF4-FFF2-40B4-BE49-F238E27FC236}">
                    <a16:creationId xmlns:a16="http://schemas.microsoft.com/office/drawing/2014/main" id="{DAEE16F3-7B47-1685-FD98-3522046739A6}"/>
                  </a:ext>
                </a:extLst>
              </p:cNvPr>
              <p:cNvSpPr/>
              <p:nvPr/>
            </p:nvSpPr>
            <p:spPr>
              <a:xfrm>
                <a:off x="1565221" y="725503"/>
                <a:ext cx="4294158" cy="6821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Clinical Anatomy, Development and Physical Examination </a:t>
                </a:r>
              </a:p>
              <a:p>
                <a:pPr algn="ctr"/>
                <a:r>
                  <a:rPr lang="en-US" sz="1200">
                    <a:solidFill>
                      <a:schemeClr val="tx1"/>
                    </a:solidFill>
                  </a:rPr>
                  <a:t>(CADE)</a:t>
                </a:r>
              </a:p>
            </p:txBody>
          </p:sp>
          <p:sp>
            <p:nvSpPr>
              <p:cNvPr id="35" name="Rectangle 34">
                <a:extLst>
                  <a:ext uri="{FF2B5EF4-FFF2-40B4-BE49-F238E27FC236}">
                    <a16:creationId xmlns:a16="http://schemas.microsoft.com/office/drawing/2014/main" id="{E20E745B-4775-4017-E61C-BE4A6EE9A086}"/>
                  </a:ext>
                </a:extLst>
              </p:cNvPr>
              <p:cNvSpPr/>
              <p:nvPr/>
            </p:nvSpPr>
            <p:spPr>
              <a:xfrm>
                <a:off x="1565221" y="1407695"/>
                <a:ext cx="4294158" cy="6821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Introduction to Clinical Medicine 1a </a:t>
                </a:r>
              </a:p>
              <a:p>
                <a:pPr algn="ctr"/>
                <a:r>
                  <a:rPr lang="en-US" sz="1200">
                    <a:solidFill>
                      <a:schemeClr val="tx1"/>
                    </a:solidFill>
                  </a:rPr>
                  <a:t>(ICM 1a)</a:t>
                </a:r>
              </a:p>
            </p:txBody>
          </p:sp>
          <p:sp>
            <p:nvSpPr>
              <p:cNvPr id="36" name="Rectangle 35">
                <a:extLst>
                  <a:ext uri="{FF2B5EF4-FFF2-40B4-BE49-F238E27FC236}">
                    <a16:creationId xmlns:a16="http://schemas.microsoft.com/office/drawing/2014/main" id="{0045A1C3-73D0-7632-665B-780BDCC3D58F}"/>
                  </a:ext>
                </a:extLst>
              </p:cNvPr>
              <p:cNvSpPr/>
              <p:nvPr/>
            </p:nvSpPr>
            <p:spPr>
              <a:xfrm>
                <a:off x="6161283" y="725503"/>
                <a:ext cx="3783737" cy="6821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Molecular Basis of Life, Defense </a:t>
                </a:r>
                <a:br>
                  <a:rPr lang="en-US" sz="1600" b="1">
                    <a:solidFill>
                      <a:schemeClr val="tx1"/>
                    </a:solidFill>
                  </a:rPr>
                </a:br>
                <a:r>
                  <a:rPr lang="en-US" sz="1600" b="1">
                    <a:solidFill>
                      <a:schemeClr val="tx1"/>
                    </a:solidFill>
                  </a:rPr>
                  <a:t>and Disease </a:t>
                </a:r>
              </a:p>
              <a:p>
                <a:pPr algn="ctr"/>
                <a:r>
                  <a:rPr lang="en-US" sz="1200">
                    <a:solidFill>
                      <a:schemeClr val="tx1"/>
                    </a:solidFill>
                  </a:rPr>
                  <a:t>(MBLDD)</a:t>
                </a:r>
              </a:p>
            </p:txBody>
          </p:sp>
          <p:sp>
            <p:nvSpPr>
              <p:cNvPr id="37" name="Rectangle 36">
                <a:extLst>
                  <a:ext uri="{FF2B5EF4-FFF2-40B4-BE49-F238E27FC236}">
                    <a16:creationId xmlns:a16="http://schemas.microsoft.com/office/drawing/2014/main" id="{B6FA65EA-595C-5A61-5B2F-67701B67A2A0}"/>
                  </a:ext>
                </a:extLst>
              </p:cNvPr>
              <p:cNvSpPr/>
              <p:nvPr/>
            </p:nvSpPr>
            <p:spPr>
              <a:xfrm>
                <a:off x="6161283" y="1407695"/>
                <a:ext cx="3783737" cy="6821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Introduction to Clinical Medicine 1b </a:t>
                </a:r>
                <a:r>
                  <a:rPr lang="en-US" sz="1200">
                    <a:solidFill>
                      <a:schemeClr val="tx1"/>
                    </a:solidFill>
                  </a:rPr>
                  <a:t>(ICM 1b)</a:t>
                </a:r>
              </a:p>
            </p:txBody>
          </p:sp>
        </p:grpSp>
        <p:sp>
          <p:nvSpPr>
            <p:cNvPr id="38" name="Rectangle 37">
              <a:extLst>
                <a:ext uri="{FF2B5EF4-FFF2-40B4-BE49-F238E27FC236}">
                  <a16:creationId xmlns:a16="http://schemas.microsoft.com/office/drawing/2014/main" id="{08AD8E84-9F4F-8732-836B-E0E326FC7646}"/>
                </a:ext>
              </a:extLst>
            </p:cNvPr>
            <p:cNvSpPr/>
            <p:nvPr/>
          </p:nvSpPr>
          <p:spPr>
            <a:xfrm>
              <a:off x="9963683" y="725503"/>
              <a:ext cx="510421" cy="13814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a:solidFill>
                    <a:schemeClr val="tx1"/>
                  </a:solidFill>
                </a:rPr>
                <a:t>Biostatistics and EBM</a:t>
              </a:r>
            </a:p>
          </p:txBody>
        </p:sp>
        <p:grpSp>
          <p:nvGrpSpPr>
            <p:cNvPr id="64" name="Group 63">
              <a:extLst>
                <a:ext uri="{FF2B5EF4-FFF2-40B4-BE49-F238E27FC236}">
                  <a16:creationId xmlns:a16="http://schemas.microsoft.com/office/drawing/2014/main" id="{16C03CAA-5CB1-8F68-3E2B-DAC0811DAA85}"/>
                </a:ext>
              </a:extLst>
            </p:cNvPr>
            <p:cNvGrpSpPr/>
            <p:nvPr/>
          </p:nvGrpSpPr>
          <p:grpSpPr>
            <a:xfrm>
              <a:off x="632046" y="3517024"/>
              <a:ext cx="10940120" cy="1320663"/>
              <a:chOff x="632046" y="3517024"/>
              <a:chExt cx="10940120" cy="1320663"/>
            </a:xfrm>
          </p:grpSpPr>
          <p:sp>
            <p:nvSpPr>
              <p:cNvPr id="44" name="Rectangle 43">
                <a:extLst>
                  <a:ext uri="{FF2B5EF4-FFF2-40B4-BE49-F238E27FC236}">
                    <a16:creationId xmlns:a16="http://schemas.microsoft.com/office/drawing/2014/main" id="{13628010-93A2-F108-1563-2175279775D0}"/>
                  </a:ext>
                </a:extLst>
              </p:cNvPr>
              <p:cNvSpPr/>
              <p:nvPr/>
            </p:nvSpPr>
            <p:spPr>
              <a:xfrm>
                <a:off x="632046" y="3517024"/>
                <a:ext cx="1617859" cy="1320663"/>
              </a:xfrm>
              <a:prstGeom prst="rect">
                <a:avLst/>
              </a:prstGeom>
              <a:solidFill>
                <a:schemeClr val="accent2">
                  <a:lumMod val="60000"/>
                  <a:lumOff val="40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Surgery</a:t>
                </a:r>
              </a:p>
              <a:p>
                <a:pPr algn="ctr"/>
                <a:r>
                  <a:rPr lang="en-US" sz="1200">
                    <a:solidFill>
                      <a:schemeClr val="tx1"/>
                    </a:solidFill>
                  </a:rPr>
                  <a:t>(8 wks)</a:t>
                </a:r>
              </a:p>
            </p:txBody>
          </p:sp>
          <p:sp>
            <p:nvSpPr>
              <p:cNvPr id="45" name="Rectangle 44">
                <a:extLst>
                  <a:ext uri="{FF2B5EF4-FFF2-40B4-BE49-F238E27FC236}">
                    <a16:creationId xmlns:a16="http://schemas.microsoft.com/office/drawing/2014/main" id="{5B79E51D-3966-B886-69EE-FB311CEBDEB4}"/>
                  </a:ext>
                </a:extLst>
              </p:cNvPr>
              <p:cNvSpPr/>
              <p:nvPr/>
            </p:nvSpPr>
            <p:spPr>
              <a:xfrm>
                <a:off x="2270912" y="3517024"/>
                <a:ext cx="1617859" cy="1320663"/>
              </a:xfrm>
              <a:prstGeom prst="rect">
                <a:avLst/>
              </a:prstGeom>
              <a:solidFill>
                <a:schemeClr val="accent2">
                  <a:lumMod val="60000"/>
                  <a:lumOff val="40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Internal Medicine</a:t>
                </a:r>
              </a:p>
              <a:p>
                <a:pPr algn="ctr"/>
                <a:r>
                  <a:rPr lang="en-US" sz="1200">
                    <a:solidFill>
                      <a:schemeClr val="tx1"/>
                    </a:solidFill>
                  </a:rPr>
                  <a:t>(8 wks)</a:t>
                </a:r>
              </a:p>
            </p:txBody>
          </p:sp>
          <p:sp>
            <p:nvSpPr>
              <p:cNvPr id="46" name="Rectangle 45">
                <a:extLst>
                  <a:ext uri="{FF2B5EF4-FFF2-40B4-BE49-F238E27FC236}">
                    <a16:creationId xmlns:a16="http://schemas.microsoft.com/office/drawing/2014/main" id="{B922E6C1-EE42-6B38-DED7-71A07DB77C7C}"/>
                  </a:ext>
                </a:extLst>
              </p:cNvPr>
              <p:cNvSpPr/>
              <p:nvPr/>
            </p:nvSpPr>
            <p:spPr>
              <a:xfrm>
                <a:off x="3909778" y="3517024"/>
                <a:ext cx="878790" cy="1320663"/>
              </a:xfrm>
              <a:prstGeom prst="rect">
                <a:avLst/>
              </a:prstGeom>
              <a:solidFill>
                <a:schemeClr val="accent2">
                  <a:lumMod val="60000"/>
                  <a:lumOff val="40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b="1">
                    <a:solidFill>
                      <a:schemeClr val="tx1"/>
                    </a:solidFill>
                  </a:rPr>
                  <a:t>Neurology</a:t>
                </a:r>
              </a:p>
              <a:p>
                <a:pPr algn="ctr"/>
                <a:r>
                  <a:rPr lang="en-US" sz="1200">
                    <a:solidFill>
                      <a:schemeClr val="tx1"/>
                    </a:solidFill>
                  </a:rPr>
                  <a:t>(4 wks)</a:t>
                </a:r>
              </a:p>
            </p:txBody>
          </p:sp>
          <p:sp>
            <p:nvSpPr>
              <p:cNvPr id="47" name="Rectangle 46">
                <a:extLst>
                  <a:ext uri="{FF2B5EF4-FFF2-40B4-BE49-F238E27FC236}">
                    <a16:creationId xmlns:a16="http://schemas.microsoft.com/office/drawing/2014/main" id="{8B1C8ED2-7C0A-81E3-6275-9BEC5C24E2AD}"/>
                  </a:ext>
                </a:extLst>
              </p:cNvPr>
              <p:cNvSpPr/>
              <p:nvPr/>
            </p:nvSpPr>
            <p:spPr>
              <a:xfrm>
                <a:off x="6413951" y="3517024"/>
                <a:ext cx="1280160" cy="1320663"/>
              </a:xfrm>
              <a:prstGeom prst="rect">
                <a:avLst/>
              </a:prstGeom>
              <a:solidFill>
                <a:schemeClr val="accent2">
                  <a:lumMod val="60000"/>
                  <a:lumOff val="40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OB/GYN</a:t>
                </a:r>
              </a:p>
              <a:p>
                <a:pPr algn="ctr"/>
                <a:r>
                  <a:rPr lang="en-US" sz="1200">
                    <a:solidFill>
                      <a:schemeClr val="tx1"/>
                    </a:solidFill>
                  </a:rPr>
                  <a:t>(6 wks)</a:t>
                </a:r>
              </a:p>
            </p:txBody>
          </p:sp>
          <p:sp>
            <p:nvSpPr>
              <p:cNvPr id="48" name="Rectangle 47">
                <a:extLst>
                  <a:ext uri="{FF2B5EF4-FFF2-40B4-BE49-F238E27FC236}">
                    <a16:creationId xmlns:a16="http://schemas.microsoft.com/office/drawing/2014/main" id="{43483A58-E1DD-23A8-6678-4E1948FD33F0}"/>
                  </a:ext>
                </a:extLst>
              </p:cNvPr>
              <p:cNvSpPr/>
              <p:nvPr/>
            </p:nvSpPr>
            <p:spPr>
              <a:xfrm>
                <a:off x="7706636" y="3517024"/>
                <a:ext cx="1280160" cy="1320663"/>
              </a:xfrm>
              <a:prstGeom prst="rect">
                <a:avLst/>
              </a:prstGeom>
              <a:solidFill>
                <a:schemeClr val="accent2">
                  <a:lumMod val="60000"/>
                  <a:lumOff val="40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Psychiatry</a:t>
                </a:r>
              </a:p>
              <a:p>
                <a:pPr algn="ctr"/>
                <a:r>
                  <a:rPr lang="en-US" sz="1200">
                    <a:solidFill>
                      <a:schemeClr val="tx1"/>
                    </a:solidFill>
                  </a:rPr>
                  <a:t>(6 wks)</a:t>
                </a:r>
              </a:p>
            </p:txBody>
          </p:sp>
          <p:sp>
            <p:nvSpPr>
              <p:cNvPr id="49" name="Rectangle 48">
                <a:extLst>
                  <a:ext uri="{FF2B5EF4-FFF2-40B4-BE49-F238E27FC236}">
                    <a16:creationId xmlns:a16="http://schemas.microsoft.com/office/drawing/2014/main" id="{A4CE8086-905C-7B2D-06F4-6E8276B9F72F}"/>
                  </a:ext>
                </a:extLst>
              </p:cNvPr>
              <p:cNvSpPr/>
              <p:nvPr/>
            </p:nvSpPr>
            <p:spPr>
              <a:xfrm>
                <a:off x="8999321" y="3517024"/>
                <a:ext cx="1280160" cy="1320663"/>
              </a:xfrm>
              <a:prstGeom prst="rect">
                <a:avLst/>
              </a:prstGeom>
              <a:solidFill>
                <a:schemeClr val="accent2">
                  <a:lumMod val="60000"/>
                  <a:lumOff val="40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Pediatrics</a:t>
                </a:r>
              </a:p>
              <a:p>
                <a:pPr algn="ctr"/>
                <a:r>
                  <a:rPr lang="en-US" sz="1200">
                    <a:solidFill>
                      <a:schemeClr val="tx1"/>
                    </a:solidFill>
                  </a:rPr>
                  <a:t>(6 wks)</a:t>
                </a:r>
              </a:p>
            </p:txBody>
          </p:sp>
          <p:sp>
            <p:nvSpPr>
              <p:cNvPr id="50" name="Rectangle 49">
                <a:extLst>
                  <a:ext uri="{FF2B5EF4-FFF2-40B4-BE49-F238E27FC236}">
                    <a16:creationId xmlns:a16="http://schemas.microsoft.com/office/drawing/2014/main" id="{CEEAE41F-730C-7E7A-DCE0-03305C3479F0}"/>
                  </a:ext>
                </a:extLst>
              </p:cNvPr>
              <p:cNvSpPr/>
              <p:nvPr/>
            </p:nvSpPr>
            <p:spPr>
              <a:xfrm>
                <a:off x="10292006" y="3517024"/>
                <a:ext cx="1280160" cy="1320663"/>
              </a:xfrm>
              <a:prstGeom prst="rect">
                <a:avLst/>
              </a:prstGeom>
              <a:solidFill>
                <a:schemeClr val="accent2">
                  <a:lumMod val="60000"/>
                  <a:lumOff val="40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Family Medicine</a:t>
                </a:r>
              </a:p>
              <a:p>
                <a:pPr algn="ctr"/>
                <a:r>
                  <a:rPr lang="en-US" sz="1200">
                    <a:solidFill>
                      <a:schemeClr val="tx1"/>
                    </a:solidFill>
                  </a:rPr>
                  <a:t>(6 wks)</a:t>
                </a:r>
              </a:p>
            </p:txBody>
          </p:sp>
        </p:grpSp>
        <p:grpSp>
          <p:nvGrpSpPr>
            <p:cNvPr id="65" name="Group 64">
              <a:extLst>
                <a:ext uri="{FF2B5EF4-FFF2-40B4-BE49-F238E27FC236}">
                  <a16:creationId xmlns:a16="http://schemas.microsoft.com/office/drawing/2014/main" id="{9AF6C0DC-05DF-85C4-C3C3-0A179E0DFF40}"/>
                </a:ext>
              </a:extLst>
            </p:cNvPr>
            <p:cNvGrpSpPr/>
            <p:nvPr/>
          </p:nvGrpSpPr>
          <p:grpSpPr>
            <a:xfrm>
              <a:off x="1573903" y="4895246"/>
              <a:ext cx="8900314" cy="1320664"/>
              <a:chOff x="1573903" y="4895246"/>
              <a:chExt cx="8900314" cy="1320664"/>
            </a:xfrm>
          </p:grpSpPr>
          <p:sp>
            <p:nvSpPr>
              <p:cNvPr id="52" name="Rectangle 51">
                <a:extLst>
                  <a:ext uri="{FF2B5EF4-FFF2-40B4-BE49-F238E27FC236}">
                    <a16:creationId xmlns:a16="http://schemas.microsoft.com/office/drawing/2014/main" id="{4964A091-6224-84BF-5A19-FAF3132704E9}"/>
                  </a:ext>
                </a:extLst>
              </p:cNvPr>
              <p:cNvSpPr/>
              <p:nvPr/>
            </p:nvSpPr>
            <p:spPr>
              <a:xfrm>
                <a:off x="1573903" y="4895247"/>
                <a:ext cx="912168" cy="1320663"/>
              </a:xfrm>
              <a:prstGeom prst="rect">
                <a:avLst/>
              </a:prstGeom>
              <a:solidFill>
                <a:schemeClr val="accent2">
                  <a:lumMod val="60000"/>
                  <a:lumOff val="40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tx1"/>
                    </a:solidFill>
                  </a:rPr>
                  <a:t>Acting Internship </a:t>
                </a:r>
                <a:r>
                  <a:rPr lang="en-US" sz="1200">
                    <a:solidFill>
                      <a:schemeClr val="tx1"/>
                    </a:solidFill>
                  </a:rPr>
                  <a:t>(4 wks)</a:t>
                </a:r>
                <a:endParaRPr lang="en-US" sz="1400">
                  <a:solidFill>
                    <a:schemeClr val="tx1"/>
                  </a:solidFill>
                </a:endParaRPr>
              </a:p>
            </p:txBody>
          </p:sp>
          <p:sp>
            <p:nvSpPr>
              <p:cNvPr id="53" name="Rectangle 52">
                <a:extLst>
                  <a:ext uri="{FF2B5EF4-FFF2-40B4-BE49-F238E27FC236}">
                    <a16:creationId xmlns:a16="http://schemas.microsoft.com/office/drawing/2014/main" id="{94923036-4C52-D460-E2C1-D3DA466FC142}"/>
                  </a:ext>
                </a:extLst>
              </p:cNvPr>
              <p:cNvSpPr/>
              <p:nvPr/>
            </p:nvSpPr>
            <p:spPr>
              <a:xfrm>
                <a:off x="2494752" y="4895247"/>
                <a:ext cx="528274" cy="1320663"/>
              </a:xfrm>
              <a:prstGeom prst="rect">
                <a:avLst/>
              </a:prstGeom>
              <a:solidFill>
                <a:schemeClr val="accent2">
                  <a:lumMod val="60000"/>
                  <a:lumOff val="40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ICU</a:t>
                </a:r>
                <a:r>
                  <a:rPr lang="en-US" sz="1400">
                    <a:solidFill>
                      <a:schemeClr val="tx1"/>
                    </a:solidFill>
                  </a:rPr>
                  <a:t> </a:t>
                </a:r>
              </a:p>
              <a:p>
                <a:pPr algn="ctr"/>
                <a:r>
                  <a:rPr lang="en-US" sz="1200">
                    <a:solidFill>
                      <a:schemeClr val="tx1"/>
                    </a:solidFill>
                  </a:rPr>
                  <a:t>(2 wks)</a:t>
                </a:r>
              </a:p>
            </p:txBody>
          </p:sp>
          <p:sp>
            <p:nvSpPr>
              <p:cNvPr id="54" name="Rectangle 53">
                <a:extLst>
                  <a:ext uri="{FF2B5EF4-FFF2-40B4-BE49-F238E27FC236}">
                    <a16:creationId xmlns:a16="http://schemas.microsoft.com/office/drawing/2014/main" id="{7DE81948-8911-E5EA-C943-78FA78DC0B07}"/>
                  </a:ext>
                </a:extLst>
              </p:cNvPr>
              <p:cNvSpPr/>
              <p:nvPr/>
            </p:nvSpPr>
            <p:spPr>
              <a:xfrm>
                <a:off x="3031707" y="4895247"/>
                <a:ext cx="374817" cy="1320663"/>
              </a:xfrm>
              <a:prstGeom prst="rect">
                <a:avLst/>
              </a:prstGeom>
              <a:solidFill>
                <a:schemeClr val="accent2">
                  <a:lumMod val="60000"/>
                  <a:lumOff val="40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rIns="0" rtlCol="0" anchor="ctr"/>
              <a:lstStyle/>
              <a:p>
                <a:pPr algn="ctr">
                  <a:lnSpc>
                    <a:spcPct val="80000"/>
                  </a:lnSpc>
                </a:pPr>
                <a:r>
                  <a:rPr lang="en-US" sz="1400" b="1">
                    <a:solidFill>
                      <a:schemeClr val="tx1"/>
                    </a:solidFill>
                  </a:rPr>
                  <a:t>Palliative</a:t>
                </a:r>
                <a:r>
                  <a:rPr lang="en-US" sz="1400">
                    <a:solidFill>
                      <a:schemeClr val="tx1"/>
                    </a:solidFill>
                  </a:rPr>
                  <a:t> </a:t>
                </a:r>
              </a:p>
              <a:p>
                <a:pPr algn="ctr">
                  <a:lnSpc>
                    <a:spcPct val="80000"/>
                  </a:lnSpc>
                </a:pPr>
                <a:r>
                  <a:rPr lang="en-US" sz="1100">
                    <a:solidFill>
                      <a:schemeClr val="tx1"/>
                    </a:solidFill>
                  </a:rPr>
                  <a:t>(1 wk)</a:t>
                </a:r>
              </a:p>
            </p:txBody>
          </p:sp>
          <p:sp>
            <p:nvSpPr>
              <p:cNvPr id="55" name="Rectangle 54">
                <a:extLst>
                  <a:ext uri="{FF2B5EF4-FFF2-40B4-BE49-F238E27FC236}">
                    <a16:creationId xmlns:a16="http://schemas.microsoft.com/office/drawing/2014/main" id="{199725C4-45EA-722E-38A9-69E2C91E55F2}"/>
                  </a:ext>
                </a:extLst>
              </p:cNvPr>
              <p:cNvSpPr/>
              <p:nvPr/>
            </p:nvSpPr>
            <p:spPr>
              <a:xfrm>
                <a:off x="3415205" y="4895247"/>
                <a:ext cx="1017141" cy="1320663"/>
              </a:xfrm>
              <a:prstGeom prst="rect">
                <a:avLst/>
              </a:prstGeom>
              <a:solidFill>
                <a:schemeClr val="accent2">
                  <a:lumMod val="60000"/>
                  <a:lumOff val="40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Ambulatory</a:t>
                </a:r>
                <a:r>
                  <a:rPr lang="en-US" sz="1200">
                    <a:solidFill>
                      <a:schemeClr val="tx1"/>
                    </a:solidFill>
                  </a:rPr>
                  <a:t>(4 wks)</a:t>
                </a:r>
                <a:endParaRPr lang="en-US" sz="1400">
                  <a:solidFill>
                    <a:schemeClr val="tx1"/>
                  </a:solidFill>
                </a:endParaRPr>
              </a:p>
            </p:txBody>
          </p:sp>
          <p:sp>
            <p:nvSpPr>
              <p:cNvPr id="56" name="Rectangle 55">
                <a:extLst>
                  <a:ext uri="{FF2B5EF4-FFF2-40B4-BE49-F238E27FC236}">
                    <a16:creationId xmlns:a16="http://schemas.microsoft.com/office/drawing/2014/main" id="{A729096E-FDF5-304C-95D4-28A4C290DAC7}"/>
                  </a:ext>
                </a:extLst>
              </p:cNvPr>
              <p:cNvSpPr/>
              <p:nvPr/>
            </p:nvSpPr>
            <p:spPr>
              <a:xfrm>
                <a:off x="4441029" y="4895247"/>
                <a:ext cx="1455674" cy="13206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a:solidFill>
                      <a:schemeClr val="tx1"/>
                    </a:solidFill>
                  </a:rPr>
                  <a:t>Electives </a:t>
                </a:r>
              </a:p>
              <a:p>
                <a:pPr algn="ctr"/>
                <a:r>
                  <a:rPr lang="en-US" sz="1600">
                    <a:solidFill>
                      <a:schemeClr val="tx1"/>
                    </a:solidFill>
                  </a:rPr>
                  <a:t>(22-24 total weeks)</a:t>
                </a:r>
              </a:p>
            </p:txBody>
          </p:sp>
          <p:sp>
            <p:nvSpPr>
              <p:cNvPr id="57" name="Rectangle 56">
                <a:extLst>
                  <a:ext uri="{FF2B5EF4-FFF2-40B4-BE49-F238E27FC236}">
                    <a16:creationId xmlns:a16="http://schemas.microsoft.com/office/drawing/2014/main" id="{C48675DF-3089-263F-02CD-1B50797548FF}"/>
                  </a:ext>
                </a:extLst>
              </p:cNvPr>
              <p:cNvSpPr/>
              <p:nvPr/>
            </p:nvSpPr>
            <p:spPr>
              <a:xfrm>
                <a:off x="6161282" y="4895247"/>
                <a:ext cx="3783737" cy="13206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a:solidFill>
                      <a:schemeClr val="tx1"/>
                    </a:solidFill>
                  </a:rPr>
                  <a:t>Electives </a:t>
                </a:r>
              </a:p>
              <a:p>
                <a:pPr algn="ctr"/>
                <a:r>
                  <a:rPr lang="en-US" sz="1600">
                    <a:solidFill>
                      <a:schemeClr val="tx1"/>
                    </a:solidFill>
                  </a:rPr>
                  <a:t>(22-24 total weeks)</a:t>
                </a:r>
              </a:p>
            </p:txBody>
          </p:sp>
          <p:sp>
            <p:nvSpPr>
              <p:cNvPr id="58" name="Rectangle 57">
                <a:extLst>
                  <a:ext uri="{FF2B5EF4-FFF2-40B4-BE49-F238E27FC236}">
                    <a16:creationId xmlns:a16="http://schemas.microsoft.com/office/drawing/2014/main" id="{2F7FAFFA-08EA-77C8-E6E4-1270D9D93D77}"/>
                  </a:ext>
                </a:extLst>
              </p:cNvPr>
              <p:cNvSpPr/>
              <p:nvPr/>
            </p:nvSpPr>
            <p:spPr>
              <a:xfrm>
                <a:off x="9963796" y="4895246"/>
                <a:ext cx="510421" cy="132066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a:solidFill>
                      <a:schemeClr val="tx1"/>
                    </a:solidFill>
                  </a:rPr>
                  <a:t>Graduation</a:t>
                </a:r>
              </a:p>
            </p:txBody>
          </p:sp>
        </p:grpSp>
        <p:grpSp>
          <p:nvGrpSpPr>
            <p:cNvPr id="63" name="Group 62">
              <a:extLst>
                <a:ext uri="{FF2B5EF4-FFF2-40B4-BE49-F238E27FC236}">
                  <a16:creationId xmlns:a16="http://schemas.microsoft.com/office/drawing/2014/main" id="{E4289B38-83F2-2C1E-0916-383C4B8F8C9F}"/>
                </a:ext>
              </a:extLst>
            </p:cNvPr>
            <p:cNvGrpSpPr/>
            <p:nvPr/>
          </p:nvGrpSpPr>
          <p:grpSpPr>
            <a:xfrm>
              <a:off x="1565221" y="2114954"/>
              <a:ext cx="10208827" cy="1364384"/>
              <a:chOff x="1565221" y="2105623"/>
              <a:chExt cx="10208827" cy="1364384"/>
            </a:xfrm>
          </p:grpSpPr>
          <p:grpSp>
            <p:nvGrpSpPr>
              <p:cNvPr id="62" name="Group 61">
                <a:extLst>
                  <a:ext uri="{FF2B5EF4-FFF2-40B4-BE49-F238E27FC236}">
                    <a16:creationId xmlns:a16="http://schemas.microsoft.com/office/drawing/2014/main" id="{3F33F8FB-4AED-1649-B5E0-BE44C39ECB74}"/>
                  </a:ext>
                </a:extLst>
              </p:cNvPr>
              <p:cNvGrpSpPr/>
              <p:nvPr/>
            </p:nvGrpSpPr>
            <p:grpSpPr>
              <a:xfrm>
                <a:off x="1565221" y="2105623"/>
                <a:ext cx="7903632" cy="1347343"/>
                <a:chOff x="1565221" y="2114144"/>
                <a:chExt cx="7903632" cy="1347343"/>
              </a:xfrm>
            </p:grpSpPr>
            <p:sp>
              <p:nvSpPr>
                <p:cNvPr id="39" name="Rectangle 38">
                  <a:extLst>
                    <a:ext uri="{FF2B5EF4-FFF2-40B4-BE49-F238E27FC236}">
                      <a16:creationId xmlns:a16="http://schemas.microsoft.com/office/drawing/2014/main" id="{5911FAE5-80B4-F4EE-0E4E-D944A3A07CD6}"/>
                    </a:ext>
                  </a:extLst>
                </p:cNvPr>
                <p:cNvSpPr/>
                <p:nvPr/>
              </p:nvSpPr>
              <p:spPr>
                <a:xfrm>
                  <a:off x="1565221" y="2114144"/>
                  <a:ext cx="4294158" cy="68219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Human Systems in Health and Disease 1 </a:t>
                  </a:r>
                  <a:r>
                    <a:rPr lang="en-US" sz="1200">
                      <a:solidFill>
                        <a:schemeClr val="tx1"/>
                      </a:solidFill>
                    </a:rPr>
                    <a:t>(HSHD1)</a:t>
                  </a:r>
                </a:p>
              </p:txBody>
            </p:sp>
            <p:sp>
              <p:nvSpPr>
                <p:cNvPr id="40" name="Rectangle 39">
                  <a:extLst>
                    <a:ext uri="{FF2B5EF4-FFF2-40B4-BE49-F238E27FC236}">
                      <a16:creationId xmlns:a16="http://schemas.microsoft.com/office/drawing/2014/main" id="{B2A0180B-BF05-3F24-6397-791478222B1B}"/>
                    </a:ext>
                  </a:extLst>
                </p:cNvPr>
                <p:cNvSpPr/>
                <p:nvPr/>
              </p:nvSpPr>
              <p:spPr>
                <a:xfrm>
                  <a:off x="1565221" y="2779295"/>
                  <a:ext cx="4294158" cy="6821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Introduction to Clinical Medicine 2a </a:t>
                  </a:r>
                </a:p>
                <a:p>
                  <a:pPr algn="ctr"/>
                  <a:r>
                    <a:rPr lang="en-US" sz="1200">
                      <a:solidFill>
                        <a:schemeClr val="tx1"/>
                      </a:solidFill>
                    </a:rPr>
                    <a:t>(ICM 2a)</a:t>
                  </a:r>
                </a:p>
              </p:txBody>
            </p:sp>
            <p:sp>
              <p:nvSpPr>
                <p:cNvPr id="41" name="Rectangle 40">
                  <a:extLst>
                    <a:ext uri="{FF2B5EF4-FFF2-40B4-BE49-F238E27FC236}">
                      <a16:creationId xmlns:a16="http://schemas.microsoft.com/office/drawing/2014/main" id="{78BF0BBB-2086-B296-A280-BDAADA0A2267}"/>
                    </a:ext>
                  </a:extLst>
                </p:cNvPr>
                <p:cNvSpPr/>
                <p:nvPr/>
              </p:nvSpPr>
              <p:spPr>
                <a:xfrm>
                  <a:off x="6161284" y="2114144"/>
                  <a:ext cx="3307569" cy="68219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Human Systems in Health and Disease 2 </a:t>
                  </a:r>
                </a:p>
                <a:p>
                  <a:pPr algn="ctr"/>
                  <a:r>
                    <a:rPr lang="en-US" sz="1200">
                      <a:solidFill>
                        <a:schemeClr val="tx1"/>
                      </a:solidFill>
                    </a:rPr>
                    <a:t>(HSHD2)</a:t>
                  </a:r>
                </a:p>
              </p:txBody>
            </p:sp>
            <p:sp>
              <p:nvSpPr>
                <p:cNvPr id="42" name="Rectangle 41">
                  <a:extLst>
                    <a:ext uri="{FF2B5EF4-FFF2-40B4-BE49-F238E27FC236}">
                      <a16:creationId xmlns:a16="http://schemas.microsoft.com/office/drawing/2014/main" id="{4552F499-EE7D-D955-BB7D-20ACB3A91B43}"/>
                    </a:ext>
                  </a:extLst>
                </p:cNvPr>
                <p:cNvSpPr/>
                <p:nvPr/>
              </p:nvSpPr>
              <p:spPr>
                <a:xfrm>
                  <a:off x="6161284" y="2779295"/>
                  <a:ext cx="3307569" cy="6821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Introduction to Clinical Medicine 2b </a:t>
                  </a:r>
                </a:p>
                <a:p>
                  <a:pPr algn="ctr"/>
                  <a:r>
                    <a:rPr lang="en-US" sz="1200">
                      <a:solidFill>
                        <a:schemeClr val="tx1"/>
                      </a:solidFill>
                    </a:rPr>
                    <a:t>(ICM 2b)</a:t>
                  </a:r>
                </a:p>
              </p:txBody>
            </p:sp>
          </p:grpSp>
          <p:sp>
            <p:nvSpPr>
              <p:cNvPr id="43" name="Rectangle 42">
                <a:extLst>
                  <a:ext uri="{FF2B5EF4-FFF2-40B4-BE49-F238E27FC236}">
                    <a16:creationId xmlns:a16="http://schemas.microsoft.com/office/drawing/2014/main" id="{721603D3-FE68-07D1-5250-EB25AD397780}"/>
                  </a:ext>
                </a:extLst>
              </p:cNvPr>
              <p:cNvSpPr/>
              <p:nvPr/>
            </p:nvSpPr>
            <p:spPr>
              <a:xfrm>
                <a:off x="11263627" y="2105623"/>
                <a:ext cx="510421" cy="1364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a:solidFill>
                      <a:schemeClr val="tx1"/>
                    </a:solidFill>
                  </a:rPr>
                  <a:t>M3 Orientation,</a:t>
                </a:r>
              </a:p>
              <a:p>
                <a:pPr algn="ctr"/>
                <a:r>
                  <a:rPr lang="en-US" sz="1200">
                    <a:solidFill>
                      <a:schemeClr val="tx1"/>
                    </a:solidFill>
                  </a:rPr>
                  <a:t>Clerkships</a:t>
                </a:r>
              </a:p>
            </p:txBody>
          </p:sp>
          <p:sp>
            <p:nvSpPr>
              <p:cNvPr id="59" name="Rectangle 58">
                <a:extLst>
                  <a:ext uri="{FF2B5EF4-FFF2-40B4-BE49-F238E27FC236}">
                    <a16:creationId xmlns:a16="http://schemas.microsoft.com/office/drawing/2014/main" id="{CD32C648-8BC4-1869-3076-10296B617CA2}"/>
                  </a:ext>
                </a:extLst>
              </p:cNvPr>
              <p:cNvSpPr/>
              <p:nvPr/>
            </p:nvSpPr>
            <p:spPr>
              <a:xfrm>
                <a:off x="9489229" y="2118963"/>
                <a:ext cx="1755735" cy="13206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a:solidFill>
                      <a:schemeClr val="tx1"/>
                    </a:solidFill>
                  </a:rPr>
                  <a:t>Study for Step 1</a:t>
                </a:r>
              </a:p>
            </p:txBody>
          </p:sp>
        </p:grpSp>
        <p:sp>
          <p:nvSpPr>
            <p:cNvPr id="60" name="Rectangle 59">
              <a:extLst>
                <a:ext uri="{FF2B5EF4-FFF2-40B4-BE49-F238E27FC236}">
                  <a16:creationId xmlns:a16="http://schemas.microsoft.com/office/drawing/2014/main" id="{260568ED-28D5-603E-0698-6733D7B4CA1B}"/>
                </a:ext>
              </a:extLst>
            </p:cNvPr>
            <p:cNvSpPr/>
            <p:nvPr/>
          </p:nvSpPr>
          <p:spPr>
            <a:xfrm>
              <a:off x="10492767" y="755884"/>
              <a:ext cx="1277106" cy="13206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a:solidFill>
                    <a:schemeClr val="tx1"/>
                  </a:solidFill>
                </a:rPr>
                <a:t>Vacation or Electives</a:t>
              </a:r>
            </a:p>
          </p:txBody>
        </p:sp>
      </p:grpSp>
    </p:spTree>
    <p:extLst>
      <p:ext uri="{BB962C8B-B14F-4D97-AF65-F5344CB8AC3E}">
        <p14:creationId xmlns:p14="http://schemas.microsoft.com/office/powerpoint/2010/main" val="186544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411178-7FAD-1373-1CD6-B6C17E8FAF9F}"/>
              </a:ext>
            </a:extLst>
          </p:cNvPr>
          <p:cNvSpPr>
            <a:spLocks noGrp="1"/>
          </p:cNvSpPr>
          <p:nvPr>
            <p:ph type="title"/>
          </p:nvPr>
        </p:nvSpPr>
        <p:spPr/>
        <p:txBody>
          <a:bodyPr/>
          <a:lstStyle/>
          <a:p>
            <a:r>
              <a:rPr lang="en-US" sz="4800"/>
              <a:t>The Family Medicine Residency Experience</a:t>
            </a:r>
            <a:endParaRPr lang="en-US"/>
          </a:p>
        </p:txBody>
      </p:sp>
      <p:sp>
        <p:nvSpPr>
          <p:cNvPr id="3" name="Content Placeholder 2"/>
          <p:cNvSpPr>
            <a:spLocks noGrp="1"/>
          </p:cNvSpPr>
          <p:nvPr>
            <p:ph sz="quarter" idx="10"/>
          </p:nvPr>
        </p:nvSpPr>
        <p:spPr>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0"/>
              </a:spcAft>
            </a:pPr>
            <a:r>
              <a:rPr lang="en-US" sz="1800"/>
              <a:t>Three to four years</a:t>
            </a:r>
          </a:p>
          <a:p>
            <a:pPr>
              <a:lnSpc>
                <a:spcPct val="100000"/>
              </a:lnSpc>
              <a:spcBef>
                <a:spcPts val="600"/>
              </a:spcBef>
              <a:spcAft>
                <a:spcPts val="0"/>
              </a:spcAft>
            </a:pPr>
            <a:r>
              <a:rPr lang="en-US" sz="1800"/>
              <a:t>Each program offers something unique</a:t>
            </a:r>
          </a:p>
          <a:p>
            <a:pPr>
              <a:lnSpc>
                <a:spcPct val="100000"/>
              </a:lnSpc>
              <a:spcBef>
                <a:spcPts val="600"/>
              </a:spcBef>
              <a:spcAft>
                <a:spcPts val="0"/>
              </a:spcAft>
            </a:pPr>
            <a:endParaRPr lang="en-US" sz="1600"/>
          </a:p>
          <a:p>
            <a:pPr marL="0" indent="0">
              <a:lnSpc>
                <a:spcPct val="100000"/>
              </a:lnSpc>
              <a:spcBef>
                <a:spcPts val="600"/>
              </a:spcBef>
              <a:spcAft>
                <a:spcPts val="0"/>
              </a:spcAft>
              <a:buNone/>
            </a:pPr>
            <a:r>
              <a:rPr lang="en-US" sz="2000" b="1"/>
              <a:t>Major areas of training</a:t>
            </a:r>
          </a:p>
          <a:p>
            <a:pPr>
              <a:lnSpc>
                <a:spcPct val="100000"/>
              </a:lnSpc>
              <a:spcBef>
                <a:spcPts val="600"/>
              </a:spcBef>
              <a:spcAft>
                <a:spcPts val="0"/>
              </a:spcAft>
            </a:pPr>
            <a:r>
              <a:rPr lang="en-US" sz="1800"/>
              <a:t>Maternity care</a:t>
            </a:r>
          </a:p>
          <a:p>
            <a:pPr>
              <a:lnSpc>
                <a:spcPct val="100000"/>
              </a:lnSpc>
              <a:spcBef>
                <a:spcPts val="600"/>
              </a:spcBef>
              <a:spcAft>
                <a:spcPts val="0"/>
              </a:spcAft>
            </a:pPr>
            <a:r>
              <a:rPr lang="en-US" sz="1800"/>
              <a:t>Hospital medicine</a:t>
            </a:r>
          </a:p>
          <a:p>
            <a:pPr>
              <a:lnSpc>
                <a:spcPct val="100000"/>
              </a:lnSpc>
              <a:spcBef>
                <a:spcPts val="600"/>
              </a:spcBef>
              <a:spcAft>
                <a:spcPts val="0"/>
              </a:spcAft>
            </a:pPr>
            <a:r>
              <a:rPr lang="en-US" sz="1800"/>
              <a:t>Outpatient care</a:t>
            </a:r>
          </a:p>
          <a:p>
            <a:pPr>
              <a:lnSpc>
                <a:spcPct val="100000"/>
              </a:lnSpc>
              <a:spcBef>
                <a:spcPts val="600"/>
              </a:spcBef>
              <a:spcAft>
                <a:spcPts val="0"/>
              </a:spcAft>
            </a:pPr>
            <a:r>
              <a:rPr lang="en-US" sz="1800"/>
              <a:t>Mental health care</a:t>
            </a:r>
          </a:p>
          <a:p>
            <a:pPr>
              <a:lnSpc>
                <a:spcPct val="100000"/>
              </a:lnSpc>
              <a:spcBef>
                <a:spcPts val="600"/>
              </a:spcBef>
              <a:spcAft>
                <a:spcPts val="0"/>
              </a:spcAft>
            </a:pPr>
            <a:r>
              <a:rPr lang="en-US" sz="1800"/>
              <a:t>Surgical procedures</a:t>
            </a:r>
          </a:p>
          <a:p>
            <a:pPr>
              <a:lnSpc>
                <a:spcPct val="100000"/>
              </a:lnSpc>
              <a:spcBef>
                <a:spcPts val="600"/>
              </a:spcBef>
              <a:spcAft>
                <a:spcPts val="0"/>
              </a:spcAft>
            </a:pPr>
            <a:r>
              <a:rPr lang="en-US" sz="1800"/>
              <a:t>Community medicine</a:t>
            </a:r>
          </a:p>
          <a:p>
            <a:pPr>
              <a:lnSpc>
                <a:spcPct val="100000"/>
              </a:lnSpc>
              <a:spcBef>
                <a:spcPts val="600"/>
              </a:spcBef>
              <a:spcAft>
                <a:spcPts val="0"/>
              </a:spcAft>
            </a:pPr>
            <a:r>
              <a:rPr lang="en-US" sz="1800"/>
              <a:t>End-of-life care</a:t>
            </a:r>
            <a:endParaRPr lang="en-US" sz="1100">
              <a:solidFill>
                <a:schemeClr val="tx2"/>
              </a:solidFill>
            </a:endParaRPr>
          </a:p>
        </p:txBody>
      </p:sp>
      <p:pic>
        <p:nvPicPr>
          <p:cNvPr id="1026" name="Picture 2">
            <a:extLst>
              <a:ext uri="{FF2B5EF4-FFF2-40B4-BE49-F238E27FC236}">
                <a16:creationId xmlns:a16="http://schemas.microsoft.com/office/drawing/2014/main" id="{5C909708-2A38-DE65-12EB-C86832D7BF5F}"/>
              </a:ext>
            </a:extLst>
          </p:cNvPr>
          <p:cNvPicPr>
            <a:picLocks noGrp="1" noChangeAspect="1" noChangeArrowheads="1"/>
          </p:cNvPicPr>
          <p:nvPr>
            <p:ph sz="quarter" idx="11"/>
          </p:nvPr>
        </p:nvPicPr>
        <p:blipFill>
          <a:blip r:embed="rId3">
            <a:extLst>
              <a:ext uri="{28A0092B-C50C-407E-A947-70E740481C1C}">
                <a14:useLocalDpi xmlns:a14="http://schemas.microsoft.com/office/drawing/2010/main"/>
              </a:ext>
            </a:extLst>
          </a:blip>
          <a:stretch>
            <a:fillRect/>
          </a:stretch>
        </p:blipFill>
        <p:spPr bwMode="auto">
          <a:xfrm>
            <a:off x="6550488" y="2144713"/>
            <a:ext cx="4571073" cy="43259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95A0134-956C-44E7-AD3E-4F59B3CA8774}"/>
              </a:ext>
            </a:extLst>
          </p:cNvPr>
          <p:cNvSpPr/>
          <p:nvPr/>
        </p:nvSpPr>
        <p:spPr>
          <a:xfrm>
            <a:off x="410085" y="6070540"/>
            <a:ext cx="5908655"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282828"/>
                </a:solidFill>
                <a:effectLst/>
                <a:uLnTx/>
                <a:uFillTx/>
                <a:latin typeface="Museo Sans 300"/>
                <a:ea typeface="+mn-ea"/>
                <a:cs typeface="+mn-cs"/>
              </a:rPr>
              <a:t>Continuity of Care as a continual focus.</a:t>
            </a:r>
          </a:p>
        </p:txBody>
      </p:sp>
    </p:spTree>
    <p:extLst>
      <p:ext uri="{BB962C8B-B14F-4D97-AF65-F5344CB8AC3E}">
        <p14:creationId xmlns:p14="http://schemas.microsoft.com/office/powerpoint/2010/main" val="3933989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151-0987-3BCD-D00E-C64622CA1789}"/>
              </a:ext>
            </a:extLst>
          </p:cNvPr>
          <p:cNvSpPr>
            <a:spLocks noGrp="1"/>
          </p:cNvSpPr>
          <p:nvPr>
            <p:ph type="title"/>
          </p:nvPr>
        </p:nvSpPr>
        <p:spPr>
          <a:xfrm>
            <a:off x="673100" y="646479"/>
            <a:ext cx="10515600" cy="1325563"/>
          </a:xfrm>
          <a:prstGeom prst="rect">
            <a:avLst/>
          </a:prstGeom>
        </p:spPr>
        <p:txBody>
          <a:bodyPr>
            <a:normAutofit/>
          </a:bodyPr>
          <a:lstStyle/>
          <a:p>
            <a:r>
              <a:rPr lang="en-US"/>
              <a:t>Family Medicine</a:t>
            </a:r>
          </a:p>
        </p:txBody>
      </p:sp>
      <p:sp>
        <p:nvSpPr>
          <p:cNvPr id="13" name="Content Placeholder 12">
            <a:extLst>
              <a:ext uri="{FF2B5EF4-FFF2-40B4-BE49-F238E27FC236}">
                <a16:creationId xmlns:a16="http://schemas.microsoft.com/office/drawing/2014/main" id="{ACDC811A-F731-E1E9-6213-B2AAEACE8370}"/>
              </a:ext>
            </a:extLst>
          </p:cNvPr>
          <p:cNvSpPr>
            <a:spLocks noGrp="1"/>
          </p:cNvSpPr>
          <p:nvPr>
            <p:ph sz="quarter" idx="11"/>
          </p:nvPr>
        </p:nvSpPr>
        <p:spPr>
          <a:xfrm>
            <a:off x="5719005" y="913179"/>
            <a:ext cx="6117395" cy="5824171"/>
          </a:xfrm>
        </p:spPr>
        <p:txBody>
          <a:bodyPr/>
          <a:lstStyle/>
          <a:p>
            <a:r>
              <a:rPr lang="en-US" sz="2400"/>
              <a:t>Caring for patients </a:t>
            </a:r>
            <a:r>
              <a:rPr lang="en-US" sz="2400" b="1"/>
              <a:t>regardless of age or health condition</a:t>
            </a:r>
            <a:r>
              <a:rPr lang="en-US" sz="2400"/>
              <a:t>, sustaining an enduring and trusting relationship</a:t>
            </a:r>
          </a:p>
          <a:p>
            <a:r>
              <a:rPr lang="en-US" sz="2400"/>
              <a:t>Understanding </a:t>
            </a:r>
            <a:r>
              <a:rPr lang="en-US" sz="2400" b="1"/>
              <a:t>community-level factors and social determinants of health</a:t>
            </a:r>
          </a:p>
          <a:p>
            <a:r>
              <a:rPr lang="en-US" sz="2400"/>
              <a:t>Serving as a patient's </a:t>
            </a:r>
            <a:r>
              <a:rPr lang="en-US" sz="2400" b="1"/>
              <a:t>first contact for health concerns</a:t>
            </a:r>
          </a:p>
          <a:p>
            <a:r>
              <a:rPr lang="en-US" sz="2400" b="1"/>
              <a:t>Navigating the health care system with patients</a:t>
            </a:r>
            <a:r>
              <a:rPr lang="en-US" sz="2400"/>
              <a:t>, including specialist and hospital care coordination and follow-up</a:t>
            </a:r>
          </a:p>
          <a:p>
            <a:r>
              <a:rPr lang="en-US" sz="2400"/>
              <a:t>Using data and technology to </a:t>
            </a:r>
            <a:r>
              <a:rPr lang="en-US" sz="2400" b="1"/>
              <a:t>coordinate services and enhance care</a:t>
            </a:r>
          </a:p>
          <a:p>
            <a:r>
              <a:rPr lang="en-US" sz="2400"/>
              <a:t>Considering the impact of health on a </a:t>
            </a:r>
            <a:r>
              <a:rPr lang="en-US" sz="2400" b="1"/>
              <a:t>patient’s family</a:t>
            </a:r>
          </a:p>
        </p:txBody>
      </p:sp>
      <p:grpSp>
        <p:nvGrpSpPr>
          <p:cNvPr id="12" name="Group 11">
            <a:extLst>
              <a:ext uri="{FF2B5EF4-FFF2-40B4-BE49-F238E27FC236}">
                <a16:creationId xmlns:a16="http://schemas.microsoft.com/office/drawing/2014/main" id="{87C777AF-DFED-E509-4077-CFE6A3A925CA}"/>
              </a:ext>
            </a:extLst>
          </p:cNvPr>
          <p:cNvGrpSpPr/>
          <p:nvPr/>
        </p:nvGrpSpPr>
        <p:grpSpPr>
          <a:xfrm>
            <a:off x="505295" y="1608892"/>
            <a:ext cx="3408783" cy="2241824"/>
            <a:chOff x="698090" y="1608892"/>
            <a:chExt cx="3215988" cy="2003126"/>
          </a:xfrm>
        </p:grpSpPr>
        <p:sp>
          <p:nvSpPr>
            <p:cNvPr id="5" name="Rectangle: Rounded Corners 4">
              <a:extLst>
                <a:ext uri="{FF2B5EF4-FFF2-40B4-BE49-F238E27FC236}">
                  <a16:creationId xmlns:a16="http://schemas.microsoft.com/office/drawing/2014/main" id="{49FA5AEC-6389-699A-9D82-212BD5495B44}"/>
                </a:ext>
              </a:extLst>
            </p:cNvPr>
            <p:cNvSpPr/>
            <p:nvPr/>
          </p:nvSpPr>
          <p:spPr>
            <a:xfrm>
              <a:off x="698090" y="1608892"/>
              <a:ext cx="3215988" cy="2003126"/>
            </a:xfrm>
            <a:prstGeom prst="roundRect">
              <a:avLst/>
            </a:prstGeom>
            <a:solidFill>
              <a:schemeClr val="accent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8000" b="1"/>
            </a:p>
          </p:txBody>
        </p:sp>
        <p:grpSp>
          <p:nvGrpSpPr>
            <p:cNvPr id="11" name="Group 10">
              <a:extLst>
                <a:ext uri="{FF2B5EF4-FFF2-40B4-BE49-F238E27FC236}">
                  <a16:creationId xmlns:a16="http://schemas.microsoft.com/office/drawing/2014/main" id="{534FF02D-3091-CAED-462E-350F7C974BB9}"/>
                </a:ext>
              </a:extLst>
            </p:cNvPr>
            <p:cNvGrpSpPr/>
            <p:nvPr/>
          </p:nvGrpSpPr>
          <p:grpSpPr>
            <a:xfrm>
              <a:off x="802788" y="1675371"/>
              <a:ext cx="3006592" cy="1870169"/>
              <a:chOff x="708751" y="1608892"/>
              <a:chExt cx="3006592" cy="1870169"/>
            </a:xfrm>
          </p:grpSpPr>
          <p:sp>
            <p:nvSpPr>
              <p:cNvPr id="6" name="TextBox 5">
                <a:extLst>
                  <a:ext uri="{FF2B5EF4-FFF2-40B4-BE49-F238E27FC236}">
                    <a16:creationId xmlns:a16="http://schemas.microsoft.com/office/drawing/2014/main" id="{CB5A379A-D7BD-4BC9-BECD-8E2A939D55CC}"/>
                  </a:ext>
                </a:extLst>
              </p:cNvPr>
              <p:cNvSpPr txBox="1"/>
              <p:nvPr/>
            </p:nvSpPr>
            <p:spPr>
              <a:xfrm>
                <a:off x="733117" y="1608892"/>
                <a:ext cx="2957861" cy="1569660"/>
              </a:xfrm>
              <a:prstGeom prst="rect">
                <a:avLst/>
              </a:prstGeom>
              <a:noFill/>
            </p:spPr>
            <p:txBody>
              <a:bodyPr wrap="none" rtlCol="0">
                <a:spAutoFit/>
              </a:bodyPr>
              <a:lstStyle/>
              <a:p>
                <a:r>
                  <a:rPr lang="en-US" sz="9600" b="1">
                    <a:solidFill>
                      <a:schemeClr val="bg1"/>
                    </a:solidFill>
                  </a:rPr>
                  <a:t>160+</a:t>
                </a:r>
              </a:p>
            </p:txBody>
          </p:sp>
          <p:sp>
            <p:nvSpPr>
              <p:cNvPr id="7" name="TextBox 6">
                <a:extLst>
                  <a:ext uri="{FF2B5EF4-FFF2-40B4-BE49-F238E27FC236}">
                    <a16:creationId xmlns:a16="http://schemas.microsoft.com/office/drawing/2014/main" id="{374FA606-E244-8EC1-A970-159CB6415A30}"/>
                  </a:ext>
                </a:extLst>
              </p:cNvPr>
              <p:cNvSpPr txBox="1"/>
              <p:nvPr/>
            </p:nvSpPr>
            <p:spPr>
              <a:xfrm>
                <a:off x="708751" y="3017396"/>
                <a:ext cx="3006592" cy="461665"/>
              </a:xfrm>
              <a:prstGeom prst="rect">
                <a:avLst/>
              </a:prstGeom>
              <a:noFill/>
            </p:spPr>
            <p:txBody>
              <a:bodyPr wrap="none" rtlCol="0">
                <a:spAutoFit/>
              </a:bodyPr>
              <a:lstStyle/>
              <a:p>
                <a:r>
                  <a:rPr lang="en-US" sz="2400">
                    <a:solidFill>
                      <a:schemeClr val="bg1"/>
                    </a:solidFill>
                  </a:rPr>
                  <a:t>Types of US Doctors</a:t>
                </a:r>
              </a:p>
            </p:txBody>
          </p:sp>
        </p:grpSp>
      </p:grpSp>
      <p:grpSp>
        <p:nvGrpSpPr>
          <p:cNvPr id="4" name="Group 3">
            <a:extLst>
              <a:ext uri="{FF2B5EF4-FFF2-40B4-BE49-F238E27FC236}">
                <a16:creationId xmlns:a16="http://schemas.microsoft.com/office/drawing/2014/main" id="{4F03AF51-54C0-9206-5677-BB611EE6374C}"/>
              </a:ext>
            </a:extLst>
          </p:cNvPr>
          <p:cNvGrpSpPr/>
          <p:nvPr/>
        </p:nvGrpSpPr>
        <p:grpSpPr>
          <a:xfrm>
            <a:off x="2014025" y="3845997"/>
            <a:ext cx="2836755" cy="2646878"/>
            <a:chOff x="2593888" y="3679449"/>
            <a:chExt cx="2836755" cy="2646878"/>
          </a:xfrm>
        </p:grpSpPr>
        <p:sp>
          <p:nvSpPr>
            <p:cNvPr id="8" name="Rectangle: Rounded Corners 7">
              <a:extLst>
                <a:ext uri="{FF2B5EF4-FFF2-40B4-BE49-F238E27FC236}">
                  <a16:creationId xmlns:a16="http://schemas.microsoft.com/office/drawing/2014/main" id="{94CA6B33-6D3B-B6F1-1608-7F596542A1DD}"/>
                </a:ext>
              </a:extLst>
            </p:cNvPr>
            <p:cNvSpPr/>
            <p:nvPr/>
          </p:nvSpPr>
          <p:spPr>
            <a:xfrm>
              <a:off x="2593888" y="3794007"/>
              <a:ext cx="2836755" cy="235031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63C7B3-1A54-11A7-97B6-7CD54FB39CA3}"/>
                </a:ext>
              </a:extLst>
            </p:cNvPr>
            <p:cNvSpPr txBox="1"/>
            <p:nvPr/>
          </p:nvSpPr>
          <p:spPr>
            <a:xfrm>
              <a:off x="2615589" y="3679449"/>
              <a:ext cx="1212231" cy="2646878"/>
            </a:xfrm>
            <a:prstGeom prst="rect">
              <a:avLst/>
            </a:prstGeom>
            <a:noFill/>
          </p:spPr>
          <p:txBody>
            <a:bodyPr wrap="square" rtlCol="0">
              <a:spAutoFit/>
            </a:bodyPr>
            <a:lstStyle/>
            <a:p>
              <a:r>
                <a:rPr lang="en-US" sz="16600" b="1">
                  <a:solidFill>
                    <a:schemeClr val="bg1"/>
                  </a:solidFill>
                </a:rPr>
                <a:t>1</a:t>
              </a:r>
            </a:p>
          </p:txBody>
        </p:sp>
        <p:sp>
          <p:nvSpPr>
            <p:cNvPr id="10" name="TextBox 9">
              <a:extLst>
                <a:ext uri="{FF2B5EF4-FFF2-40B4-BE49-F238E27FC236}">
                  <a16:creationId xmlns:a16="http://schemas.microsoft.com/office/drawing/2014/main" id="{5B13B5DE-18D7-8868-3999-DCAB7F5E4E8D}"/>
                </a:ext>
              </a:extLst>
            </p:cNvPr>
            <p:cNvSpPr txBox="1"/>
            <p:nvPr/>
          </p:nvSpPr>
          <p:spPr>
            <a:xfrm>
              <a:off x="3483814" y="4171891"/>
              <a:ext cx="1946829" cy="1569660"/>
            </a:xfrm>
            <a:prstGeom prst="rect">
              <a:avLst/>
            </a:prstGeom>
            <a:noFill/>
          </p:spPr>
          <p:txBody>
            <a:bodyPr wrap="square" rtlCol="0">
              <a:spAutoFit/>
            </a:bodyPr>
            <a:lstStyle/>
            <a:p>
              <a:pPr algn="ctr"/>
              <a:r>
                <a:rPr lang="en-US" sz="2400">
                  <a:solidFill>
                    <a:schemeClr val="bg1"/>
                  </a:solidFill>
                </a:rPr>
                <a:t>Specialty can care for you your whole life</a:t>
              </a:r>
            </a:p>
          </p:txBody>
        </p:sp>
      </p:grpSp>
    </p:spTree>
    <p:extLst>
      <p:ext uri="{BB962C8B-B14F-4D97-AF65-F5344CB8AC3E}">
        <p14:creationId xmlns:p14="http://schemas.microsoft.com/office/powerpoint/2010/main" val="769809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CAAC1773-A759-3503-93D0-E134196A4EC7}"/>
              </a:ext>
            </a:extLst>
          </p:cNvPr>
          <p:cNvGraphicFramePr>
            <a:graphicFrameLocks noGrp="1"/>
          </p:cNvGraphicFramePr>
          <p:nvPr/>
        </p:nvGraphicFramePr>
        <p:xfrm>
          <a:off x="3339310" y="1931577"/>
          <a:ext cx="8229600" cy="4244787"/>
        </p:xfrm>
        <a:graphic>
          <a:graphicData uri="http://schemas.openxmlformats.org/drawingml/2006/table">
            <a:tbl>
              <a:tblPr firstRow="1" bandRow="1"/>
              <a:tblGrid>
                <a:gridCol w="1645920">
                  <a:extLst>
                    <a:ext uri="{9D8B030D-6E8A-4147-A177-3AD203B41FA5}">
                      <a16:colId xmlns:a16="http://schemas.microsoft.com/office/drawing/2014/main" val="1723918685"/>
                    </a:ext>
                  </a:extLst>
                </a:gridCol>
                <a:gridCol w="1645920">
                  <a:extLst>
                    <a:ext uri="{9D8B030D-6E8A-4147-A177-3AD203B41FA5}">
                      <a16:colId xmlns:a16="http://schemas.microsoft.com/office/drawing/2014/main" val="1182379629"/>
                    </a:ext>
                  </a:extLst>
                </a:gridCol>
                <a:gridCol w="1645920">
                  <a:extLst>
                    <a:ext uri="{9D8B030D-6E8A-4147-A177-3AD203B41FA5}">
                      <a16:colId xmlns:a16="http://schemas.microsoft.com/office/drawing/2014/main" val="3278726171"/>
                    </a:ext>
                  </a:extLst>
                </a:gridCol>
                <a:gridCol w="1645920">
                  <a:extLst>
                    <a:ext uri="{9D8B030D-6E8A-4147-A177-3AD203B41FA5}">
                      <a16:colId xmlns:a16="http://schemas.microsoft.com/office/drawing/2014/main" val="782581548"/>
                    </a:ext>
                  </a:extLst>
                </a:gridCol>
                <a:gridCol w="1645920">
                  <a:extLst>
                    <a:ext uri="{9D8B030D-6E8A-4147-A177-3AD203B41FA5}">
                      <a16:colId xmlns:a16="http://schemas.microsoft.com/office/drawing/2014/main" val="1076004069"/>
                    </a:ext>
                  </a:extLst>
                </a:gridCol>
              </a:tblGrid>
              <a:tr h="118872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a:latin typeface="+mn-lt"/>
                        </a:rPr>
                        <a:t>Sees infants, kids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a:latin typeface="+mn-lt"/>
                        </a:rPr>
                        <a:t>Sees</a:t>
                      </a:r>
                      <a:r>
                        <a:rPr lang="en-US" sz="1400" baseline="0">
                          <a:latin typeface="+mn-lt"/>
                        </a:rPr>
                        <a:t> a</a:t>
                      </a:r>
                      <a:r>
                        <a:rPr lang="en-US" sz="1400">
                          <a:latin typeface="+mn-lt"/>
                        </a:rPr>
                        <a:t>dults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a:latin typeface="+mn-lt"/>
                        </a:rPr>
                        <a:t>Comprehensive</a:t>
                      </a:r>
                      <a:r>
                        <a:rPr lang="en-US" sz="1400" baseline="0">
                          <a:latin typeface="+mn-lt"/>
                        </a:rPr>
                        <a:t> w</a:t>
                      </a:r>
                      <a:r>
                        <a:rPr lang="en-US" sz="1400">
                          <a:latin typeface="+mn-lt"/>
                        </a:rPr>
                        <a:t>omen’s health + procedures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a:latin typeface="+mn-lt"/>
                        </a:rPr>
                        <a:t>Options for specialization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a:latin typeface="+mn-lt"/>
                        </a:rPr>
                        <a:t>Highest</a:t>
                      </a:r>
                      <a:r>
                        <a:rPr lang="en-US" sz="1400" baseline="0">
                          <a:latin typeface="+mn-lt"/>
                        </a:rPr>
                        <a:t> number of graduates practicing </a:t>
                      </a:r>
                      <a:r>
                        <a:rPr lang="en-US" sz="1400">
                          <a:latin typeface="+mn-lt"/>
                        </a:rPr>
                        <a:t>primary care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7964588"/>
                  </a:ext>
                </a:extLst>
              </a:tr>
              <a:tr h="78029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p>
                      <a:pPr algn="ctr"/>
                      <a:endParaRPr lang="en-US"/>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p>
                      <a:pPr algn="ctr"/>
                      <a:endParaRPr lang="en-US"/>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p>
                      <a:pPr algn="ctr"/>
                      <a:endParaRPr lang="en-US"/>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948241824"/>
                  </a:ext>
                </a:extLst>
              </a:tr>
              <a:tr h="78029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780048100"/>
                  </a:ext>
                </a:extLst>
              </a:tr>
              <a:tr h="71517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612238950"/>
                  </a:ext>
                </a:extLst>
              </a:tr>
              <a:tr h="78029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245427151"/>
                  </a:ext>
                </a:extLst>
              </a:tr>
            </a:tbl>
          </a:graphicData>
        </a:graphic>
      </p:graphicFrame>
      <p:grpSp>
        <p:nvGrpSpPr>
          <p:cNvPr id="5" name="Group 4">
            <a:extLst>
              <a:ext uri="{FF2B5EF4-FFF2-40B4-BE49-F238E27FC236}">
                <a16:creationId xmlns:a16="http://schemas.microsoft.com/office/drawing/2014/main" id="{28FA1603-0F1B-91B5-AB35-602721B9F482}"/>
              </a:ext>
            </a:extLst>
          </p:cNvPr>
          <p:cNvGrpSpPr/>
          <p:nvPr/>
        </p:nvGrpSpPr>
        <p:grpSpPr>
          <a:xfrm>
            <a:off x="170427" y="3172994"/>
            <a:ext cx="10965809" cy="2946772"/>
            <a:chOff x="291626" y="2951627"/>
            <a:chExt cx="10965809" cy="2946772"/>
          </a:xfrm>
          <a:solidFill>
            <a:schemeClr val="bg1"/>
          </a:solidFill>
        </p:grpSpPr>
        <p:sp>
          <p:nvSpPr>
            <p:cNvPr id="9" name="Content Placeholder 2">
              <a:extLst>
                <a:ext uri="{FF2B5EF4-FFF2-40B4-BE49-F238E27FC236}">
                  <a16:creationId xmlns:a16="http://schemas.microsoft.com/office/drawing/2014/main" id="{1DF75CBA-623B-4E8E-A8D3-ED3919C1DBA8}"/>
                </a:ext>
              </a:extLst>
            </p:cNvPr>
            <p:cNvSpPr txBox="1">
              <a:spLocks/>
            </p:cNvSpPr>
            <p:nvPr/>
          </p:nvSpPr>
          <p:spPr>
            <a:xfrm>
              <a:off x="291626" y="3782748"/>
              <a:ext cx="3147854" cy="5323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anose="05000000000000000000" pitchFamily="2" charset="2"/>
                <a:buNone/>
              </a:pPr>
              <a:r>
                <a:rPr lang="en-US"/>
                <a:t>Pediatrics</a:t>
              </a:r>
            </a:p>
          </p:txBody>
        </p:sp>
        <p:sp>
          <p:nvSpPr>
            <p:cNvPr id="10" name="Content Placeholder 2">
              <a:extLst>
                <a:ext uri="{FF2B5EF4-FFF2-40B4-BE49-F238E27FC236}">
                  <a16:creationId xmlns:a16="http://schemas.microsoft.com/office/drawing/2014/main" id="{2D438BDF-BB14-4916-9440-0F13B3E14FEC}"/>
                </a:ext>
              </a:extLst>
            </p:cNvPr>
            <p:cNvSpPr txBox="1">
              <a:spLocks/>
            </p:cNvSpPr>
            <p:nvPr/>
          </p:nvSpPr>
          <p:spPr>
            <a:xfrm>
              <a:off x="291626" y="4525387"/>
              <a:ext cx="3147854" cy="5323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anose="05000000000000000000" pitchFamily="2" charset="2"/>
                <a:buNone/>
              </a:pPr>
              <a:r>
                <a:rPr lang="en-US"/>
                <a:t>Internal Medicine</a:t>
              </a:r>
            </a:p>
          </p:txBody>
        </p:sp>
        <p:sp>
          <p:nvSpPr>
            <p:cNvPr id="11" name="Content Placeholder 2">
              <a:extLst>
                <a:ext uri="{FF2B5EF4-FFF2-40B4-BE49-F238E27FC236}">
                  <a16:creationId xmlns:a16="http://schemas.microsoft.com/office/drawing/2014/main" id="{167A478B-F47E-495E-BD9C-93FE46A487BC}"/>
                </a:ext>
              </a:extLst>
            </p:cNvPr>
            <p:cNvSpPr txBox="1">
              <a:spLocks/>
            </p:cNvSpPr>
            <p:nvPr/>
          </p:nvSpPr>
          <p:spPr>
            <a:xfrm>
              <a:off x="291626" y="5268027"/>
              <a:ext cx="3147854" cy="5323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anose="05000000000000000000" pitchFamily="2" charset="2"/>
                <a:buNone/>
              </a:pPr>
              <a:r>
                <a:rPr lang="en-US"/>
                <a:t>Med-Peds</a:t>
              </a:r>
            </a:p>
          </p:txBody>
        </p:sp>
        <p:pic>
          <p:nvPicPr>
            <p:cNvPr id="6" name="Graphic 5" descr="Checkmark">
              <a:extLst>
                <a:ext uri="{FF2B5EF4-FFF2-40B4-BE49-F238E27FC236}">
                  <a16:creationId xmlns:a16="http://schemas.microsoft.com/office/drawing/2014/main" id="{40CB3B16-4BF5-46E1-BCF1-F3967CFAB22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44224" y="2951627"/>
              <a:ext cx="728444" cy="728444"/>
            </a:xfrm>
            <a:prstGeom prst="rect">
              <a:avLst/>
            </a:prstGeom>
          </p:spPr>
        </p:pic>
        <p:pic>
          <p:nvPicPr>
            <p:cNvPr id="14" name="Graphic 13" descr="Checkmark">
              <a:extLst>
                <a:ext uri="{FF2B5EF4-FFF2-40B4-BE49-F238E27FC236}">
                  <a16:creationId xmlns:a16="http://schemas.microsoft.com/office/drawing/2014/main" id="{D0F8FA42-117F-46C2-9F66-486365A807B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44224" y="3693060"/>
              <a:ext cx="728444" cy="728444"/>
            </a:xfrm>
            <a:prstGeom prst="rect">
              <a:avLst/>
            </a:prstGeom>
          </p:spPr>
        </p:pic>
        <p:pic>
          <p:nvPicPr>
            <p:cNvPr id="15" name="Graphic 14" descr="Checkmark">
              <a:extLst>
                <a:ext uri="{FF2B5EF4-FFF2-40B4-BE49-F238E27FC236}">
                  <a16:creationId xmlns:a16="http://schemas.microsoft.com/office/drawing/2014/main" id="{B9A4CBDB-D6B8-4742-8774-EFBEAC95EAB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44224" y="5169955"/>
              <a:ext cx="728444" cy="728444"/>
            </a:xfrm>
            <a:prstGeom prst="rect">
              <a:avLst/>
            </a:prstGeom>
          </p:spPr>
        </p:pic>
        <p:pic>
          <p:nvPicPr>
            <p:cNvPr id="16" name="Graphic 15" descr="Checkmark">
              <a:extLst>
                <a:ext uri="{FF2B5EF4-FFF2-40B4-BE49-F238E27FC236}">
                  <a16:creationId xmlns:a16="http://schemas.microsoft.com/office/drawing/2014/main" id="{A9E960D8-5FE4-4F67-9F77-AB6B5FBB635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38862" y="2951627"/>
              <a:ext cx="728444" cy="728444"/>
            </a:xfrm>
            <a:prstGeom prst="rect">
              <a:avLst/>
            </a:prstGeom>
          </p:spPr>
        </p:pic>
        <p:pic>
          <p:nvPicPr>
            <p:cNvPr id="17" name="Graphic 16" descr="Checkmark">
              <a:extLst>
                <a:ext uri="{FF2B5EF4-FFF2-40B4-BE49-F238E27FC236}">
                  <a16:creationId xmlns:a16="http://schemas.microsoft.com/office/drawing/2014/main" id="{A5B6D212-840B-49F3-A881-0B0C371FDA7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17996" y="2951627"/>
              <a:ext cx="728444" cy="728444"/>
            </a:xfrm>
            <a:prstGeom prst="rect">
              <a:avLst/>
            </a:prstGeom>
          </p:spPr>
        </p:pic>
        <p:pic>
          <p:nvPicPr>
            <p:cNvPr id="18" name="Graphic 17" descr="Checkmark">
              <a:extLst>
                <a:ext uri="{FF2B5EF4-FFF2-40B4-BE49-F238E27FC236}">
                  <a16:creationId xmlns:a16="http://schemas.microsoft.com/office/drawing/2014/main" id="{63E274BF-3B2B-4F20-AC51-D33E4FFB8B3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96049" y="2951627"/>
              <a:ext cx="728444" cy="728444"/>
            </a:xfrm>
            <a:prstGeom prst="rect">
              <a:avLst/>
            </a:prstGeom>
          </p:spPr>
        </p:pic>
        <p:pic>
          <p:nvPicPr>
            <p:cNvPr id="19" name="Graphic 18" descr="Checkmark">
              <a:extLst>
                <a:ext uri="{FF2B5EF4-FFF2-40B4-BE49-F238E27FC236}">
                  <a16:creationId xmlns:a16="http://schemas.microsoft.com/office/drawing/2014/main" id="{622AD62F-33DF-40C0-92A6-7AD5CF08DA6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28991" y="2951627"/>
              <a:ext cx="728444" cy="728444"/>
            </a:xfrm>
            <a:prstGeom prst="rect">
              <a:avLst/>
            </a:prstGeom>
          </p:spPr>
        </p:pic>
        <p:pic>
          <p:nvPicPr>
            <p:cNvPr id="20" name="Graphic 19" descr="Checkmark">
              <a:extLst>
                <a:ext uri="{FF2B5EF4-FFF2-40B4-BE49-F238E27FC236}">
                  <a16:creationId xmlns:a16="http://schemas.microsoft.com/office/drawing/2014/main" id="{B1E60752-684C-40B7-BD3C-2780AD18560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96049" y="3693060"/>
              <a:ext cx="728444" cy="728444"/>
            </a:xfrm>
            <a:prstGeom prst="rect">
              <a:avLst/>
            </a:prstGeom>
          </p:spPr>
        </p:pic>
        <p:pic>
          <p:nvPicPr>
            <p:cNvPr id="21" name="Graphic 20" descr="Checkmark">
              <a:extLst>
                <a:ext uri="{FF2B5EF4-FFF2-40B4-BE49-F238E27FC236}">
                  <a16:creationId xmlns:a16="http://schemas.microsoft.com/office/drawing/2014/main" id="{76DB222C-C8A1-4B6A-9097-049D5CA5D2A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38862" y="4444083"/>
              <a:ext cx="728444" cy="728444"/>
            </a:xfrm>
            <a:prstGeom prst="rect">
              <a:avLst/>
            </a:prstGeom>
          </p:spPr>
        </p:pic>
        <p:pic>
          <p:nvPicPr>
            <p:cNvPr id="22" name="Graphic 21" descr="Checkmark">
              <a:extLst>
                <a:ext uri="{FF2B5EF4-FFF2-40B4-BE49-F238E27FC236}">
                  <a16:creationId xmlns:a16="http://schemas.microsoft.com/office/drawing/2014/main" id="{51A28B1D-02F5-4DCB-B776-275DCFAF48D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96049" y="4444083"/>
              <a:ext cx="728444" cy="728444"/>
            </a:xfrm>
            <a:prstGeom prst="rect">
              <a:avLst/>
            </a:prstGeom>
          </p:spPr>
        </p:pic>
        <p:pic>
          <p:nvPicPr>
            <p:cNvPr id="23" name="Graphic 22" descr="Checkmark">
              <a:extLst>
                <a:ext uri="{FF2B5EF4-FFF2-40B4-BE49-F238E27FC236}">
                  <a16:creationId xmlns:a16="http://schemas.microsoft.com/office/drawing/2014/main" id="{F1C34071-C706-43D5-9453-B0A1F9FD182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96049" y="5139260"/>
              <a:ext cx="728444" cy="728444"/>
            </a:xfrm>
            <a:prstGeom prst="rect">
              <a:avLst/>
            </a:prstGeom>
          </p:spPr>
        </p:pic>
        <p:pic>
          <p:nvPicPr>
            <p:cNvPr id="24" name="Graphic 23" descr="Checkmark">
              <a:extLst>
                <a:ext uri="{FF2B5EF4-FFF2-40B4-BE49-F238E27FC236}">
                  <a16:creationId xmlns:a16="http://schemas.microsoft.com/office/drawing/2014/main" id="{7FB0BCDE-F716-4FCB-9766-8AA56CC6C1C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38862" y="5169955"/>
              <a:ext cx="728444" cy="728444"/>
            </a:xfrm>
            <a:prstGeom prst="rect">
              <a:avLst/>
            </a:prstGeom>
          </p:spPr>
        </p:pic>
        <p:sp>
          <p:nvSpPr>
            <p:cNvPr id="2" name="Content Placeholder 2">
              <a:extLst>
                <a:ext uri="{FF2B5EF4-FFF2-40B4-BE49-F238E27FC236}">
                  <a16:creationId xmlns:a16="http://schemas.microsoft.com/office/drawing/2014/main" id="{CF4349F7-478B-6B49-529F-E9F7474A5F58}"/>
                </a:ext>
              </a:extLst>
            </p:cNvPr>
            <p:cNvSpPr txBox="1">
              <a:spLocks/>
            </p:cNvSpPr>
            <p:nvPr/>
          </p:nvSpPr>
          <p:spPr>
            <a:xfrm>
              <a:off x="291626" y="3040109"/>
              <a:ext cx="3147854" cy="5323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anose="05000000000000000000" pitchFamily="2" charset="2"/>
                <a:buNone/>
              </a:pPr>
              <a:r>
                <a:rPr lang="en-US"/>
                <a:t>Family Medicine</a:t>
              </a:r>
            </a:p>
          </p:txBody>
        </p:sp>
      </p:grpSp>
      <p:sp>
        <p:nvSpPr>
          <p:cNvPr id="3" name="Title 2">
            <a:extLst>
              <a:ext uri="{FF2B5EF4-FFF2-40B4-BE49-F238E27FC236}">
                <a16:creationId xmlns:a16="http://schemas.microsoft.com/office/drawing/2014/main" id="{32A8E152-1F40-74D8-926C-EB39EA69E4F0}"/>
              </a:ext>
            </a:extLst>
          </p:cNvPr>
          <p:cNvSpPr>
            <a:spLocks noGrp="1"/>
          </p:cNvSpPr>
          <p:nvPr>
            <p:ph type="title" idx="4294967295"/>
          </p:nvPr>
        </p:nvSpPr>
        <p:spPr>
          <a:xfrm>
            <a:off x="341313" y="581025"/>
            <a:ext cx="11850687" cy="1325563"/>
          </a:xfrm>
          <a:prstGeom prst="rect">
            <a:avLst/>
          </a:prstGeom>
        </p:spPr>
        <p:txBody>
          <a:bodyPr>
            <a:normAutofit/>
          </a:bodyPr>
          <a:lstStyle/>
          <a:p>
            <a:pPr>
              <a:lnSpc>
                <a:spcPct val="100000"/>
              </a:lnSpc>
            </a:pPr>
            <a:r>
              <a:rPr lang="en-US" sz="3800"/>
              <a:t>Primary Care Specialties: What’s the Difference?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ce10d5b4e7_2_6"/>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lvl="0" algn="ctr">
              <a:spcBef>
                <a:spcPts val="0"/>
              </a:spcBef>
              <a:buClr>
                <a:schemeClr val="dk1"/>
              </a:buClr>
              <a:buSzPts val="4400"/>
            </a:pPr>
            <a:r>
              <a:rPr lang="en-US" sz="4000"/>
              <a:t>Who Are Primary Care Physicians?</a:t>
            </a:r>
            <a:endParaRPr sz="4000"/>
          </a:p>
        </p:txBody>
      </p:sp>
      <p:sp>
        <p:nvSpPr>
          <p:cNvPr id="8" name="TextBox 7">
            <a:extLst>
              <a:ext uri="{FF2B5EF4-FFF2-40B4-BE49-F238E27FC236}">
                <a16:creationId xmlns:a16="http://schemas.microsoft.com/office/drawing/2014/main" id="{983DE52F-9C5B-4FAA-98C5-198080474D4D}"/>
              </a:ext>
            </a:extLst>
          </p:cNvPr>
          <p:cNvSpPr txBox="1"/>
          <p:nvPr/>
        </p:nvSpPr>
        <p:spPr>
          <a:xfrm>
            <a:off x="697371" y="6460278"/>
            <a:ext cx="1086597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defTabSz="457200">
              <a:defRPr sz="1000" i="1"/>
            </a:lvl1pPr>
            <a:lvl2pPr defTabSz="457200"/>
            <a:lvl3pPr defTabSz="457200"/>
            <a:lvl4pPr defTabSz="457200"/>
            <a:lvl5pPr defTabSz="457200"/>
            <a:lvl6pPr defTabSz="457200"/>
            <a:lvl7pPr defTabSz="457200"/>
            <a:lvl8pPr defTabSz="457200"/>
            <a:lvl9pPr defTabSz="457200"/>
          </a:lstStyle>
          <a:p>
            <a:r>
              <a:rPr lang="en-US"/>
              <a:t>Robert Graham Center. Primary Care in the US: A Chartbook of Facts and Statistics: Table 1. Number of Office-Based, Direct Patient Care Physicians by Specialty, 2019. https://www.graham-center.org/content/dam/rgc/documents/publications-reports/reports/PrimaryCareChartbook2021.pdf. Accessed May 2021. </a:t>
            </a:r>
          </a:p>
        </p:txBody>
      </p:sp>
      <p:pic>
        <p:nvPicPr>
          <p:cNvPr id="3" name="Picture 2">
            <a:extLst>
              <a:ext uri="{FF2B5EF4-FFF2-40B4-BE49-F238E27FC236}">
                <a16:creationId xmlns:a16="http://schemas.microsoft.com/office/drawing/2014/main" id="{6202AF51-B97C-2070-DB1B-B3C3F2EFEC59}"/>
              </a:ext>
            </a:extLst>
          </p:cNvPr>
          <p:cNvPicPr>
            <a:picLocks noChangeAspect="1"/>
          </p:cNvPicPr>
          <p:nvPr/>
        </p:nvPicPr>
        <p:blipFill>
          <a:blip r:embed="rId3"/>
          <a:stretch>
            <a:fillRect/>
          </a:stretch>
        </p:blipFill>
        <p:spPr>
          <a:xfrm>
            <a:off x="2319200" y="1435978"/>
            <a:ext cx="7553599" cy="4858933"/>
          </a:xfrm>
          <a:prstGeom prst="rect">
            <a:avLst/>
          </a:prstGeom>
        </p:spPr>
      </p:pic>
      <p:sp>
        <p:nvSpPr>
          <p:cNvPr id="2" name="TextBox 1">
            <a:extLst>
              <a:ext uri="{FF2B5EF4-FFF2-40B4-BE49-F238E27FC236}">
                <a16:creationId xmlns:a16="http://schemas.microsoft.com/office/drawing/2014/main" id="{8A33F24D-E620-3960-7DEB-E09630CC6F61}"/>
              </a:ext>
            </a:extLst>
          </p:cNvPr>
          <p:cNvSpPr txBox="1"/>
          <p:nvPr/>
        </p:nvSpPr>
        <p:spPr>
          <a:xfrm rot="16200000">
            <a:off x="241125" y="3680778"/>
            <a:ext cx="3102429" cy="369332"/>
          </a:xfrm>
          <a:prstGeom prst="rect">
            <a:avLst/>
          </a:prstGeom>
          <a:noFill/>
        </p:spPr>
        <p:txBody>
          <a:bodyPr wrap="square" rtlCol="0">
            <a:spAutoFit/>
          </a:bodyPr>
          <a:lstStyle/>
          <a:p>
            <a:pPr algn="ctr"/>
            <a:r>
              <a:rPr lang="en-US">
                <a:latin typeface="Museo Sans 300" panose="02000000000000000000" pitchFamily="50" charset="0"/>
              </a:rPr>
              <a:t>Physician Characteristic</a:t>
            </a:r>
          </a:p>
        </p:txBody>
      </p:sp>
    </p:spTree>
    <p:extLst>
      <p:ext uri="{BB962C8B-B14F-4D97-AF65-F5344CB8AC3E}">
        <p14:creationId xmlns:p14="http://schemas.microsoft.com/office/powerpoint/2010/main" val="127296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ce10d5b4e7_2_6"/>
          <p:cNvSpPr txBox="1">
            <a:spLocks noGrp="1"/>
          </p:cNvSpPr>
          <p:nvPr>
            <p:ph type="title" idx="4294967295"/>
          </p:nvPr>
        </p:nvSpPr>
        <p:spPr>
          <a:xfrm>
            <a:off x="561975" y="544513"/>
            <a:ext cx="11630025" cy="1325562"/>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sz="4000"/>
              <a:t>More Than Half of All Office Visits in the U.S. are to a Primary Care Physician</a:t>
            </a:r>
            <a:endParaRPr sz="4000"/>
          </a:p>
        </p:txBody>
      </p:sp>
      <p:sp>
        <p:nvSpPr>
          <p:cNvPr id="8" name="TextBox 7">
            <a:extLst>
              <a:ext uri="{FF2B5EF4-FFF2-40B4-BE49-F238E27FC236}">
                <a16:creationId xmlns:a16="http://schemas.microsoft.com/office/drawing/2014/main" id="{983DE52F-9C5B-4FAA-98C5-198080474D4D}"/>
              </a:ext>
            </a:extLst>
          </p:cNvPr>
          <p:cNvSpPr txBox="1"/>
          <p:nvPr/>
        </p:nvSpPr>
        <p:spPr>
          <a:xfrm>
            <a:off x="379141" y="6312721"/>
            <a:ext cx="888329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defTabSz="457200">
              <a:defRPr sz="1000" i="1"/>
            </a:lvl1pPr>
            <a:lvl2pPr defTabSz="457200"/>
            <a:lvl3pPr defTabSz="457200"/>
            <a:lvl4pPr defTabSz="457200"/>
            <a:lvl5pPr defTabSz="457200"/>
            <a:lvl6pPr defTabSz="457200"/>
            <a:lvl7pPr defTabSz="457200"/>
            <a:lvl8pPr defTabSz="457200"/>
            <a:lvl9pPr defTabSz="457200"/>
          </a:lstStyle>
          <a:p>
            <a:r>
              <a:rPr lang="en-US"/>
              <a:t>Source: Centers for Disease Control and Prevention. Rui P, </a:t>
            </a:r>
            <a:r>
              <a:rPr lang="en-US" err="1"/>
              <a:t>Okeyode</a:t>
            </a:r>
            <a:r>
              <a:rPr lang="en-US"/>
              <a:t> T. National Ambulatory Medical Care Survey: 2016 National Summary Tables. </a:t>
            </a:r>
            <a:r>
              <a:rPr lang="en-US">
                <a:hlinkClick r:id="rId3">
                  <a:extLst>
                    <a:ext uri="{A12FA001-AC4F-418D-AE19-62706E023703}">
                      <ahyp:hlinkClr xmlns:ahyp="http://schemas.microsoft.com/office/drawing/2018/hyperlinkcolor" val="tx"/>
                    </a:ext>
                  </a:extLst>
                </a:hlinkClick>
              </a:rPr>
              <a:t>https://www.cdc.gov/nchs/data/ahcd/namcs_summary/2016_namcs_web_tables.pdf</a:t>
            </a:r>
            <a:r>
              <a:rPr lang="en-US"/>
              <a:t>. Accessed May 2021.</a:t>
            </a:r>
          </a:p>
        </p:txBody>
      </p:sp>
      <p:pic>
        <p:nvPicPr>
          <p:cNvPr id="3" name="Picture 2">
            <a:extLst>
              <a:ext uri="{FF2B5EF4-FFF2-40B4-BE49-F238E27FC236}">
                <a16:creationId xmlns:a16="http://schemas.microsoft.com/office/drawing/2014/main" id="{915147D3-E0F6-4210-4661-38A7823CF1A4}"/>
              </a:ext>
            </a:extLst>
          </p:cNvPr>
          <p:cNvPicPr>
            <a:picLocks noChangeAspect="1"/>
          </p:cNvPicPr>
          <p:nvPr/>
        </p:nvPicPr>
        <p:blipFill>
          <a:blip r:embed="rId4"/>
          <a:stretch>
            <a:fillRect/>
          </a:stretch>
        </p:blipFill>
        <p:spPr>
          <a:xfrm>
            <a:off x="1221991" y="1959800"/>
            <a:ext cx="10516511" cy="435292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united states&#10;&#10;Description automatically generated">
            <a:extLst>
              <a:ext uri="{FF2B5EF4-FFF2-40B4-BE49-F238E27FC236}">
                <a16:creationId xmlns:a16="http://schemas.microsoft.com/office/drawing/2014/main" id="{D50944B0-8078-F5CE-EA75-AE66340CC95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7816" b="10340"/>
          <a:stretch/>
        </p:blipFill>
        <p:spPr>
          <a:xfrm>
            <a:off x="4200949" y="1595534"/>
            <a:ext cx="7732903" cy="4746697"/>
          </a:xfrm>
          <a:prstGeom prst="rect">
            <a:avLst/>
          </a:prstGeom>
        </p:spPr>
      </p:pic>
      <p:sp>
        <p:nvSpPr>
          <p:cNvPr id="7" name="Title 1"/>
          <p:cNvSpPr>
            <a:spLocks noGrp="1"/>
          </p:cNvSpPr>
          <p:nvPr>
            <p:ph type="title"/>
          </p:nvPr>
        </p:nvSpPr>
        <p:spPr>
          <a:xfrm>
            <a:off x="467360" y="646479"/>
            <a:ext cx="10886440" cy="1325563"/>
          </a:xfrm>
          <a:noFill/>
          <a:ln>
            <a:noFill/>
          </a:ln>
        </p:spPr>
        <p:txBody>
          <a:bodyPr spcFirstLastPara="1" wrap="square" lIns="91425" tIns="45700" rIns="91425" bIns="45700" anchor="t" anchorCtr="0">
            <a:normAutofit/>
          </a:bodyPr>
          <a:lstStyle/>
          <a:p>
            <a:pPr>
              <a:spcBef>
                <a:spcPts val="0"/>
              </a:spcBef>
              <a:buClr>
                <a:schemeClr val="dk1"/>
              </a:buClr>
              <a:buSzPts val="4400"/>
            </a:pPr>
            <a:r>
              <a:rPr lang="en-US" sz="4000">
                <a:solidFill>
                  <a:schemeClr val="tx1"/>
                </a:solidFill>
                <a:latin typeface="+mj-lt"/>
                <a:ea typeface="+mj-ea"/>
                <a:cs typeface="+mj-cs"/>
              </a:rPr>
              <a:t>Primary Care, Underserved Areas</a:t>
            </a:r>
          </a:p>
        </p:txBody>
      </p:sp>
      <p:sp>
        <p:nvSpPr>
          <p:cNvPr id="2" name="Content Placeholder 1">
            <a:extLst>
              <a:ext uri="{FF2B5EF4-FFF2-40B4-BE49-F238E27FC236}">
                <a16:creationId xmlns:a16="http://schemas.microsoft.com/office/drawing/2014/main" id="{8B5D8689-08D7-1D62-0B0A-7F7DB20CE37D}"/>
              </a:ext>
            </a:extLst>
          </p:cNvPr>
          <p:cNvSpPr>
            <a:spLocks noGrp="1"/>
          </p:cNvSpPr>
          <p:nvPr>
            <p:ph sz="quarter" idx="10"/>
          </p:nvPr>
        </p:nvSpPr>
        <p:spPr>
          <a:xfrm>
            <a:off x="467360" y="2145323"/>
            <a:ext cx="3982720" cy="4325327"/>
          </a:xfrm>
        </p:spPr>
        <p:txBody>
          <a:bodyPr/>
          <a:lstStyle/>
          <a:p>
            <a:pPr marL="0" indent="0">
              <a:buNone/>
            </a:pPr>
            <a:r>
              <a:rPr lang="en-US"/>
              <a:t>The areas in blue represent all the parts of the country where there are &gt;3,000 people to 1 primary care physician</a:t>
            </a:r>
          </a:p>
        </p:txBody>
      </p:sp>
      <p:sp>
        <p:nvSpPr>
          <p:cNvPr id="4" name="TextBox 3">
            <a:extLst>
              <a:ext uri="{FF2B5EF4-FFF2-40B4-BE49-F238E27FC236}">
                <a16:creationId xmlns:a16="http://schemas.microsoft.com/office/drawing/2014/main" id="{E48741DC-A1B8-4297-5C27-CFA9B28BF1BA}"/>
              </a:ext>
            </a:extLst>
          </p:cNvPr>
          <p:cNvSpPr txBox="1"/>
          <p:nvPr/>
        </p:nvSpPr>
        <p:spPr>
          <a:xfrm>
            <a:off x="467360" y="5983081"/>
            <a:ext cx="398272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a:cs typeface="Arial"/>
              </a:rPr>
              <a:t>Source: </a:t>
            </a:r>
            <a:r>
              <a:rPr lang="en-US" sz="1100" i="1" err="1">
                <a:cs typeface="Arial"/>
              </a:rPr>
              <a:t>HealthLandscape</a:t>
            </a:r>
            <a:r>
              <a:rPr lang="en-US" sz="1100" i="1">
                <a:cs typeface="Arial"/>
              </a:rPr>
              <a:t> (2023)</a:t>
            </a:r>
            <a:endParaRPr lang="en-US" sz="1100" i="1"/>
          </a:p>
        </p:txBody>
      </p:sp>
      <p:sp>
        <p:nvSpPr>
          <p:cNvPr id="11" name="Oval 10">
            <a:extLst>
              <a:ext uri="{FF2B5EF4-FFF2-40B4-BE49-F238E27FC236}">
                <a16:creationId xmlns:a16="http://schemas.microsoft.com/office/drawing/2014/main" id="{61A2ADE2-88A4-E5AF-2370-DDAC5B02002D}"/>
              </a:ext>
            </a:extLst>
          </p:cNvPr>
          <p:cNvSpPr/>
          <p:nvPr/>
        </p:nvSpPr>
        <p:spPr>
          <a:xfrm>
            <a:off x="5887616" y="1222310"/>
            <a:ext cx="4534678" cy="5658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6C136C5-BF1B-A98B-E855-2FD0B177F0F8}"/>
              </a:ext>
            </a:extLst>
          </p:cNvPr>
          <p:cNvGrpSpPr/>
          <p:nvPr/>
        </p:nvGrpSpPr>
        <p:grpSpPr>
          <a:xfrm>
            <a:off x="4200949" y="1209999"/>
            <a:ext cx="7732903" cy="5119921"/>
            <a:chOff x="4200949" y="1209999"/>
            <a:chExt cx="7732903" cy="5119921"/>
          </a:xfrm>
        </p:grpSpPr>
        <p:pic>
          <p:nvPicPr>
            <p:cNvPr id="12" name="Picture 11" descr="A map of the united states&#10;&#10;Description automatically generated">
              <a:extLst>
                <a:ext uri="{FF2B5EF4-FFF2-40B4-BE49-F238E27FC236}">
                  <a16:creationId xmlns:a16="http://schemas.microsoft.com/office/drawing/2014/main" id="{48D1E661-27AA-FB79-9D41-241021F3366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7816" b="10340"/>
            <a:stretch/>
          </p:blipFill>
          <p:spPr>
            <a:xfrm>
              <a:off x="4200949" y="1583223"/>
              <a:ext cx="7732903" cy="4746697"/>
            </a:xfrm>
            <a:prstGeom prst="rect">
              <a:avLst/>
            </a:prstGeom>
          </p:spPr>
        </p:pic>
        <p:sp>
          <p:nvSpPr>
            <p:cNvPr id="13" name="Oval 12">
              <a:extLst>
                <a:ext uri="{FF2B5EF4-FFF2-40B4-BE49-F238E27FC236}">
                  <a16:creationId xmlns:a16="http://schemas.microsoft.com/office/drawing/2014/main" id="{22D0B189-0E37-94D8-5CAB-3E7431ED50A7}"/>
                </a:ext>
              </a:extLst>
            </p:cNvPr>
            <p:cNvSpPr/>
            <p:nvPr/>
          </p:nvSpPr>
          <p:spPr>
            <a:xfrm>
              <a:off x="5887616" y="1209999"/>
              <a:ext cx="4534678" cy="5658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7943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1278D9A-1919-AE8A-F20F-1362D92F66BE}"/>
              </a:ext>
            </a:extLst>
          </p:cNvPr>
          <p:cNvGrpSpPr/>
          <p:nvPr/>
        </p:nvGrpSpPr>
        <p:grpSpPr>
          <a:xfrm>
            <a:off x="4200949" y="1209999"/>
            <a:ext cx="7732903" cy="5140235"/>
            <a:chOff x="4200949" y="1209999"/>
            <a:chExt cx="7732903" cy="5140235"/>
          </a:xfrm>
        </p:grpSpPr>
        <p:pic>
          <p:nvPicPr>
            <p:cNvPr id="9" name="Picture 8" descr="A map of the united states&#10;&#10;Description automatically generated">
              <a:extLst>
                <a:ext uri="{FF2B5EF4-FFF2-40B4-BE49-F238E27FC236}">
                  <a16:creationId xmlns:a16="http://schemas.microsoft.com/office/drawing/2014/main" id="{0BA890B0-85CF-9344-B733-26C0A3B822C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9051" b="9932"/>
            <a:stretch/>
          </p:blipFill>
          <p:spPr>
            <a:xfrm>
              <a:off x="4200949" y="1651518"/>
              <a:ext cx="7732903" cy="4698716"/>
            </a:xfrm>
            <a:prstGeom prst="rect">
              <a:avLst/>
            </a:prstGeom>
          </p:spPr>
        </p:pic>
        <p:sp>
          <p:nvSpPr>
            <p:cNvPr id="10" name="Oval 9">
              <a:extLst>
                <a:ext uri="{FF2B5EF4-FFF2-40B4-BE49-F238E27FC236}">
                  <a16:creationId xmlns:a16="http://schemas.microsoft.com/office/drawing/2014/main" id="{BC0B2917-9DE1-1F27-4476-F679EF85D638}"/>
                </a:ext>
              </a:extLst>
            </p:cNvPr>
            <p:cNvSpPr/>
            <p:nvPr/>
          </p:nvSpPr>
          <p:spPr>
            <a:xfrm>
              <a:off x="5887616" y="1209999"/>
              <a:ext cx="4534678" cy="5658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A50BD16F-123D-3AC4-3858-3EC1CD9402BB}"/>
              </a:ext>
            </a:extLst>
          </p:cNvPr>
          <p:cNvSpPr>
            <a:spLocks noGrp="1"/>
          </p:cNvSpPr>
          <p:nvPr>
            <p:ph type="title"/>
          </p:nvPr>
        </p:nvSpPr>
        <p:spPr>
          <a:xfrm>
            <a:off x="546652" y="646479"/>
            <a:ext cx="11270974" cy="1325563"/>
          </a:xfrm>
          <a:noFill/>
          <a:ln>
            <a:noFill/>
          </a:ln>
        </p:spPr>
        <p:txBody>
          <a:bodyPr spcFirstLastPara="1" wrap="square" lIns="91425" tIns="45700" rIns="91425" bIns="45700" anchor="t" anchorCtr="0">
            <a:normAutofit/>
          </a:bodyPr>
          <a:lstStyle/>
          <a:p>
            <a:pPr>
              <a:spcBef>
                <a:spcPts val="0"/>
              </a:spcBef>
              <a:buClr>
                <a:schemeClr val="dk1"/>
              </a:buClr>
              <a:buSzPts val="4400"/>
            </a:pPr>
            <a:r>
              <a:rPr lang="en-US" sz="4000">
                <a:solidFill>
                  <a:schemeClr val="tx1"/>
                </a:solidFill>
                <a:latin typeface="+mj-lt"/>
                <a:ea typeface="+mj-ea"/>
                <a:cs typeface="+mj-cs"/>
              </a:rPr>
              <a:t>Primary Care Underserved Areas, No Internists</a:t>
            </a:r>
          </a:p>
        </p:txBody>
      </p:sp>
      <p:grpSp>
        <p:nvGrpSpPr>
          <p:cNvPr id="2" name="Group 1">
            <a:extLst>
              <a:ext uri="{FF2B5EF4-FFF2-40B4-BE49-F238E27FC236}">
                <a16:creationId xmlns:a16="http://schemas.microsoft.com/office/drawing/2014/main" id="{AF2A5011-56AD-9875-5695-A05088A3E556}"/>
              </a:ext>
            </a:extLst>
          </p:cNvPr>
          <p:cNvGrpSpPr/>
          <p:nvPr/>
        </p:nvGrpSpPr>
        <p:grpSpPr>
          <a:xfrm>
            <a:off x="4200949" y="1209999"/>
            <a:ext cx="7732903" cy="5119921"/>
            <a:chOff x="4200949" y="1209999"/>
            <a:chExt cx="7732903" cy="5119921"/>
          </a:xfrm>
        </p:grpSpPr>
        <p:pic>
          <p:nvPicPr>
            <p:cNvPr id="4" name="Picture 3" descr="A map of the united states&#10;&#10;Description automatically generated">
              <a:extLst>
                <a:ext uri="{FF2B5EF4-FFF2-40B4-BE49-F238E27FC236}">
                  <a16:creationId xmlns:a16="http://schemas.microsoft.com/office/drawing/2014/main" id="{7A128789-0EFB-9329-4842-F63A396C85E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7816" b="10340"/>
            <a:stretch/>
          </p:blipFill>
          <p:spPr>
            <a:xfrm>
              <a:off x="4200949" y="1583223"/>
              <a:ext cx="7732903" cy="4746697"/>
            </a:xfrm>
            <a:prstGeom prst="rect">
              <a:avLst/>
            </a:prstGeom>
          </p:spPr>
        </p:pic>
        <p:sp>
          <p:nvSpPr>
            <p:cNvPr id="5" name="Oval 4">
              <a:extLst>
                <a:ext uri="{FF2B5EF4-FFF2-40B4-BE49-F238E27FC236}">
                  <a16:creationId xmlns:a16="http://schemas.microsoft.com/office/drawing/2014/main" id="{9FD6C406-DE2B-9013-05E5-2EF122D171D3}"/>
                </a:ext>
              </a:extLst>
            </p:cNvPr>
            <p:cNvSpPr/>
            <p:nvPr/>
          </p:nvSpPr>
          <p:spPr>
            <a:xfrm>
              <a:off x="5887616" y="1209999"/>
              <a:ext cx="4534678" cy="5658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11C34426-E699-23DF-3C49-B86CFC9D4EA0}"/>
              </a:ext>
            </a:extLst>
          </p:cNvPr>
          <p:cNvSpPr txBox="1"/>
          <p:nvPr/>
        </p:nvSpPr>
        <p:spPr>
          <a:xfrm>
            <a:off x="467360" y="5983081"/>
            <a:ext cx="398272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a:cs typeface="Arial"/>
              </a:rPr>
              <a:t>Source: </a:t>
            </a:r>
            <a:r>
              <a:rPr lang="en-US" sz="1100" i="1" err="1">
                <a:cs typeface="Arial"/>
              </a:rPr>
              <a:t>HealthLandscape</a:t>
            </a:r>
            <a:r>
              <a:rPr lang="en-US" sz="1100" i="1">
                <a:cs typeface="Arial"/>
              </a:rPr>
              <a:t> (2023)</a:t>
            </a:r>
            <a:endParaRPr lang="en-US" sz="1100" i="1"/>
          </a:p>
        </p:txBody>
      </p:sp>
      <p:sp>
        <p:nvSpPr>
          <p:cNvPr id="7" name="Content Placeholder 6">
            <a:extLst>
              <a:ext uri="{FF2B5EF4-FFF2-40B4-BE49-F238E27FC236}">
                <a16:creationId xmlns:a16="http://schemas.microsoft.com/office/drawing/2014/main" id="{CC3C5D61-F6E5-20A2-2CD2-87F4E8F51E19}"/>
              </a:ext>
            </a:extLst>
          </p:cNvPr>
          <p:cNvSpPr>
            <a:spLocks noGrp="1"/>
          </p:cNvSpPr>
          <p:nvPr>
            <p:ph sz="quarter" idx="10"/>
          </p:nvPr>
        </p:nvSpPr>
        <p:spPr>
          <a:xfrm>
            <a:off x="467360" y="2145323"/>
            <a:ext cx="4372997" cy="4325327"/>
          </a:xfrm>
        </p:spPr>
        <p:txBody>
          <a:bodyPr/>
          <a:lstStyle/>
          <a:p>
            <a:pPr marL="0" indent="0">
              <a:buNone/>
            </a:pPr>
            <a:r>
              <a:rPr lang="en-US" sz="2800">
                <a:cs typeface="Arial"/>
              </a:rPr>
              <a:t>The areas in yellow represent all the new parts of the country where there would be &gt;3,000 people to 1 primary care physician if internists left</a:t>
            </a:r>
          </a:p>
        </p:txBody>
      </p:sp>
    </p:spTree>
    <p:extLst>
      <p:ext uri="{BB962C8B-B14F-4D97-AF65-F5344CB8AC3E}">
        <p14:creationId xmlns:p14="http://schemas.microsoft.com/office/powerpoint/2010/main" val="265965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CE803-736E-3678-8A57-4FACB86E3A79}"/>
              </a:ext>
            </a:extLst>
          </p:cNvPr>
          <p:cNvSpPr>
            <a:spLocks noGrp="1"/>
          </p:cNvSpPr>
          <p:nvPr>
            <p:ph type="title"/>
          </p:nvPr>
        </p:nvSpPr>
        <p:spPr>
          <a:prstGeom prst="rect">
            <a:avLst/>
          </a:prstGeom>
        </p:spPr>
        <p:txBody>
          <a:bodyPr vert="horz" lIns="91440" tIns="45720" rIns="91440" bIns="45720" rtlCol="0" anchor="t" anchorCtr="0">
            <a:normAutofit/>
          </a:bodyPr>
          <a:lstStyle/>
          <a:p>
            <a:pPr algn="r"/>
            <a:r>
              <a:rPr lang="en-US" sz="4800"/>
              <a:t>Name The Doctor</a:t>
            </a:r>
          </a:p>
        </p:txBody>
      </p:sp>
      <p:sp>
        <p:nvSpPr>
          <p:cNvPr id="11" name="Content Placeholder 10">
            <a:extLst>
              <a:ext uri="{FF2B5EF4-FFF2-40B4-BE49-F238E27FC236}">
                <a16:creationId xmlns:a16="http://schemas.microsoft.com/office/drawing/2014/main" id="{9AB2106F-AFDD-5845-BEF7-BB4676D851BD}"/>
              </a:ext>
            </a:extLst>
          </p:cNvPr>
          <p:cNvSpPr>
            <a:spLocks noGrp="1"/>
          </p:cNvSpPr>
          <p:nvPr>
            <p:ph sz="quarter" idx="11"/>
          </p:nvPr>
        </p:nvSpPr>
        <p:spPr/>
        <p:txBody>
          <a:bodyPr/>
          <a:lstStyle/>
          <a:p>
            <a:r>
              <a:rPr lang="en-US"/>
              <a:t>Provide medical care during sporting events</a:t>
            </a:r>
          </a:p>
          <a:p>
            <a:r>
              <a:rPr lang="en-US"/>
              <a:t>Diagnose, treat and manage injuries to your musculoskeletal system</a:t>
            </a:r>
          </a:p>
          <a:p>
            <a:r>
              <a:rPr lang="en-US"/>
              <a:t>Educate athletes on injury prevention </a:t>
            </a:r>
          </a:p>
          <a:p>
            <a:r>
              <a:rPr lang="en-US"/>
              <a:t>Offer guidance on return to physical activity post injury</a:t>
            </a:r>
          </a:p>
          <a:p>
            <a:endParaRPr lang="en-US"/>
          </a:p>
        </p:txBody>
      </p:sp>
      <p:sp>
        <p:nvSpPr>
          <p:cNvPr id="5" name="Slide Number Placeholder 4">
            <a:extLst>
              <a:ext uri="{FF2B5EF4-FFF2-40B4-BE49-F238E27FC236}">
                <a16:creationId xmlns:a16="http://schemas.microsoft.com/office/drawing/2014/main" id="{23EC7C77-07DC-8D6C-330D-83B4E651FB3A}"/>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C38F574-C4C0-48B1-B81D-85833E98F04F}" type="slidenum">
              <a:rPr kumimoji="0" lang="en-US" sz="1200" b="0" i="0" u="none" strike="noStrike" kern="1200" cap="none" spc="0" normalizeH="0" baseline="0" noProof="0">
                <a:ln>
                  <a:noFill/>
                </a:ln>
                <a:solidFill>
                  <a:prstClr val="black">
                    <a:alpha val="6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alpha val="60000"/>
                </a:prstClr>
              </a:solidFill>
              <a:effectLst/>
              <a:uLnTx/>
              <a:uFillTx/>
              <a:latin typeface="Calibri" panose="020F0502020204030204"/>
              <a:ea typeface="+mn-ea"/>
              <a:cs typeface="+mn-cs"/>
            </a:endParaRPr>
          </a:p>
        </p:txBody>
      </p:sp>
      <p:pic>
        <p:nvPicPr>
          <p:cNvPr id="3" name="Picture 2" descr="Football team cheering on field">
            <a:extLst>
              <a:ext uri="{FF2B5EF4-FFF2-40B4-BE49-F238E27FC236}">
                <a16:creationId xmlns:a16="http://schemas.microsoft.com/office/drawing/2014/main" id="{DC50B4CD-CA41-9FC2-E427-92FA850E089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22131" y="603840"/>
            <a:ext cx="5642811" cy="5642811"/>
          </a:xfrm>
          <a:prstGeom prst="ellipse">
            <a:avLst/>
          </a:prstGeom>
        </p:spPr>
      </p:pic>
    </p:spTree>
    <p:extLst>
      <p:ext uri="{BB962C8B-B14F-4D97-AF65-F5344CB8AC3E}">
        <p14:creationId xmlns:p14="http://schemas.microsoft.com/office/powerpoint/2010/main" val="989722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E34562-09BB-5596-3DA3-046828F732E9}"/>
              </a:ext>
            </a:extLst>
          </p:cNvPr>
          <p:cNvGrpSpPr/>
          <p:nvPr/>
        </p:nvGrpSpPr>
        <p:grpSpPr>
          <a:xfrm>
            <a:off x="4200949" y="1209999"/>
            <a:ext cx="7732903" cy="5140235"/>
            <a:chOff x="4200949" y="1209999"/>
            <a:chExt cx="7732903" cy="5140235"/>
          </a:xfrm>
        </p:grpSpPr>
        <p:pic>
          <p:nvPicPr>
            <p:cNvPr id="5" name="Picture 4" descr="A map of the united states&#10;&#10;Description automatically generated">
              <a:extLst>
                <a:ext uri="{FF2B5EF4-FFF2-40B4-BE49-F238E27FC236}">
                  <a16:creationId xmlns:a16="http://schemas.microsoft.com/office/drawing/2014/main" id="{E26934EE-E662-78B0-1BA3-1DA58A5B53F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9051" b="9932"/>
            <a:stretch/>
          </p:blipFill>
          <p:spPr>
            <a:xfrm>
              <a:off x="4200949" y="1651518"/>
              <a:ext cx="7732903" cy="4698716"/>
            </a:xfrm>
            <a:prstGeom prst="rect">
              <a:avLst/>
            </a:prstGeom>
          </p:spPr>
        </p:pic>
        <p:sp>
          <p:nvSpPr>
            <p:cNvPr id="6" name="Oval 5">
              <a:extLst>
                <a:ext uri="{FF2B5EF4-FFF2-40B4-BE49-F238E27FC236}">
                  <a16:creationId xmlns:a16="http://schemas.microsoft.com/office/drawing/2014/main" id="{1633747D-42D0-180D-9FD3-6B6BAB01F12D}"/>
                </a:ext>
              </a:extLst>
            </p:cNvPr>
            <p:cNvSpPr/>
            <p:nvPr/>
          </p:nvSpPr>
          <p:spPr>
            <a:xfrm>
              <a:off x="5887616" y="1209999"/>
              <a:ext cx="4534678" cy="5658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8F4050DF-5813-561F-2FD7-C2A848F63B13}"/>
              </a:ext>
            </a:extLst>
          </p:cNvPr>
          <p:cNvGrpSpPr/>
          <p:nvPr/>
        </p:nvGrpSpPr>
        <p:grpSpPr>
          <a:xfrm>
            <a:off x="4181376" y="1362399"/>
            <a:ext cx="7785442" cy="4967521"/>
            <a:chOff x="4181376" y="1362399"/>
            <a:chExt cx="7785442" cy="4967521"/>
          </a:xfrm>
        </p:grpSpPr>
        <p:pic>
          <p:nvPicPr>
            <p:cNvPr id="9" name="Picture 8" descr="A map of the united states&#10;&#10;Description automatically generated">
              <a:extLst>
                <a:ext uri="{FF2B5EF4-FFF2-40B4-BE49-F238E27FC236}">
                  <a16:creationId xmlns:a16="http://schemas.microsoft.com/office/drawing/2014/main" id="{20495359-8F5F-9BC7-456F-76F1CF85CDE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8760" b="10770"/>
            <a:stretch/>
          </p:blipFill>
          <p:spPr>
            <a:xfrm>
              <a:off x="4181376" y="1631204"/>
              <a:ext cx="7785442" cy="4698716"/>
            </a:xfrm>
            <a:prstGeom prst="rect">
              <a:avLst/>
            </a:prstGeom>
          </p:spPr>
        </p:pic>
        <p:sp>
          <p:nvSpPr>
            <p:cNvPr id="10" name="Oval 9">
              <a:extLst>
                <a:ext uri="{FF2B5EF4-FFF2-40B4-BE49-F238E27FC236}">
                  <a16:creationId xmlns:a16="http://schemas.microsoft.com/office/drawing/2014/main" id="{2C77AAA2-E0FD-52D8-AB33-D3C46438F064}"/>
                </a:ext>
              </a:extLst>
            </p:cNvPr>
            <p:cNvSpPr/>
            <p:nvPr/>
          </p:nvSpPr>
          <p:spPr>
            <a:xfrm>
              <a:off x="6040016" y="1362399"/>
              <a:ext cx="4534678" cy="5658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18D27EED-8E3E-D2BF-8012-B4C1599B0F5A}"/>
              </a:ext>
            </a:extLst>
          </p:cNvPr>
          <p:cNvSpPr>
            <a:spLocks noGrp="1"/>
          </p:cNvSpPr>
          <p:nvPr>
            <p:ph type="title"/>
          </p:nvPr>
        </p:nvSpPr>
        <p:spPr>
          <a:xfrm>
            <a:off x="467360" y="646479"/>
            <a:ext cx="10886440" cy="1325563"/>
          </a:xfrm>
          <a:noFill/>
          <a:ln>
            <a:noFill/>
          </a:ln>
        </p:spPr>
        <p:txBody>
          <a:bodyPr spcFirstLastPara="1" wrap="square" lIns="91425" tIns="45700" rIns="91425" bIns="45700" anchor="t" anchorCtr="0">
            <a:normAutofit/>
          </a:bodyPr>
          <a:lstStyle/>
          <a:p>
            <a:pPr>
              <a:spcBef>
                <a:spcPts val="0"/>
              </a:spcBef>
              <a:buClr>
                <a:schemeClr val="dk1"/>
              </a:buClr>
              <a:buSzPts val="4400"/>
            </a:pPr>
            <a:r>
              <a:rPr lang="en-US" sz="4000" b="1">
                <a:solidFill>
                  <a:schemeClr val="tx1"/>
                </a:solidFill>
                <a:latin typeface="+mj-lt"/>
                <a:ea typeface="+mj-ea"/>
                <a:cs typeface="+mj-cs"/>
              </a:rPr>
              <a:t>A Country with no Family Medicine...</a:t>
            </a:r>
          </a:p>
        </p:txBody>
      </p:sp>
      <p:sp>
        <p:nvSpPr>
          <p:cNvPr id="4" name="Content Placeholder 3">
            <a:extLst>
              <a:ext uri="{FF2B5EF4-FFF2-40B4-BE49-F238E27FC236}">
                <a16:creationId xmlns:a16="http://schemas.microsoft.com/office/drawing/2014/main" id="{2D8D412C-E6B9-1483-A78F-E1009EB06660}"/>
              </a:ext>
            </a:extLst>
          </p:cNvPr>
          <p:cNvSpPr>
            <a:spLocks noGrp="1"/>
          </p:cNvSpPr>
          <p:nvPr>
            <p:ph sz="quarter" idx="10"/>
          </p:nvPr>
        </p:nvSpPr>
        <p:spPr>
          <a:xfrm>
            <a:off x="467360" y="2145323"/>
            <a:ext cx="4382936" cy="4325327"/>
          </a:xfrm>
        </p:spPr>
        <p:txBody>
          <a:bodyPr/>
          <a:lstStyle/>
          <a:p>
            <a:pPr marL="0" indent="0">
              <a:buNone/>
            </a:pPr>
            <a:r>
              <a:rPr lang="en-US"/>
              <a:t>The areas in yellow represent all the new parts of the country where there would be &gt;3,000 people to 1 primary care physician without Family Medicine</a:t>
            </a:r>
          </a:p>
        </p:txBody>
      </p:sp>
      <p:sp>
        <p:nvSpPr>
          <p:cNvPr id="7" name="TextBox 6">
            <a:extLst>
              <a:ext uri="{FF2B5EF4-FFF2-40B4-BE49-F238E27FC236}">
                <a16:creationId xmlns:a16="http://schemas.microsoft.com/office/drawing/2014/main" id="{EC476E2D-475C-6990-6A51-031781CDCE44}"/>
              </a:ext>
            </a:extLst>
          </p:cNvPr>
          <p:cNvSpPr txBox="1"/>
          <p:nvPr/>
        </p:nvSpPr>
        <p:spPr>
          <a:xfrm>
            <a:off x="467360" y="5983081"/>
            <a:ext cx="398272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a:cs typeface="Arial"/>
              </a:rPr>
              <a:t>Source: </a:t>
            </a:r>
            <a:r>
              <a:rPr lang="en-US" sz="1100" i="1" err="1">
                <a:cs typeface="Arial"/>
              </a:rPr>
              <a:t>HealthLandscape</a:t>
            </a:r>
            <a:r>
              <a:rPr lang="en-US" sz="1100" i="1">
                <a:cs typeface="Arial"/>
              </a:rPr>
              <a:t> (2023)</a:t>
            </a:r>
            <a:endParaRPr lang="en-US" sz="1100" i="1"/>
          </a:p>
        </p:txBody>
      </p:sp>
    </p:spTree>
    <p:extLst>
      <p:ext uri="{BB962C8B-B14F-4D97-AF65-F5344CB8AC3E}">
        <p14:creationId xmlns:p14="http://schemas.microsoft.com/office/powerpoint/2010/main" val="326038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092618-DF69-4B86-4D35-97DC4618651F}"/>
              </a:ext>
            </a:extLst>
          </p:cNvPr>
          <p:cNvSpPr>
            <a:spLocks noGrp="1"/>
          </p:cNvSpPr>
          <p:nvPr>
            <p:ph sz="quarter" idx="10"/>
          </p:nvPr>
        </p:nvSpPr>
        <p:spPr>
          <a:xfrm>
            <a:off x="1153668" y="1908313"/>
            <a:ext cx="9884664" cy="3415146"/>
          </a:xfrm>
        </p:spPr>
        <p:txBody>
          <a:bodyPr/>
          <a:lstStyle/>
          <a:p>
            <a:r>
              <a:rPr lang="en-US" sz="5400"/>
              <a:t>People don’t need more health care, they need more family physicians</a:t>
            </a:r>
          </a:p>
        </p:txBody>
      </p:sp>
    </p:spTree>
    <p:extLst>
      <p:ext uri="{BB962C8B-B14F-4D97-AF65-F5344CB8AC3E}">
        <p14:creationId xmlns:p14="http://schemas.microsoft.com/office/powerpoint/2010/main" val="3189144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72380C-A1B3-4C61-9355-596417001CCD}"/>
              </a:ext>
            </a:extLst>
          </p:cNvPr>
          <p:cNvPicPr>
            <a:picLocks noChangeAspect="1"/>
          </p:cNvPicPr>
          <p:nvPr/>
        </p:nvPicPr>
        <p:blipFill rotWithShape="1">
          <a:blip r:embed="rId3" cstate="hqprint">
            <a:alphaModFix/>
            <a:extLst>
              <a:ext uri="{28A0092B-C50C-407E-A947-70E740481C1C}">
                <a14:useLocalDpi xmlns:a14="http://schemas.microsoft.com/office/drawing/2010/main"/>
              </a:ext>
            </a:extLst>
          </a:blip>
          <a:srcRect b="-14739"/>
          <a:stretch/>
        </p:blipFill>
        <p:spPr>
          <a:xfrm>
            <a:off x="10326755" y="0"/>
            <a:ext cx="1865245" cy="2645764"/>
          </a:xfrm>
          <a:prstGeom prst="rect">
            <a:avLst/>
          </a:prstGeom>
        </p:spPr>
      </p:pic>
      <p:pic>
        <p:nvPicPr>
          <p:cNvPr id="4" name="Picture 3" descr="A picture containing person, different, same, various&#10;&#10;Description automatically generated">
            <a:extLst>
              <a:ext uri="{FF2B5EF4-FFF2-40B4-BE49-F238E27FC236}">
                <a16:creationId xmlns:a16="http://schemas.microsoft.com/office/drawing/2014/main" id="{8DEE33EB-71BE-44C1-A47D-E9A2EB41A21E}"/>
              </a:ext>
            </a:extLst>
          </p:cNvPr>
          <p:cNvPicPr>
            <a:picLocks noChangeAspect="1"/>
          </p:cNvPicPr>
          <p:nvPr/>
        </p:nvPicPr>
        <p:blipFill rotWithShape="1">
          <a:blip r:embed="rId4" cstate="hqprint">
            <a:alphaModFix/>
            <a:extLst>
              <a:ext uri="{28A0092B-C50C-407E-A947-70E740481C1C}">
                <a14:useLocalDpi xmlns:a14="http://schemas.microsoft.com/office/drawing/2010/main"/>
              </a:ext>
            </a:extLst>
          </a:blip>
          <a:srcRect l="764" t="1146" b="1146"/>
          <a:stretch/>
        </p:blipFill>
        <p:spPr>
          <a:xfrm>
            <a:off x="0" y="0"/>
            <a:ext cx="10447888" cy="6857999"/>
          </a:xfrm>
          <a:prstGeom prst="rect">
            <a:avLst/>
          </a:prstGeom>
        </p:spPr>
      </p:pic>
      <p:sp>
        <p:nvSpPr>
          <p:cNvPr id="5" name="Parallelogram 4">
            <a:extLst>
              <a:ext uri="{FF2B5EF4-FFF2-40B4-BE49-F238E27FC236}">
                <a16:creationId xmlns:a16="http://schemas.microsoft.com/office/drawing/2014/main" id="{FDD93135-E32F-456D-84C3-915E9C4587C3}"/>
              </a:ext>
            </a:extLst>
          </p:cNvPr>
          <p:cNvSpPr/>
          <p:nvPr/>
        </p:nvSpPr>
        <p:spPr>
          <a:xfrm>
            <a:off x="6383409" y="2137945"/>
            <a:ext cx="5903843" cy="4710116"/>
          </a:xfrm>
          <a:custGeom>
            <a:avLst/>
            <a:gdLst>
              <a:gd name="connsiteX0" fmla="*/ 0 w 5903843"/>
              <a:gd name="connsiteY0" fmla="*/ 4710116 h 4710116"/>
              <a:gd name="connsiteX1" fmla="*/ 1177529 w 5903843"/>
              <a:gd name="connsiteY1" fmla="*/ 0 h 4710116"/>
              <a:gd name="connsiteX2" fmla="*/ 5903843 w 5903843"/>
              <a:gd name="connsiteY2" fmla="*/ 0 h 4710116"/>
              <a:gd name="connsiteX3" fmla="*/ 4726314 w 5903843"/>
              <a:gd name="connsiteY3" fmla="*/ 4710116 h 4710116"/>
              <a:gd name="connsiteX4" fmla="*/ 0 w 5903843"/>
              <a:gd name="connsiteY4" fmla="*/ 4710116 h 4710116"/>
              <a:gd name="connsiteX0" fmla="*/ 0 w 5903843"/>
              <a:gd name="connsiteY0" fmla="*/ 4710116 h 4710116"/>
              <a:gd name="connsiteX1" fmla="*/ 1177529 w 5903843"/>
              <a:gd name="connsiteY1" fmla="*/ 0 h 4710116"/>
              <a:gd name="connsiteX2" fmla="*/ 5903843 w 5903843"/>
              <a:gd name="connsiteY2" fmla="*/ 0 h 4710116"/>
              <a:gd name="connsiteX3" fmla="*/ 4592964 w 5903843"/>
              <a:gd name="connsiteY3" fmla="*/ 4376741 h 4710116"/>
              <a:gd name="connsiteX4" fmla="*/ 0 w 5903843"/>
              <a:gd name="connsiteY4" fmla="*/ 4710116 h 4710116"/>
              <a:gd name="connsiteX0" fmla="*/ 0 w 5903843"/>
              <a:gd name="connsiteY0" fmla="*/ 4710116 h 4710116"/>
              <a:gd name="connsiteX1" fmla="*/ 1177529 w 5903843"/>
              <a:gd name="connsiteY1" fmla="*/ 0 h 4710116"/>
              <a:gd name="connsiteX2" fmla="*/ 5903843 w 5903843"/>
              <a:gd name="connsiteY2" fmla="*/ 0 h 4710116"/>
              <a:gd name="connsiteX3" fmla="*/ 4078614 w 5903843"/>
              <a:gd name="connsiteY3" fmla="*/ 4710116 h 4710116"/>
              <a:gd name="connsiteX4" fmla="*/ 0 w 5903843"/>
              <a:gd name="connsiteY4" fmla="*/ 4710116 h 471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843" h="4710116">
                <a:moveTo>
                  <a:pt x="0" y="4710116"/>
                </a:moveTo>
                <a:lnTo>
                  <a:pt x="1177529" y="0"/>
                </a:lnTo>
                <a:lnTo>
                  <a:pt x="5903843" y="0"/>
                </a:lnTo>
                <a:lnTo>
                  <a:pt x="4078614" y="4710116"/>
                </a:lnTo>
                <a:lnTo>
                  <a:pt x="0" y="47101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a:extLst>
              <a:ext uri="{FF2B5EF4-FFF2-40B4-BE49-F238E27FC236}">
                <a16:creationId xmlns:a16="http://schemas.microsoft.com/office/drawing/2014/main" id="{774C18FD-5BE4-4EC4-82FD-BF6E7C0ABE60}"/>
              </a:ext>
            </a:extLst>
          </p:cNvPr>
          <p:cNvSpPr txBox="1">
            <a:spLocks/>
          </p:cNvSpPr>
          <p:nvPr/>
        </p:nvSpPr>
        <p:spPr>
          <a:xfrm>
            <a:off x="-410966" y="1739348"/>
            <a:ext cx="11880724" cy="960157"/>
          </a:xfrm>
          <a:prstGeom prst="parallelogram">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000" b="0">
                <a:solidFill>
                  <a:srgbClr val="FFFFFF"/>
                </a:solidFill>
              </a:rPr>
              <a:t>The 4 Cs of Primary Care</a:t>
            </a:r>
            <a:endParaRPr lang="en-US" sz="4000">
              <a:solidFill>
                <a:srgbClr val="FFFFFF"/>
              </a:solidFill>
            </a:endParaRPr>
          </a:p>
        </p:txBody>
      </p:sp>
      <p:sp>
        <p:nvSpPr>
          <p:cNvPr id="6" name="Parallelogram 4">
            <a:extLst>
              <a:ext uri="{FF2B5EF4-FFF2-40B4-BE49-F238E27FC236}">
                <a16:creationId xmlns:a16="http://schemas.microsoft.com/office/drawing/2014/main" id="{8BC104D8-DE7A-8F1C-9F02-A7F420035768}"/>
              </a:ext>
            </a:extLst>
          </p:cNvPr>
          <p:cNvSpPr/>
          <p:nvPr/>
        </p:nvSpPr>
        <p:spPr>
          <a:xfrm>
            <a:off x="9335330" y="5722580"/>
            <a:ext cx="2861928" cy="1140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2754627-80B9-4B9B-A27A-C45385240235}"/>
              </a:ext>
            </a:extLst>
          </p:cNvPr>
          <p:cNvSpPr txBox="1"/>
          <p:nvPr/>
        </p:nvSpPr>
        <p:spPr>
          <a:xfrm>
            <a:off x="7574863" y="3035076"/>
            <a:ext cx="4303642" cy="3477875"/>
          </a:xfrm>
          <a:prstGeom prst="rect">
            <a:avLst/>
          </a:prstGeom>
          <a:noFill/>
        </p:spPr>
        <p:txBody>
          <a:bodyPr wrap="square" rtlCol="0">
            <a:spAutoFit/>
          </a:bodyPr>
          <a:lstStyle/>
          <a:p>
            <a:pPr>
              <a:spcAft>
                <a:spcPts val="1200"/>
              </a:spcAft>
            </a:pPr>
            <a:r>
              <a:rPr lang="en-US" sz="3600"/>
              <a:t>Care that is </a:t>
            </a:r>
          </a:p>
          <a:p>
            <a:pPr>
              <a:spcAft>
                <a:spcPts val="1200"/>
              </a:spcAft>
            </a:pPr>
            <a:r>
              <a:rPr lang="en-US" sz="3600" b="1">
                <a:ln>
                  <a:solidFill>
                    <a:schemeClr val="tx1"/>
                  </a:solidFill>
                </a:ln>
              </a:rPr>
              <a:t>first-contact</a:t>
            </a:r>
            <a:r>
              <a:rPr lang="en-US" sz="3600" b="1"/>
              <a:t>, </a:t>
            </a:r>
          </a:p>
          <a:p>
            <a:pPr>
              <a:spcAft>
                <a:spcPts val="1200"/>
              </a:spcAft>
            </a:pPr>
            <a:r>
              <a:rPr lang="en-US" sz="3600" b="1">
                <a:ln>
                  <a:solidFill>
                    <a:schemeClr val="tx1"/>
                  </a:solidFill>
                </a:ln>
              </a:rPr>
              <a:t>comprehensive</a:t>
            </a:r>
            <a:r>
              <a:rPr lang="en-US" sz="3600" b="1"/>
              <a:t>, </a:t>
            </a:r>
          </a:p>
          <a:p>
            <a:pPr>
              <a:spcAft>
                <a:spcPts val="1200"/>
              </a:spcAft>
            </a:pPr>
            <a:r>
              <a:rPr lang="en-US" sz="3600" b="1">
                <a:ln>
                  <a:solidFill>
                    <a:schemeClr val="tx1"/>
                  </a:solidFill>
                </a:ln>
              </a:rPr>
              <a:t>continuous</a:t>
            </a:r>
            <a:r>
              <a:rPr lang="en-US" sz="3600" b="1"/>
              <a:t>, </a:t>
            </a:r>
            <a:r>
              <a:rPr lang="en-US" sz="3600"/>
              <a:t>and </a:t>
            </a:r>
          </a:p>
          <a:p>
            <a:pPr>
              <a:spcAft>
                <a:spcPts val="1200"/>
              </a:spcAft>
            </a:pPr>
            <a:r>
              <a:rPr lang="en-US" sz="3600" b="1">
                <a:ln>
                  <a:solidFill>
                    <a:schemeClr val="tx1"/>
                  </a:solidFill>
                </a:ln>
              </a:rPr>
              <a:t>coordinated</a:t>
            </a:r>
          </a:p>
        </p:txBody>
      </p:sp>
    </p:spTree>
    <p:extLst>
      <p:ext uri="{BB962C8B-B14F-4D97-AF65-F5344CB8AC3E}">
        <p14:creationId xmlns:p14="http://schemas.microsoft.com/office/powerpoint/2010/main" val="3527227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A stethoscope on a blue background&#10;&#10;Description automatically generated">
            <a:extLst>
              <a:ext uri="{FF2B5EF4-FFF2-40B4-BE49-F238E27FC236}">
                <a16:creationId xmlns:a16="http://schemas.microsoft.com/office/drawing/2014/main" id="{E0FDD910-9727-F5E8-AD81-970CA4CEA970}"/>
              </a:ext>
            </a:extLst>
          </p:cNvPr>
          <p:cNvPicPr>
            <a:picLocks noGrp="1" noChangeAspect="1"/>
          </p:cNvPicPr>
          <p:nvPr>
            <p:ph sz="half" idx="4294967295"/>
          </p:nvPr>
        </p:nvPicPr>
        <p:blipFill>
          <a:blip r:embed="rId3">
            <a:extLst>
              <a:ext uri="{28A0092B-C50C-407E-A947-70E740481C1C}">
                <a14:useLocalDpi xmlns:a14="http://schemas.microsoft.com/office/drawing/2010/main"/>
              </a:ext>
            </a:extLst>
          </a:blip>
          <a:stretch>
            <a:fillRect/>
          </a:stretch>
        </p:blipFill>
        <p:spPr>
          <a:xfrm>
            <a:off x="1588" y="-3175"/>
            <a:ext cx="12190412" cy="6861175"/>
          </a:xfrm>
          <a:prstGeom prst="rect">
            <a:avLst/>
          </a:prstGeom>
        </p:spPr>
      </p:pic>
      <p:sp>
        <p:nvSpPr>
          <p:cNvPr id="6" name="Title 4">
            <a:extLst>
              <a:ext uri="{FF2B5EF4-FFF2-40B4-BE49-F238E27FC236}">
                <a16:creationId xmlns:a16="http://schemas.microsoft.com/office/drawing/2014/main" id="{FF58322D-74B1-45D7-80EE-C75938FBA6ED}"/>
              </a:ext>
            </a:extLst>
          </p:cNvPr>
          <p:cNvSpPr txBox="1">
            <a:spLocks/>
          </p:cNvSpPr>
          <p:nvPr/>
        </p:nvSpPr>
        <p:spPr>
          <a:xfrm>
            <a:off x="4045" y="2309500"/>
            <a:ext cx="11353800" cy="132428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6000" b="0">
                <a:solidFill>
                  <a:srgbClr val="FFFFFF"/>
                </a:solidFill>
              </a:rPr>
              <a:t>The Four C’s is </a:t>
            </a:r>
            <a:r>
              <a:rPr lang="en-US" sz="6000">
                <a:solidFill>
                  <a:srgbClr val="FFFFFF"/>
                </a:solidFill>
              </a:rPr>
              <a:t>Not Enough</a:t>
            </a:r>
          </a:p>
        </p:txBody>
      </p:sp>
      <p:sp>
        <p:nvSpPr>
          <p:cNvPr id="8" name="Content Placeholder 6">
            <a:extLst>
              <a:ext uri="{FF2B5EF4-FFF2-40B4-BE49-F238E27FC236}">
                <a16:creationId xmlns:a16="http://schemas.microsoft.com/office/drawing/2014/main" id="{37C34FCC-6C17-407D-BE10-AF6340165BD9}"/>
              </a:ext>
            </a:extLst>
          </p:cNvPr>
          <p:cNvSpPr txBox="1">
            <a:spLocks/>
          </p:cNvSpPr>
          <p:nvPr/>
        </p:nvSpPr>
        <p:spPr>
          <a:xfrm>
            <a:off x="4452545" y="3633783"/>
            <a:ext cx="7735410" cy="1447151"/>
          </a:xfrm>
          <a:prstGeom prst="rect">
            <a:avLst/>
          </a:prstGeom>
          <a:solidFill>
            <a:schemeClr val="bg1">
              <a:alpha val="50000"/>
            </a:schemeClr>
          </a:solidFill>
        </p:spPr>
        <p:txBody>
          <a:bodyPr vert="horz" lIns="18288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ysClr val="windowText" lastClr="000000"/>
                </a:solidFill>
              </a:rPr>
              <a:t>Context in care – </a:t>
            </a:r>
            <a:r>
              <a:rPr lang="en-US">
                <a:solidFill>
                  <a:sysClr val="windowText" lastClr="000000"/>
                </a:solidFill>
              </a:rPr>
              <a:t>Family Medicine includes understanding health as a result of family </a:t>
            </a:r>
            <a:br>
              <a:rPr lang="en-US">
                <a:solidFill>
                  <a:sysClr val="windowText" lastClr="000000"/>
                </a:solidFill>
              </a:rPr>
            </a:br>
            <a:r>
              <a:rPr lang="en-US">
                <a:solidFill>
                  <a:sysClr val="windowText" lastClr="000000"/>
                </a:solidFill>
              </a:rPr>
              <a:t>and community </a:t>
            </a:r>
          </a:p>
        </p:txBody>
      </p:sp>
    </p:spTree>
    <p:extLst>
      <p:ext uri="{BB962C8B-B14F-4D97-AF65-F5344CB8AC3E}">
        <p14:creationId xmlns:p14="http://schemas.microsoft.com/office/powerpoint/2010/main" val="2042475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ce10d5b4e7_2_6"/>
          <p:cNvSpPr txBox="1">
            <a:spLocks noGrp="1"/>
          </p:cNvSpPr>
          <p:nvPr>
            <p:ph type="title"/>
          </p:nvPr>
        </p:nvSpPr>
        <p:spPr>
          <a:xfrm>
            <a:off x="526895" y="440429"/>
            <a:ext cx="11138210" cy="986928"/>
          </a:xfrm>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sz="4000"/>
              <a:t>Family Physicians Specialize in Care for All</a:t>
            </a:r>
            <a:endParaRPr sz="4000"/>
          </a:p>
        </p:txBody>
      </p:sp>
      <p:sp>
        <p:nvSpPr>
          <p:cNvPr id="8" name="TextBox 7">
            <a:extLst>
              <a:ext uri="{FF2B5EF4-FFF2-40B4-BE49-F238E27FC236}">
                <a16:creationId xmlns:a16="http://schemas.microsoft.com/office/drawing/2014/main" id="{983DE52F-9C5B-4FAA-98C5-198080474D4D}"/>
              </a:ext>
            </a:extLst>
          </p:cNvPr>
          <p:cNvSpPr txBox="1"/>
          <p:nvPr/>
        </p:nvSpPr>
        <p:spPr>
          <a:xfrm>
            <a:off x="701039" y="6550922"/>
            <a:ext cx="10964065"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defTabSz="457200">
              <a:defRPr sz="1000" i="1"/>
            </a:lvl1pPr>
            <a:lvl2pPr defTabSz="457200"/>
            <a:lvl3pPr defTabSz="457200"/>
            <a:lvl4pPr defTabSz="457200"/>
            <a:lvl5pPr defTabSz="457200"/>
            <a:lvl6pPr defTabSz="457200"/>
            <a:lvl7pPr defTabSz="457200"/>
            <a:lvl8pPr defTabSz="457200"/>
            <a:lvl9pPr defTabSz="4572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282828"/>
                </a:solidFill>
                <a:effectLst/>
                <a:uLnTx/>
                <a:uFillTx/>
                <a:latin typeface="Museo Sans 300"/>
                <a:ea typeface="+mn-ea"/>
                <a:cs typeface="+mn-cs"/>
              </a:rPr>
              <a:t>Source: AAFP, Family Medicine Facts. American Academy of Family Physicians Demographic Data Collection Survey, December 31, 2018. Accessed May 2021.</a:t>
            </a:r>
          </a:p>
        </p:txBody>
      </p:sp>
      <p:sp>
        <p:nvSpPr>
          <p:cNvPr id="9" name="TextBox 8">
            <a:extLst>
              <a:ext uri="{FF2B5EF4-FFF2-40B4-BE49-F238E27FC236}">
                <a16:creationId xmlns:a16="http://schemas.microsoft.com/office/drawing/2014/main" id="{1BEE2377-C71A-491D-90D0-CB0E8A64D7F9}"/>
              </a:ext>
            </a:extLst>
          </p:cNvPr>
          <p:cNvSpPr txBox="1"/>
          <p:nvPr/>
        </p:nvSpPr>
        <p:spPr>
          <a:xfrm rot="16200000">
            <a:off x="197261" y="3769133"/>
            <a:ext cx="26343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82828"/>
                </a:solidFill>
                <a:effectLst/>
                <a:uLnTx/>
                <a:uFillTx/>
                <a:latin typeface="Museo Sans 300"/>
                <a:ea typeface="+mn-ea"/>
                <a:cs typeface="+mn-cs"/>
              </a:rPr>
              <a:t>Area of Clinical Service</a:t>
            </a:r>
          </a:p>
        </p:txBody>
      </p:sp>
      <p:pic>
        <p:nvPicPr>
          <p:cNvPr id="3" name="Picture 2">
            <a:extLst>
              <a:ext uri="{FF2B5EF4-FFF2-40B4-BE49-F238E27FC236}">
                <a16:creationId xmlns:a16="http://schemas.microsoft.com/office/drawing/2014/main" id="{F17251DE-6827-97E8-7B3C-0D9C4C8D7B33}"/>
              </a:ext>
            </a:extLst>
          </p:cNvPr>
          <p:cNvPicPr>
            <a:picLocks noChangeAspect="1"/>
          </p:cNvPicPr>
          <p:nvPr/>
        </p:nvPicPr>
        <p:blipFill>
          <a:blip r:embed="rId3"/>
          <a:stretch>
            <a:fillRect/>
          </a:stretch>
        </p:blipFill>
        <p:spPr>
          <a:xfrm>
            <a:off x="2029615" y="1572966"/>
            <a:ext cx="8132769" cy="4566300"/>
          </a:xfrm>
          <a:prstGeom prst="rect">
            <a:avLst/>
          </a:prstGeom>
        </p:spPr>
      </p:pic>
    </p:spTree>
    <p:extLst>
      <p:ext uri="{BB962C8B-B14F-4D97-AF65-F5344CB8AC3E}">
        <p14:creationId xmlns:p14="http://schemas.microsoft.com/office/powerpoint/2010/main" val="3295677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a:extLst>
              <a:ext uri="{FF2B5EF4-FFF2-40B4-BE49-F238E27FC236}">
                <a16:creationId xmlns:a16="http://schemas.microsoft.com/office/drawing/2014/main" id="{72BB7A96-8CAB-ADEC-2BDE-90A64A764DDF}"/>
              </a:ext>
            </a:extLst>
          </p:cNvPr>
          <p:cNvSpPr>
            <a:spLocks noGrp="1"/>
          </p:cNvSpPr>
          <p:nvPr>
            <p:ph type="title"/>
          </p:nvPr>
        </p:nvSpPr>
        <p:spPr/>
        <p:txBody>
          <a:bodyPr anchor="t" anchorCtr="0"/>
          <a:lstStyle/>
          <a:p>
            <a:pPr algn="ctr"/>
            <a:r>
              <a:rPr lang="en-US"/>
              <a:t>Family Medicine and Procedures</a:t>
            </a:r>
          </a:p>
        </p:txBody>
      </p:sp>
      <p:sp>
        <p:nvSpPr>
          <p:cNvPr id="6" name="TextBox 5">
            <a:extLst>
              <a:ext uri="{FF2B5EF4-FFF2-40B4-BE49-F238E27FC236}">
                <a16:creationId xmlns:a16="http://schemas.microsoft.com/office/drawing/2014/main" id="{63D67F89-5A9C-4C05-8BEC-7420D354D344}"/>
              </a:ext>
            </a:extLst>
          </p:cNvPr>
          <p:cNvSpPr txBox="1"/>
          <p:nvPr/>
        </p:nvSpPr>
        <p:spPr>
          <a:xfrm>
            <a:off x="704708" y="6543285"/>
            <a:ext cx="9715642"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defTabSz="457200">
              <a:defRPr sz="1000" i="1"/>
            </a:lvl1pPr>
            <a:lvl2pPr defTabSz="457200"/>
            <a:lvl3pPr defTabSz="457200"/>
            <a:lvl4pPr defTabSz="457200"/>
            <a:lvl5pPr defTabSz="457200"/>
            <a:lvl6pPr defTabSz="457200"/>
            <a:lvl7pPr defTabSz="457200"/>
            <a:lvl8pPr defTabSz="457200"/>
            <a:lvl9pPr defTabSz="4572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282828"/>
                </a:solidFill>
                <a:effectLst/>
                <a:uLnTx/>
                <a:uFillTx/>
                <a:latin typeface="Museo Sans 300"/>
                <a:ea typeface="+mn-ea"/>
                <a:cs typeface="+mn-cs"/>
              </a:rPr>
              <a:t>Source: AAFP, Family Medicine Facts. American Academy of Family Physicians Member Census, December 31, 2018. Accessed May 2021.</a:t>
            </a:r>
          </a:p>
        </p:txBody>
      </p:sp>
      <p:pic>
        <p:nvPicPr>
          <p:cNvPr id="4" name="Picture 3">
            <a:extLst>
              <a:ext uri="{FF2B5EF4-FFF2-40B4-BE49-F238E27FC236}">
                <a16:creationId xmlns:a16="http://schemas.microsoft.com/office/drawing/2014/main" id="{DF8616B1-C332-436A-200B-FFE5D5143D47}"/>
              </a:ext>
            </a:extLst>
          </p:cNvPr>
          <p:cNvPicPr>
            <a:picLocks noChangeAspect="1"/>
          </p:cNvPicPr>
          <p:nvPr/>
        </p:nvPicPr>
        <p:blipFill>
          <a:blip r:embed="rId3"/>
          <a:stretch>
            <a:fillRect/>
          </a:stretch>
        </p:blipFill>
        <p:spPr>
          <a:xfrm>
            <a:off x="2029615" y="1355640"/>
            <a:ext cx="8132769" cy="4816257"/>
          </a:xfrm>
          <a:prstGeom prst="rect">
            <a:avLst/>
          </a:prstGeom>
        </p:spPr>
      </p:pic>
    </p:spTree>
    <p:extLst>
      <p:ext uri="{BB962C8B-B14F-4D97-AF65-F5344CB8AC3E}">
        <p14:creationId xmlns:p14="http://schemas.microsoft.com/office/powerpoint/2010/main" val="783870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A14A-967F-FDB5-F804-C23A9A1E8396}"/>
              </a:ext>
            </a:extLst>
          </p:cNvPr>
          <p:cNvSpPr>
            <a:spLocks noGrp="1"/>
          </p:cNvSpPr>
          <p:nvPr>
            <p:ph type="title"/>
          </p:nvPr>
        </p:nvSpPr>
        <p:spPr>
          <a:xfrm>
            <a:off x="533400" y="646479"/>
            <a:ext cx="10820400" cy="1325563"/>
          </a:xfrm>
          <a:prstGeom prst="rect">
            <a:avLst/>
          </a:prstGeom>
        </p:spPr>
        <p:txBody>
          <a:bodyPr>
            <a:noAutofit/>
          </a:bodyPr>
          <a:lstStyle/>
          <a:p>
            <a:pPr>
              <a:lnSpc>
                <a:spcPct val="100000"/>
              </a:lnSpc>
            </a:pPr>
            <a:r>
              <a:rPr lang="en-US" sz="3800">
                <a:cs typeface="Arial"/>
              </a:rPr>
              <a:t>The Value of Delivering Multi-generational Care</a:t>
            </a:r>
            <a:endParaRPr lang="en-US" sz="3800"/>
          </a:p>
        </p:txBody>
      </p:sp>
      <p:sp>
        <p:nvSpPr>
          <p:cNvPr id="3" name="Text Placeholder 2">
            <a:extLst>
              <a:ext uri="{FF2B5EF4-FFF2-40B4-BE49-F238E27FC236}">
                <a16:creationId xmlns:a16="http://schemas.microsoft.com/office/drawing/2014/main" id="{5A3085BC-B090-DDE4-AD8B-82A20F8A139F}"/>
              </a:ext>
            </a:extLst>
          </p:cNvPr>
          <p:cNvSpPr>
            <a:spLocks noGrp="1"/>
          </p:cNvSpPr>
          <p:nvPr>
            <p:ph sz="quarter" idx="10"/>
          </p:nvPr>
        </p:nvSpPr>
        <p:spPr>
          <a:xfrm>
            <a:off x="1247715" y="1972042"/>
            <a:ext cx="10515600" cy="4325327"/>
          </a:xfrm>
          <a:prstGeom prst="rect">
            <a:avLst/>
          </a:prstGeom>
        </p:spPr>
        <p:txBody>
          <a:bodyPr lIns="91440" tIns="45720" rIns="91440" bIns="45720" anchor="t"/>
          <a:lstStyle/>
          <a:p>
            <a:pPr marL="0" indent="0">
              <a:lnSpc>
                <a:spcPct val="100000"/>
              </a:lnSpc>
              <a:spcAft>
                <a:spcPts val="1200"/>
              </a:spcAft>
              <a:buNone/>
            </a:pPr>
            <a:r>
              <a:rPr lang="en-US">
                <a:cs typeface="Arial"/>
              </a:rPr>
              <a:t>Long-Term Relationships</a:t>
            </a:r>
          </a:p>
          <a:p>
            <a:pPr marL="0" indent="0">
              <a:lnSpc>
                <a:spcPct val="100000"/>
              </a:lnSpc>
              <a:spcAft>
                <a:spcPts val="1200"/>
              </a:spcAft>
              <a:buNone/>
            </a:pPr>
            <a:r>
              <a:rPr lang="en-US">
                <a:cs typeface="Arial"/>
              </a:rPr>
              <a:t>Personal &amp; Professional Satisfaction</a:t>
            </a:r>
            <a:endParaRPr lang="en-US"/>
          </a:p>
          <a:p>
            <a:pPr marL="0" indent="0">
              <a:lnSpc>
                <a:spcPct val="100000"/>
              </a:lnSpc>
              <a:spcAft>
                <a:spcPts val="1200"/>
              </a:spcAft>
              <a:buNone/>
            </a:pPr>
            <a:r>
              <a:rPr lang="en-US">
                <a:cs typeface="Arial"/>
              </a:rPr>
              <a:t>Career Flexibility</a:t>
            </a:r>
          </a:p>
          <a:p>
            <a:pPr marL="0" indent="0">
              <a:lnSpc>
                <a:spcPct val="100000"/>
              </a:lnSpc>
              <a:spcAft>
                <a:spcPts val="1200"/>
              </a:spcAft>
              <a:buNone/>
            </a:pPr>
            <a:r>
              <a:rPr lang="en-US">
                <a:cs typeface="Arial"/>
              </a:rPr>
              <a:t>Contributing to Community Well-being</a:t>
            </a:r>
          </a:p>
          <a:p>
            <a:pPr marL="0" indent="0">
              <a:lnSpc>
                <a:spcPct val="100000"/>
              </a:lnSpc>
              <a:spcAft>
                <a:spcPts val="1200"/>
              </a:spcAft>
              <a:buNone/>
            </a:pPr>
            <a:r>
              <a:rPr lang="en-US">
                <a:cs typeface="Arial"/>
              </a:rPr>
              <a:t>Lifelong Learning &amp; Growth</a:t>
            </a:r>
            <a:endParaRPr lang="en-US"/>
          </a:p>
        </p:txBody>
      </p:sp>
      <p:pic>
        <p:nvPicPr>
          <p:cNvPr id="5" name="Picture Placeholder 4" descr="A blue circle with white text&#10;&#10;Description automatically generated">
            <a:extLst>
              <a:ext uri="{FF2B5EF4-FFF2-40B4-BE49-F238E27FC236}">
                <a16:creationId xmlns:a16="http://schemas.microsoft.com/office/drawing/2014/main" id="{D3482D78-830E-39BE-062A-5911023983C5}"/>
              </a:ext>
            </a:extLst>
          </p:cNvPr>
          <p:cNvPicPr>
            <a:picLocks noGrp="1" noChangeAspect="1"/>
          </p:cNvPicPr>
          <p:nvPr>
            <p:ph type="pic" sz="quarter" idx="4294967295"/>
          </p:nvPr>
        </p:nvPicPr>
        <p:blipFill>
          <a:blip r:embed="rId3" cstate="hqprint">
            <a:extLst>
              <a:ext uri="{28A0092B-C50C-407E-A947-70E740481C1C}">
                <a14:useLocalDpi xmlns:a14="http://schemas.microsoft.com/office/drawing/2010/main"/>
              </a:ext>
            </a:extLst>
          </a:blip>
          <a:srcRect/>
          <a:stretch/>
        </p:blipFill>
        <p:spPr>
          <a:xfrm>
            <a:off x="7935913" y="1459936"/>
            <a:ext cx="3925887" cy="4303713"/>
          </a:xfrm>
          <a:prstGeom prst="rect">
            <a:avLst/>
          </a:prstGeom>
        </p:spPr>
      </p:pic>
      <p:sp>
        <p:nvSpPr>
          <p:cNvPr id="6" name="TextBox 1">
            <a:extLst>
              <a:ext uri="{FF2B5EF4-FFF2-40B4-BE49-F238E27FC236}">
                <a16:creationId xmlns:a16="http://schemas.microsoft.com/office/drawing/2014/main" id="{B61E7EFC-FF25-58D0-9D8F-792C1BE191E8}"/>
              </a:ext>
            </a:extLst>
          </p:cNvPr>
          <p:cNvSpPr txBox="1"/>
          <p:nvPr/>
        </p:nvSpPr>
        <p:spPr>
          <a:xfrm>
            <a:off x="635145" y="6390507"/>
            <a:ext cx="10507193"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282828"/>
                </a:solidFill>
                <a:effectLst/>
                <a:uLnTx/>
                <a:uFillTx/>
                <a:latin typeface="Museo Sans 300"/>
                <a:ea typeface="+mn-ea"/>
                <a:cs typeface="+mn-cs"/>
              </a:rPr>
              <a:t>Source: Weidner AKH, Phillips RL Jr, Fang B, Peterson LE. Burnout and Scope of Practice in New Family Physicians. Ann Fam Med. 2018 May;16(3):200-205. </a:t>
            </a:r>
            <a:r>
              <a:rPr kumimoji="0" lang="en-US" sz="1000" b="0" i="1" u="none" strike="noStrike" kern="1200" cap="none" spc="0" normalizeH="0" baseline="0" noProof="0" err="1">
                <a:ln>
                  <a:noFill/>
                </a:ln>
                <a:solidFill>
                  <a:srgbClr val="282828"/>
                </a:solidFill>
                <a:effectLst/>
                <a:uLnTx/>
                <a:uFillTx/>
                <a:latin typeface="Museo Sans 300"/>
                <a:ea typeface="+mn-ea"/>
                <a:cs typeface="+mn-cs"/>
              </a:rPr>
              <a:t>doi</a:t>
            </a:r>
            <a:r>
              <a:rPr kumimoji="0" lang="en-US" sz="1000" b="0" i="1" u="none" strike="noStrike" kern="1200" cap="none" spc="0" normalizeH="0" baseline="0" noProof="0">
                <a:ln>
                  <a:noFill/>
                </a:ln>
                <a:solidFill>
                  <a:srgbClr val="282828"/>
                </a:solidFill>
                <a:effectLst/>
                <a:uLnTx/>
                <a:uFillTx/>
                <a:latin typeface="Museo Sans 300"/>
                <a:ea typeface="+mn-ea"/>
                <a:cs typeface="+mn-cs"/>
              </a:rPr>
              <a:t>: 10.1370/afm.2221. Erratum in: Ann Fam Med. 2018 Jul;16(4):289. PMID: 29760022; PMCID: PMC5951247.</a:t>
            </a:r>
          </a:p>
        </p:txBody>
      </p:sp>
      <p:grpSp>
        <p:nvGrpSpPr>
          <p:cNvPr id="7" name="Group 6">
            <a:extLst>
              <a:ext uri="{FF2B5EF4-FFF2-40B4-BE49-F238E27FC236}">
                <a16:creationId xmlns:a16="http://schemas.microsoft.com/office/drawing/2014/main" id="{C7E3623E-33BF-5E3C-1E56-FA9EC515B80E}"/>
              </a:ext>
            </a:extLst>
          </p:cNvPr>
          <p:cNvGrpSpPr/>
          <p:nvPr/>
        </p:nvGrpSpPr>
        <p:grpSpPr>
          <a:xfrm>
            <a:off x="1001066" y="2069199"/>
            <a:ext cx="246649" cy="3089200"/>
            <a:chOff x="645466" y="2069199"/>
            <a:chExt cx="246649" cy="3089200"/>
          </a:xfrm>
        </p:grpSpPr>
        <p:grpSp>
          <p:nvGrpSpPr>
            <p:cNvPr id="4" name="Group 3">
              <a:extLst>
                <a:ext uri="{FF2B5EF4-FFF2-40B4-BE49-F238E27FC236}">
                  <a16:creationId xmlns:a16="http://schemas.microsoft.com/office/drawing/2014/main" id="{6B54C9E3-6313-5712-0DC6-39A5793DE995}"/>
                </a:ext>
              </a:extLst>
            </p:cNvPr>
            <p:cNvGrpSpPr/>
            <p:nvPr/>
          </p:nvGrpSpPr>
          <p:grpSpPr>
            <a:xfrm>
              <a:off x="645466" y="2069199"/>
              <a:ext cx="246649" cy="276727"/>
              <a:chOff x="671763" y="2151649"/>
              <a:chExt cx="246649" cy="276727"/>
            </a:xfrm>
          </p:grpSpPr>
          <p:sp>
            <p:nvSpPr>
              <p:cNvPr id="25" name="Rectangle 24">
                <a:extLst>
                  <a:ext uri="{FF2B5EF4-FFF2-40B4-BE49-F238E27FC236}">
                    <a16:creationId xmlns:a16="http://schemas.microsoft.com/office/drawing/2014/main" id="{5E511F6B-2B36-D71E-A92A-A4C6071B3492}"/>
                  </a:ext>
                </a:extLst>
              </p:cNvPr>
              <p:cNvSpPr/>
              <p:nvPr/>
            </p:nvSpPr>
            <p:spPr>
              <a:xfrm>
                <a:off x="671763" y="2257929"/>
                <a:ext cx="170447" cy="170447"/>
              </a:xfrm>
              <a:prstGeom prst="rect">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31" name="Graphic 30" descr="Checkmark with solid fill">
                <a:extLst>
                  <a:ext uri="{FF2B5EF4-FFF2-40B4-BE49-F238E27FC236}">
                    <a16:creationId xmlns:a16="http://schemas.microsoft.com/office/drawing/2014/main" id="{6A32B9F2-64C3-D96B-AB02-0A285BEF2A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773" y="2151649"/>
                <a:ext cx="242639" cy="272717"/>
              </a:xfrm>
              <a:prstGeom prst="rect">
                <a:avLst/>
              </a:prstGeom>
            </p:spPr>
          </p:pic>
        </p:grpSp>
        <p:grpSp>
          <p:nvGrpSpPr>
            <p:cNvPr id="8" name="Group 7">
              <a:extLst>
                <a:ext uri="{FF2B5EF4-FFF2-40B4-BE49-F238E27FC236}">
                  <a16:creationId xmlns:a16="http://schemas.microsoft.com/office/drawing/2014/main" id="{A42C848E-CB9E-38B9-6BCA-5416EB97E6D0}"/>
                </a:ext>
              </a:extLst>
            </p:cNvPr>
            <p:cNvGrpSpPr/>
            <p:nvPr/>
          </p:nvGrpSpPr>
          <p:grpSpPr>
            <a:xfrm>
              <a:off x="645466" y="2772317"/>
              <a:ext cx="246649" cy="276727"/>
              <a:chOff x="671763" y="2151649"/>
              <a:chExt cx="246649" cy="276727"/>
            </a:xfrm>
          </p:grpSpPr>
          <p:sp>
            <p:nvSpPr>
              <p:cNvPr id="9" name="Rectangle 8">
                <a:extLst>
                  <a:ext uri="{FF2B5EF4-FFF2-40B4-BE49-F238E27FC236}">
                    <a16:creationId xmlns:a16="http://schemas.microsoft.com/office/drawing/2014/main" id="{2DEA80C3-D590-E938-BC40-24446AC8AE98}"/>
                  </a:ext>
                </a:extLst>
              </p:cNvPr>
              <p:cNvSpPr/>
              <p:nvPr/>
            </p:nvSpPr>
            <p:spPr>
              <a:xfrm>
                <a:off x="671763" y="2257929"/>
                <a:ext cx="170447" cy="170447"/>
              </a:xfrm>
              <a:prstGeom prst="rect">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0" name="Graphic 9" descr="Checkmark with solid fill">
                <a:extLst>
                  <a:ext uri="{FF2B5EF4-FFF2-40B4-BE49-F238E27FC236}">
                    <a16:creationId xmlns:a16="http://schemas.microsoft.com/office/drawing/2014/main" id="{AB6ACCBC-5169-DD17-CC4D-31DF669B86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773" y="2151649"/>
                <a:ext cx="242639" cy="272717"/>
              </a:xfrm>
              <a:prstGeom prst="rect">
                <a:avLst/>
              </a:prstGeom>
            </p:spPr>
          </p:pic>
        </p:grpSp>
        <p:grpSp>
          <p:nvGrpSpPr>
            <p:cNvPr id="11" name="Group 10">
              <a:extLst>
                <a:ext uri="{FF2B5EF4-FFF2-40B4-BE49-F238E27FC236}">
                  <a16:creationId xmlns:a16="http://schemas.microsoft.com/office/drawing/2014/main" id="{9297E552-97DD-75DE-021B-AD982405045E}"/>
                </a:ext>
              </a:extLst>
            </p:cNvPr>
            <p:cNvGrpSpPr/>
            <p:nvPr/>
          </p:nvGrpSpPr>
          <p:grpSpPr>
            <a:xfrm>
              <a:off x="645466" y="3475435"/>
              <a:ext cx="246649" cy="276727"/>
              <a:chOff x="671763" y="2151649"/>
              <a:chExt cx="246649" cy="276727"/>
            </a:xfrm>
          </p:grpSpPr>
          <p:sp>
            <p:nvSpPr>
              <p:cNvPr id="12" name="Rectangle 11">
                <a:extLst>
                  <a:ext uri="{FF2B5EF4-FFF2-40B4-BE49-F238E27FC236}">
                    <a16:creationId xmlns:a16="http://schemas.microsoft.com/office/drawing/2014/main" id="{FDDE5342-B4DE-8AFC-9CBD-29B4FA3AE5D6}"/>
                  </a:ext>
                </a:extLst>
              </p:cNvPr>
              <p:cNvSpPr/>
              <p:nvPr/>
            </p:nvSpPr>
            <p:spPr>
              <a:xfrm>
                <a:off x="671763" y="2257929"/>
                <a:ext cx="170447" cy="170447"/>
              </a:xfrm>
              <a:prstGeom prst="rect">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3" name="Graphic 12" descr="Checkmark with solid fill">
                <a:extLst>
                  <a:ext uri="{FF2B5EF4-FFF2-40B4-BE49-F238E27FC236}">
                    <a16:creationId xmlns:a16="http://schemas.microsoft.com/office/drawing/2014/main" id="{C6A215C5-2459-837C-64CE-1FB4E9405E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773" y="2151649"/>
                <a:ext cx="242639" cy="272717"/>
              </a:xfrm>
              <a:prstGeom prst="rect">
                <a:avLst/>
              </a:prstGeom>
            </p:spPr>
          </p:pic>
        </p:grpSp>
        <p:grpSp>
          <p:nvGrpSpPr>
            <p:cNvPr id="14" name="Group 13">
              <a:extLst>
                <a:ext uri="{FF2B5EF4-FFF2-40B4-BE49-F238E27FC236}">
                  <a16:creationId xmlns:a16="http://schemas.microsoft.com/office/drawing/2014/main" id="{1E2DDFFF-190F-08DB-7F9E-98E615FCEB2A}"/>
                </a:ext>
              </a:extLst>
            </p:cNvPr>
            <p:cNvGrpSpPr/>
            <p:nvPr/>
          </p:nvGrpSpPr>
          <p:grpSpPr>
            <a:xfrm>
              <a:off x="645466" y="4178553"/>
              <a:ext cx="246649" cy="276727"/>
              <a:chOff x="671763" y="2151649"/>
              <a:chExt cx="246649" cy="276727"/>
            </a:xfrm>
          </p:grpSpPr>
          <p:sp>
            <p:nvSpPr>
              <p:cNvPr id="15" name="Rectangle 14">
                <a:extLst>
                  <a:ext uri="{FF2B5EF4-FFF2-40B4-BE49-F238E27FC236}">
                    <a16:creationId xmlns:a16="http://schemas.microsoft.com/office/drawing/2014/main" id="{EDE7B389-8974-DABF-2C80-C62990FA29C8}"/>
                  </a:ext>
                </a:extLst>
              </p:cNvPr>
              <p:cNvSpPr/>
              <p:nvPr/>
            </p:nvSpPr>
            <p:spPr>
              <a:xfrm>
                <a:off x="671763" y="2257929"/>
                <a:ext cx="170447" cy="170447"/>
              </a:xfrm>
              <a:prstGeom prst="rect">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6" name="Graphic 15" descr="Checkmark with solid fill">
                <a:extLst>
                  <a:ext uri="{FF2B5EF4-FFF2-40B4-BE49-F238E27FC236}">
                    <a16:creationId xmlns:a16="http://schemas.microsoft.com/office/drawing/2014/main" id="{60D729BA-BD7F-235B-526B-35C89922D5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773" y="2151649"/>
                <a:ext cx="242639" cy="272717"/>
              </a:xfrm>
              <a:prstGeom prst="rect">
                <a:avLst/>
              </a:prstGeom>
            </p:spPr>
          </p:pic>
        </p:grpSp>
        <p:grpSp>
          <p:nvGrpSpPr>
            <p:cNvPr id="17" name="Group 16">
              <a:extLst>
                <a:ext uri="{FF2B5EF4-FFF2-40B4-BE49-F238E27FC236}">
                  <a16:creationId xmlns:a16="http://schemas.microsoft.com/office/drawing/2014/main" id="{70F785C8-E774-7215-AEDD-8C84AC457DEB}"/>
                </a:ext>
              </a:extLst>
            </p:cNvPr>
            <p:cNvGrpSpPr/>
            <p:nvPr/>
          </p:nvGrpSpPr>
          <p:grpSpPr>
            <a:xfrm>
              <a:off x="645466" y="4881672"/>
              <a:ext cx="246649" cy="276727"/>
              <a:chOff x="671763" y="2151649"/>
              <a:chExt cx="246649" cy="276727"/>
            </a:xfrm>
          </p:grpSpPr>
          <p:sp>
            <p:nvSpPr>
              <p:cNvPr id="18" name="Rectangle 17">
                <a:extLst>
                  <a:ext uri="{FF2B5EF4-FFF2-40B4-BE49-F238E27FC236}">
                    <a16:creationId xmlns:a16="http://schemas.microsoft.com/office/drawing/2014/main" id="{13BEBBB0-16EE-0406-6FD6-F3051E88D916}"/>
                  </a:ext>
                </a:extLst>
              </p:cNvPr>
              <p:cNvSpPr/>
              <p:nvPr/>
            </p:nvSpPr>
            <p:spPr>
              <a:xfrm>
                <a:off x="671763" y="2257929"/>
                <a:ext cx="170447" cy="170447"/>
              </a:xfrm>
              <a:prstGeom prst="rect">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9" name="Graphic 18" descr="Checkmark with solid fill">
                <a:extLst>
                  <a:ext uri="{FF2B5EF4-FFF2-40B4-BE49-F238E27FC236}">
                    <a16:creationId xmlns:a16="http://schemas.microsoft.com/office/drawing/2014/main" id="{BE9AC57F-70B0-D689-586B-37E187833E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773" y="2151649"/>
                <a:ext cx="242639" cy="272717"/>
              </a:xfrm>
              <a:prstGeom prst="rect">
                <a:avLst/>
              </a:prstGeom>
            </p:spPr>
          </p:pic>
        </p:grpSp>
      </p:grpSp>
    </p:spTree>
    <p:extLst>
      <p:ext uri="{BB962C8B-B14F-4D97-AF65-F5344CB8AC3E}">
        <p14:creationId xmlns:p14="http://schemas.microsoft.com/office/powerpoint/2010/main" val="2847882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214354-E8B5-36CD-E055-8E1F0F465C96}"/>
              </a:ext>
            </a:extLst>
          </p:cNvPr>
          <p:cNvSpPr txBox="1"/>
          <p:nvPr/>
        </p:nvSpPr>
        <p:spPr>
          <a:xfrm>
            <a:off x="389402" y="2379896"/>
            <a:ext cx="274263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mn-cs"/>
              </a:rPr>
              <a:t>Addiction medicine</a:t>
            </a:r>
          </a:p>
        </p:txBody>
      </p:sp>
      <p:sp>
        <p:nvSpPr>
          <p:cNvPr id="6" name="TextBox 5">
            <a:extLst>
              <a:ext uri="{FF2B5EF4-FFF2-40B4-BE49-F238E27FC236}">
                <a16:creationId xmlns:a16="http://schemas.microsoft.com/office/drawing/2014/main" id="{B96F27AB-5133-B2AF-3438-84A483B36ECB}"/>
              </a:ext>
            </a:extLst>
          </p:cNvPr>
          <p:cNvSpPr txBox="1"/>
          <p:nvPr/>
        </p:nvSpPr>
        <p:spPr>
          <a:xfrm>
            <a:off x="2767472" y="3010002"/>
            <a:ext cx="3168650" cy="400110"/>
          </a:xfrm>
          <a:prstGeom prst="rect">
            <a:avLst/>
          </a:prstGeom>
          <a:noFill/>
        </p:spPr>
        <p:txBody>
          <a:bodyPr wrap="square">
            <a:spAutoFit/>
          </a:bodyPr>
          <a:lstStyle>
            <a:defPPr>
              <a:defRPr lang="en-US"/>
            </a:defPPr>
            <a:lvl1pPr algn="ctr">
              <a:defRPr sz="2800" b="1">
                <a:solidFill>
                  <a:schemeClr val="accent6"/>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Adolescent medicine</a:t>
            </a:r>
          </a:p>
        </p:txBody>
      </p:sp>
      <p:sp>
        <p:nvSpPr>
          <p:cNvPr id="11" name="TextBox 10">
            <a:extLst>
              <a:ext uri="{FF2B5EF4-FFF2-40B4-BE49-F238E27FC236}">
                <a16:creationId xmlns:a16="http://schemas.microsoft.com/office/drawing/2014/main" id="{C3A32141-622B-BD9D-AD8F-373F18F1CC7C}"/>
              </a:ext>
            </a:extLst>
          </p:cNvPr>
          <p:cNvSpPr txBox="1"/>
          <p:nvPr/>
        </p:nvSpPr>
        <p:spPr>
          <a:xfrm>
            <a:off x="1838614" y="4895466"/>
            <a:ext cx="2586844" cy="400110"/>
          </a:xfrm>
          <a:prstGeom prst="rect">
            <a:avLst/>
          </a:prstGeom>
          <a:noFill/>
        </p:spPr>
        <p:txBody>
          <a:bodyPr wrap="square">
            <a:spAutoFit/>
          </a:bodyPr>
          <a:lstStyle>
            <a:defPPr>
              <a:defRPr lang="en-US"/>
            </a:defPPr>
            <a:lvl1pPr algn="ctr">
              <a:defRPr sz="2400" b="1">
                <a:solidFill>
                  <a:schemeClr val="accent5"/>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Behavioral health</a:t>
            </a:r>
          </a:p>
        </p:txBody>
      </p:sp>
      <p:sp>
        <p:nvSpPr>
          <p:cNvPr id="13" name="TextBox 12">
            <a:extLst>
              <a:ext uri="{FF2B5EF4-FFF2-40B4-BE49-F238E27FC236}">
                <a16:creationId xmlns:a16="http://schemas.microsoft.com/office/drawing/2014/main" id="{7173DA5A-ED28-2F66-1F86-4B5323D5ADBA}"/>
              </a:ext>
            </a:extLst>
          </p:cNvPr>
          <p:cNvSpPr txBox="1"/>
          <p:nvPr/>
        </p:nvSpPr>
        <p:spPr>
          <a:xfrm>
            <a:off x="4519519" y="5071374"/>
            <a:ext cx="3365500" cy="400110"/>
          </a:xfrm>
          <a:prstGeom prst="rect">
            <a:avLst/>
          </a:prstGeom>
          <a:noFill/>
        </p:spPr>
        <p:txBody>
          <a:bodyPr wrap="square">
            <a:spAutoFit/>
          </a:bodyPr>
          <a:lstStyle>
            <a:defPPr>
              <a:defRPr lang="en-US"/>
            </a:defPPr>
            <a:lvl1pPr algn="ctr">
              <a:defRPr sz="2000" b="1">
                <a:solidFill>
                  <a:schemeClr val="accent2">
                    <a:lumMod val="75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mn-cs"/>
              </a:rPr>
              <a:t>Clinical informatics</a:t>
            </a:r>
          </a:p>
        </p:txBody>
      </p:sp>
      <p:sp>
        <p:nvSpPr>
          <p:cNvPr id="16" name="TextBox 15">
            <a:extLst>
              <a:ext uri="{FF2B5EF4-FFF2-40B4-BE49-F238E27FC236}">
                <a16:creationId xmlns:a16="http://schemas.microsoft.com/office/drawing/2014/main" id="{46BCBD1B-1F40-E64B-98C6-1CBC00CAB3BD}"/>
              </a:ext>
            </a:extLst>
          </p:cNvPr>
          <p:cNvSpPr txBox="1"/>
          <p:nvPr/>
        </p:nvSpPr>
        <p:spPr>
          <a:xfrm>
            <a:off x="5839573" y="2663166"/>
            <a:ext cx="2916144" cy="400110"/>
          </a:xfrm>
          <a:prstGeom prst="rect">
            <a:avLst/>
          </a:prstGeom>
          <a:noFill/>
        </p:spPr>
        <p:txBody>
          <a:bodyPr wrap="square">
            <a:spAutoFit/>
          </a:bodyPr>
          <a:lstStyle>
            <a:defPPr>
              <a:defRPr lang="en-US"/>
            </a:defPPr>
            <a:lvl1pPr algn="ctr">
              <a:defRPr sz="2000" b="1">
                <a:solidFill>
                  <a:schemeClr val="accent3"/>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mn-cs"/>
              </a:rPr>
              <a:t>Community medicine</a:t>
            </a:r>
          </a:p>
        </p:txBody>
      </p:sp>
      <p:sp>
        <p:nvSpPr>
          <p:cNvPr id="18" name="TextBox 17">
            <a:extLst>
              <a:ext uri="{FF2B5EF4-FFF2-40B4-BE49-F238E27FC236}">
                <a16:creationId xmlns:a16="http://schemas.microsoft.com/office/drawing/2014/main" id="{C546C9D9-937E-E116-8D09-F0DF901AB5DC}"/>
              </a:ext>
            </a:extLst>
          </p:cNvPr>
          <p:cNvSpPr txBox="1"/>
          <p:nvPr/>
        </p:nvSpPr>
        <p:spPr>
          <a:xfrm>
            <a:off x="7740649" y="3239704"/>
            <a:ext cx="3419581" cy="461665"/>
          </a:xfrm>
          <a:prstGeom prst="rect">
            <a:avLst/>
          </a:prstGeom>
          <a:noFill/>
        </p:spPr>
        <p:txBody>
          <a:bodyPr wrap="square">
            <a:spAutoFit/>
          </a:bodyPr>
          <a:lstStyle>
            <a:defPPr>
              <a:defRPr lang="en-US"/>
            </a:defPPr>
            <a:lvl1pPr algn="ctr">
              <a:defRPr sz="2400" b="1">
                <a:solidFill>
                  <a:schemeClr val="accent2">
                    <a:lumMod val="75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mn-cs"/>
              </a:rPr>
              <a:t>Emergency medicine</a:t>
            </a:r>
          </a:p>
        </p:txBody>
      </p:sp>
      <p:sp>
        <p:nvSpPr>
          <p:cNvPr id="20" name="TextBox 19">
            <a:extLst>
              <a:ext uri="{FF2B5EF4-FFF2-40B4-BE49-F238E27FC236}">
                <a16:creationId xmlns:a16="http://schemas.microsoft.com/office/drawing/2014/main" id="{CC3F98DF-3A72-22C8-9738-CB1BD9B7D080}"/>
              </a:ext>
            </a:extLst>
          </p:cNvPr>
          <p:cNvSpPr txBox="1"/>
          <p:nvPr/>
        </p:nvSpPr>
        <p:spPr>
          <a:xfrm>
            <a:off x="7110906" y="6239721"/>
            <a:ext cx="3701007" cy="461665"/>
          </a:xfrm>
          <a:prstGeom prst="rect">
            <a:avLst/>
          </a:prstGeom>
          <a:noFill/>
        </p:spPr>
        <p:txBody>
          <a:bodyPr wrap="square">
            <a:spAutoFit/>
          </a:bodyPr>
          <a:lstStyle>
            <a:defPPr>
              <a:defRPr lang="en-US"/>
            </a:defPPr>
            <a:lvl1pPr algn="ctr">
              <a:defRPr sz="2800" b="1">
                <a:solidFill>
                  <a:schemeClr val="accent5"/>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Faculty development</a:t>
            </a:r>
          </a:p>
        </p:txBody>
      </p:sp>
      <p:sp>
        <p:nvSpPr>
          <p:cNvPr id="22" name="TextBox 21">
            <a:extLst>
              <a:ext uri="{FF2B5EF4-FFF2-40B4-BE49-F238E27FC236}">
                <a16:creationId xmlns:a16="http://schemas.microsoft.com/office/drawing/2014/main" id="{ACF5FB17-F54D-856B-7D17-33F472FFE7B9}"/>
              </a:ext>
            </a:extLst>
          </p:cNvPr>
          <p:cNvSpPr txBox="1"/>
          <p:nvPr/>
        </p:nvSpPr>
        <p:spPr>
          <a:xfrm>
            <a:off x="7740649" y="5612904"/>
            <a:ext cx="3129124" cy="461665"/>
          </a:xfrm>
          <a:prstGeom prst="rect">
            <a:avLst/>
          </a:prstGeom>
          <a:noFill/>
        </p:spPr>
        <p:txBody>
          <a:bodyPr wrap="square">
            <a:spAutoFit/>
          </a:bodyPr>
          <a:lstStyle>
            <a:defPPr>
              <a:defRPr lang="en-US"/>
            </a:defPPr>
            <a:lvl1pPr algn="ctr">
              <a:defRPr sz="2800" b="1">
                <a:solidFill>
                  <a:schemeClr val="accent6"/>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Geriatric medicine</a:t>
            </a:r>
          </a:p>
        </p:txBody>
      </p:sp>
      <p:sp>
        <p:nvSpPr>
          <p:cNvPr id="24" name="TextBox 23">
            <a:extLst>
              <a:ext uri="{FF2B5EF4-FFF2-40B4-BE49-F238E27FC236}">
                <a16:creationId xmlns:a16="http://schemas.microsoft.com/office/drawing/2014/main" id="{DD8FAC03-CD8D-5004-896B-AF31C3367650}"/>
              </a:ext>
            </a:extLst>
          </p:cNvPr>
          <p:cNvSpPr txBox="1"/>
          <p:nvPr/>
        </p:nvSpPr>
        <p:spPr>
          <a:xfrm>
            <a:off x="3575787" y="2315976"/>
            <a:ext cx="2253261" cy="461665"/>
          </a:xfrm>
          <a:prstGeom prst="rect">
            <a:avLst/>
          </a:prstGeom>
          <a:noFill/>
        </p:spPr>
        <p:txBody>
          <a:bodyPr wrap="square">
            <a:spAutoFit/>
          </a:bodyPr>
          <a:lstStyle>
            <a:defPPr>
              <a:defRPr lang="en-US"/>
            </a:defPPr>
            <a:lvl1pPr algn="ctr">
              <a:defRPr sz="2400" b="1">
                <a:solidFill>
                  <a:schemeClr val="accent3"/>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Health policy</a:t>
            </a:r>
          </a:p>
        </p:txBody>
      </p:sp>
      <p:sp>
        <p:nvSpPr>
          <p:cNvPr id="26" name="TextBox 25">
            <a:extLst>
              <a:ext uri="{FF2B5EF4-FFF2-40B4-BE49-F238E27FC236}">
                <a16:creationId xmlns:a16="http://schemas.microsoft.com/office/drawing/2014/main" id="{C9CF08BB-6E4A-56A4-DE32-8F59D131CB58}"/>
              </a:ext>
            </a:extLst>
          </p:cNvPr>
          <p:cNvSpPr txBox="1"/>
          <p:nvPr/>
        </p:nvSpPr>
        <p:spPr>
          <a:xfrm>
            <a:off x="575302" y="6209518"/>
            <a:ext cx="3158935" cy="400110"/>
          </a:xfrm>
          <a:prstGeom prst="rect">
            <a:avLst/>
          </a:prstGeom>
          <a:noFill/>
        </p:spPr>
        <p:txBody>
          <a:bodyPr wrap="square">
            <a:spAutoFit/>
          </a:bodyPr>
          <a:lstStyle>
            <a:defPPr>
              <a:defRPr lang="en-US"/>
            </a:defPPr>
            <a:lvl1pPr algn="ctr">
              <a:defRPr sz="2000" b="1">
                <a:solidFill>
                  <a:schemeClr val="accent3"/>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mn-cs"/>
              </a:rPr>
              <a:t>Hospice/palliative care</a:t>
            </a:r>
          </a:p>
        </p:txBody>
      </p:sp>
      <p:sp>
        <p:nvSpPr>
          <p:cNvPr id="28" name="TextBox 27">
            <a:extLst>
              <a:ext uri="{FF2B5EF4-FFF2-40B4-BE49-F238E27FC236}">
                <a16:creationId xmlns:a16="http://schemas.microsoft.com/office/drawing/2014/main" id="{A99E0388-ADE3-1AA2-6D48-F8E68A2B0501}"/>
              </a:ext>
            </a:extLst>
          </p:cNvPr>
          <p:cNvSpPr txBox="1"/>
          <p:nvPr/>
        </p:nvSpPr>
        <p:spPr>
          <a:xfrm>
            <a:off x="565587" y="1752922"/>
            <a:ext cx="3168650" cy="461665"/>
          </a:xfrm>
          <a:prstGeom prst="rect">
            <a:avLst/>
          </a:prstGeom>
          <a:noFill/>
        </p:spPr>
        <p:txBody>
          <a:bodyPr wrap="square">
            <a:spAutoFit/>
          </a:bodyPr>
          <a:lstStyle>
            <a:defPPr>
              <a:defRPr lang="en-US"/>
            </a:defPPr>
            <a:lvl1pPr algn="ctr">
              <a:defRPr sz="2400" b="1">
                <a:solidFill>
                  <a:schemeClr val="accent5"/>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Hospitalist medicine</a:t>
            </a:r>
          </a:p>
        </p:txBody>
      </p:sp>
      <p:sp>
        <p:nvSpPr>
          <p:cNvPr id="30" name="TextBox 29">
            <a:extLst>
              <a:ext uri="{FF2B5EF4-FFF2-40B4-BE49-F238E27FC236}">
                <a16:creationId xmlns:a16="http://schemas.microsoft.com/office/drawing/2014/main" id="{A722B391-0373-E41B-62D2-A7372F2E64E0}"/>
              </a:ext>
            </a:extLst>
          </p:cNvPr>
          <p:cNvSpPr txBox="1"/>
          <p:nvPr/>
        </p:nvSpPr>
        <p:spPr>
          <a:xfrm>
            <a:off x="209622" y="4437330"/>
            <a:ext cx="2368550" cy="400110"/>
          </a:xfrm>
          <a:prstGeom prst="rect">
            <a:avLst/>
          </a:prstGeom>
          <a:noFill/>
        </p:spPr>
        <p:txBody>
          <a:bodyPr wrap="square">
            <a:spAutoFit/>
          </a:bodyPr>
          <a:lstStyle>
            <a:defPPr>
              <a:defRPr lang="en-US"/>
            </a:defPPr>
            <a:lvl1pPr algn="ctr">
              <a:defRPr sz="2000" b="1">
                <a:solidFill>
                  <a:schemeClr val="accent2">
                    <a:lumMod val="75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mn-cs"/>
              </a:rPr>
              <a:t>HIV/AIDS care</a:t>
            </a:r>
          </a:p>
        </p:txBody>
      </p:sp>
      <p:sp>
        <p:nvSpPr>
          <p:cNvPr id="32" name="TextBox 31">
            <a:extLst>
              <a:ext uri="{FF2B5EF4-FFF2-40B4-BE49-F238E27FC236}">
                <a16:creationId xmlns:a16="http://schemas.microsoft.com/office/drawing/2014/main" id="{516395B1-77FA-4C16-FD01-D1B356C9F399}"/>
              </a:ext>
            </a:extLst>
          </p:cNvPr>
          <p:cNvSpPr txBox="1"/>
          <p:nvPr/>
        </p:nvSpPr>
        <p:spPr>
          <a:xfrm>
            <a:off x="8570912" y="4996041"/>
            <a:ext cx="3317196" cy="461665"/>
          </a:xfrm>
          <a:prstGeom prst="rect">
            <a:avLst/>
          </a:prstGeom>
          <a:noFill/>
        </p:spPr>
        <p:txBody>
          <a:bodyPr wrap="square">
            <a:spAutoFit/>
          </a:bodyPr>
          <a:lstStyle>
            <a:defPPr>
              <a:defRPr lang="en-US"/>
            </a:defPPr>
            <a:lvl1pPr algn="ctr">
              <a:defRPr sz="2400" b="1">
                <a:solidFill>
                  <a:schemeClr val="accent2">
                    <a:lumMod val="75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mn-cs"/>
              </a:rPr>
              <a:t>Integrative medicine</a:t>
            </a:r>
          </a:p>
        </p:txBody>
      </p:sp>
      <p:sp>
        <p:nvSpPr>
          <p:cNvPr id="34" name="TextBox 33">
            <a:extLst>
              <a:ext uri="{FF2B5EF4-FFF2-40B4-BE49-F238E27FC236}">
                <a16:creationId xmlns:a16="http://schemas.microsoft.com/office/drawing/2014/main" id="{3977B178-017C-FCAA-08EC-B22BEE1CFC09}"/>
              </a:ext>
            </a:extLst>
          </p:cNvPr>
          <p:cNvSpPr txBox="1"/>
          <p:nvPr/>
        </p:nvSpPr>
        <p:spPr>
          <a:xfrm>
            <a:off x="443747" y="5469899"/>
            <a:ext cx="4516835" cy="461665"/>
          </a:xfrm>
          <a:prstGeom prst="rect">
            <a:avLst/>
          </a:prstGeom>
          <a:noFill/>
        </p:spPr>
        <p:txBody>
          <a:bodyPr wrap="square">
            <a:spAutoFit/>
          </a:bodyPr>
          <a:lstStyle>
            <a:defPPr>
              <a:defRPr lang="en-US"/>
            </a:defPPr>
            <a:lvl1pPr algn="ctr">
              <a:defRPr sz="2800" b="1">
                <a:solidFill>
                  <a:schemeClr val="accent6"/>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International/global health</a:t>
            </a:r>
          </a:p>
        </p:txBody>
      </p:sp>
      <p:sp>
        <p:nvSpPr>
          <p:cNvPr id="36" name="TextBox 35">
            <a:extLst>
              <a:ext uri="{FF2B5EF4-FFF2-40B4-BE49-F238E27FC236}">
                <a16:creationId xmlns:a16="http://schemas.microsoft.com/office/drawing/2014/main" id="{811BA0C6-7C01-14A5-A302-B2B45E4A01C1}"/>
              </a:ext>
            </a:extLst>
          </p:cNvPr>
          <p:cNvSpPr txBox="1"/>
          <p:nvPr/>
        </p:nvSpPr>
        <p:spPr>
          <a:xfrm>
            <a:off x="303737" y="3764544"/>
            <a:ext cx="4610331" cy="461665"/>
          </a:xfrm>
          <a:prstGeom prst="rect">
            <a:avLst/>
          </a:prstGeom>
          <a:noFill/>
        </p:spPr>
        <p:txBody>
          <a:bodyPr wrap="square">
            <a:spAutoFit/>
          </a:bodyPr>
          <a:lstStyle>
            <a:defPPr>
              <a:defRPr lang="en-US"/>
            </a:defPPr>
            <a:lvl1pPr algn="ctr">
              <a:defRPr sz="2400" b="1">
                <a:solidFill>
                  <a:schemeClr val="accent5"/>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Obstetrics (including surgery)</a:t>
            </a:r>
          </a:p>
        </p:txBody>
      </p:sp>
      <p:sp>
        <p:nvSpPr>
          <p:cNvPr id="38" name="TextBox 37">
            <a:extLst>
              <a:ext uri="{FF2B5EF4-FFF2-40B4-BE49-F238E27FC236}">
                <a16:creationId xmlns:a16="http://schemas.microsoft.com/office/drawing/2014/main" id="{DAFA97D1-3B04-E44E-CF93-16CB08916222}"/>
              </a:ext>
            </a:extLst>
          </p:cNvPr>
          <p:cNvSpPr txBox="1"/>
          <p:nvPr/>
        </p:nvSpPr>
        <p:spPr>
          <a:xfrm>
            <a:off x="9646397" y="3905903"/>
            <a:ext cx="2184400" cy="400110"/>
          </a:xfrm>
          <a:prstGeom prst="rect">
            <a:avLst/>
          </a:prstGeom>
          <a:noFill/>
        </p:spPr>
        <p:txBody>
          <a:bodyPr wrap="square">
            <a:spAutoFit/>
          </a:bodyPr>
          <a:lstStyle>
            <a:defPPr>
              <a:defRPr lang="en-US"/>
            </a:defPPr>
            <a:lvl1pPr algn="ctr">
              <a:defRPr sz="2000" b="1">
                <a:solidFill>
                  <a:schemeClr val="accent3"/>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mn-cs"/>
              </a:rPr>
              <a:t>Pain medicine</a:t>
            </a:r>
          </a:p>
        </p:txBody>
      </p:sp>
      <p:sp>
        <p:nvSpPr>
          <p:cNvPr id="40" name="TextBox 39">
            <a:extLst>
              <a:ext uri="{FF2B5EF4-FFF2-40B4-BE49-F238E27FC236}">
                <a16:creationId xmlns:a16="http://schemas.microsoft.com/office/drawing/2014/main" id="{C7F3FBB8-1783-D7FE-7093-61E86D16C126}"/>
              </a:ext>
            </a:extLst>
          </p:cNvPr>
          <p:cNvSpPr txBox="1"/>
          <p:nvPr/>
        </p:nvSpPr>
        <p:spPr>
          <a:xfrm>
            <a:off x="8858193" y="2566981"/>
            <a:ext cx="2742634" cy="400110"/>
          </a:xfrm>
          <a:prstGeom prst="rect">
            <a:avLst/>
          </a:prstGeom>
          <a:noFill/>
        </p:spPr>
        <p:txBody>
          <a:bodyPr wrap="square">
            <a:spAutoFit/>
          </a:bodyPr>
          <a:lstStyle>
            <a:defPPr>
              <a:defRPr lang="en-US"/>
            </a:defPPr>
            <a:lvl1pPr algn="ctr">
              <a:defRPr sz="2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Preventive medicine</a:t>
            </a:r>
          </a:p>
        </p:txBody>
      </p:sp>
      <p:sp>
        <p:nvSpPr>
          <p:cNvPr id="42" name="TextBox 41">
            <a:extLst>
              <a:ext uri="{FF2B5EF4-FFF2-40B4-BE49-F238E27FC236}">
                <a16:creationId xmlns:a16="http://schemas.microsoft.com/office/drawing/2014/main" id="{F55E83FC-2E3F-CB4F-B42A-3945F450E419}"/>
              </a:ext>
            </a:extLst>
          </p:cNvPr>
          <p:cNvSpPr txBox="1"/>
          <p:nvPr/>
        </p:nvSpPr>
        <p:spPr>
          <a:xfrm>
            <a:off x="4075672" y="6049024"/>
            <a:ext cx="1605997" cy="461665"/>
          </a:xfrm>
          <a:prstGeom prst="rect">
            <a:avLst/>
          </a:prstGeom>
          <a:noFill/>
        </p:spPr>
        <p:txBody>
          <a:bodyPr wrap="square">
            <a:spAutoFit/>
          </a:bodyPr>
          <a:lstStyle>
            <a:defPPr>
              <a:defRPr lang="en-US"/>
            </a:defPPr>
            <a:lvl1pPr algn="ctr">
              <a:defRPr sz="2000" b="1">
                <a:solidFill>
                  <a:schemeClr val="accent2">
                    <a:lumMod val="75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mn-cs"/>
              </a:rPr>
              <a:t>Research</a:t>
            </a:r>
          </a:p>
        </p:txBody>
      </p:sp>
      <p:sp>
        <p:nvSpPr>
          <p:cNvPr id="44" name="TextBox 43">
            <a:extLst>
              <a:ext uri="{FF2B5EF4-FFF2-40B4-BE49-F238E27FC236}">
                <a16:creationId xmlns:a16="http://schemas.microsoft.com/office/drawing/2014/main" id="{E4AE8D74-08C2-5254-B42A-006FA7843287}"/>
              </a:ext>
            </a:extLst>
          </p:cNvPr>
          <p:cNvSpPr txBox="1"/>
          <p:nvPr/>
        </p:nvSpPr>
        <p:spPr>
          <a:xfrm>
            <a:off x="4795116" y="4372037"/>
            <a:ext cx="2400300" cy="461665"/>
          </a:xfrm>
          <a:prstGeom prst="rect">
            <a:avLst/>
          </a:prstGeom>
          <a:noFill/>
        </p:spPr>
        <p:txBody>
          <a:bodyPr wrap="square">
            <a:spAutoFit/>
          </a:bodyPr>
          <a:lstStyle>
            <a:defPPr>
              <a:defRPr lang="en-US"/>
            </a:defPPr>
            <a:lvl1pPr algn="ctr">
              <a:defRPr sz="2400" b="1">
                <a:solidFill>
                  <a:schemeClr val="accent5"/>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Rural medicine</a:t>
            </a:r>
          </a:p>
        </p:txBody>
      </p:sp>
      <p:sp>
        <p:nvSpPr>
          <p:cNvPr id="46" name="TextBox 45">
            <a:extLst>
              <a:ext uri="{FF2B5EF4-FFF2-40B4-BE49-F238E27FC236}">
                <a16:creationId xmlns:a16="http://schemas.microsoft.com/office/drawing/2014/main" id="{6784C062-94E6-649A-BE61-900AF7B5D196}"/>
              </a:ext>
            </a:extLst>
          </p:cNvPr>
          <p:cNvSpPr txBox="1"/>
          <p:nvPr/>
        </p:nvSpPr>
        <p:spPr>
          <a:xfrm>
            <a:off x="7431859" y="4342771"/>
            <a:ext cx="2647716" cy="461665"/>
          </a:xfrm>
          <a:prstGeom prst="rect">
            <a:avLst/>
          </a:prstGeom>
          <a:noFill/>
        </p:spPr>
        <p:txBody>
          <a:bodyPr wrap="square">
            <a:spAutoFit/>
          </a:bodyPr>
          <a:lstStyle>
            <a:defPPr>
              <a:defRPr lang="en-US"/>
            </a:defPPr>
            <a:lvl1pPr algn="ctr">
              <a:defRPr sz="2400" b="1">
                <a:solidFill>
                  <a:schemeClr val="accent5"/>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Sleep medicine</a:t>
            </a:r>
          </a:p>
        </p:txBody>
      </p:sp>
      <p:sp>
        <p:nvSpPr>
          <p:cNvPr id="48" name="TextBox 47">
            <a:extLst>
              <a:ext uri="{FF2B5EF4-FFF2-40B4-BE49-F238E27FC236}">
                <a16:creationId xmlns:a16="http://schemas.microsoft.com/office/drawing/2014/main" id="{695267AF-5D3F-61B9-401E-23C1668002CF}"/>
              </a:ext>
            </a:extLst>
          </p:cNvPr>
          <p:cNvSpPr txBox="1"/>
          <p:nvPr/>
        </p:nvSpPr>
        <p:spPr>
          <a:xfrm>
            <a:off x="209622" y="3148745"/>
            <a:ext cx="2586844" cy="400110"/>
          </a:xfrm>
          <a:prstGeom prst="rect">
            <a:avLst/>
          </a:prstGeom>
          <a:noFill/>
        </p:spPr>
        <p:txBody>
          <a:bodyPr wrap="square">
            <a:spAutoFit/>
          </a:bodyPr>
          <a:lstStyle>
            <a:defPPr>
              <a:defRPr lang="en-US"/>
            </a:defPPr>
            <a:lvl1pPr algn="ctr">
              <a:defRPr sz="2000" b="1">
                <a:solidFill>
                  <a:schemeClr val="accent2">
                    <a:lumMod val="75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mn-cs"/>
              </a:rPr>
              <a:t>Sports medicine</a:t>
            </a:r>
          </a:p>
        </p:txBody>
      </p:sp>
      <p:sp>
        <p:nvSpPr>
          <p:cNvPr id="50" name="TextBox 49">
            <a:extLst>
              <a:ext uri="{FF2B5EF4-FFF2-40B4-BE49-F238E27FC236}">
                <a16:creationId xmlns:a16="http://schemas.microsoft.com/office/drawing/2014/main" id="{9C8A5E61-908C-9CC0-C632-E6E8EAD8CF1F}"/>
              </a:ext>
            </a:extLst>
          </p:cNvPr>
          <p:cNvSpPr txBox="1"/>
          <p:nvPr/>
        </p:nvSpPr>
        <p:spPr>
          <a:xfrm>
            <a:off x="5106234" y="3611776"/>
            <a:ext cx="2400300" cy="400110"/>
          </a:xfrm>
          <a:prstGeom prst="rect">
            <a:avLst/>
          </a:prstGeom>
          <a:noFill/>
        </p:spPr>
        <p:txBody>
          <a:bodyPr wrap="square">
            <a:spAutoFit/>
          </a:bodyPr>
          <a:lstStyle>
            <a:defPPr>
              <a:defRPr lang="en-US"/>
            </a:defPPr>
            <a:lvl1pPr algn="ctr">
              <a:defRPr sz="2000" b="1">
                <a:solidFill>
                  <a:schemeClr val="accent2">
                    <a:lumMod val="75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mn-cs"/>
              </a:rPr>
              <a:t>Substance abuse</a:t>
            </a:r>
          </a:p>
        </p:txBody>
      </p:sp>
      <p:sp>
        <p:nvSpPr>
          <p:cNvPr id="52" name="TextBox 51">
            <a:extLst>
              <a:ext uri="{FF2B5EF4-FFF2-40B4-BE49-F238E27FC236}">
                <a16:creationId xmlns:a16="http://schemas.microsoft.com/office/drawing/2014/main" id="{EC523119-1FF3-EAC8-BB5F-A9B10E3AE365}"/>
              </a:ext>
            </a:extLst>
          </p:cNvPr>
          <p:cNvSpPr txBox="1"/>
          <p:nvPr/>
        </p:nvSpPr>
        <p:spPr>
          <a:xfrm>
            <a:off x="5521419" y="5728832"/>
            <a:ext cx="1969917" cy="400110"/>
          </a:xfrm>
          <a:prstGeom prst="rect">
            <a:avLst/>
          </a:prstGeom>
          <a:noFill/>
        </p:spPr>
        <p:txBody>
          <a:bodyPr wrap="square">
            <a:spAutoFit/>
          </a:bodyPr>
          <a:lstStyle>
            <a:defPPr>
              <a:defRPr lang="en-US"/>
            </a:defPPr>
            <a:lvl1pPr algn="ctr">
              <a:defRPr sz="2400" b="1">
                <a:solidFill>
                  <a:schemeClr val="accent3"/>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mn-cs"/>
              </a:rPr>
              <a:t>Urgent care</a:t>
            </a:r>
          </a:p>
        </p:txBody>
      </p:sp>
      <p:sp>
        <p:nvSpPr>
          <p:cNvPr id="54" name="TextBox 53">
            <a:extLst>
              <a:ext uri="{FF2B5EF4-FFF2-40B4-BE49-F238E27FC236}">
                <a16:creationId xmlns:a16="http://schemas.microsoft.com/office/drawing/2014/main" id="{CF8210BC-2CE5-73A5-98BD-79E788BC9423}"/>
              </a:ext>
            </a:extLst>
          </p:cNvPr>
          <p:cNvSpPr txBox="1"/>
          <p:nvPr/>
        </p:nvSpPr>
        <p:spPr>
          <a:xfrm>
            <a:off x="4160015" y="1749375"/>
            <a:ext cx="2842399" cy="461665"/>
          </a:xfrm>
          <a:prstGeom prst="rect">
            <a:avLst/>
          </a:prstGeom>
          <a:noFill/>
        </p:spPr>
        <p:txBody>
          <a:bodyPr wrap="square">
            <a:spAutoFit/>
          </a:bodyPr>
          <a:lstStyle>
            <a:defPPr>
              <a:defRPr lang="en-US"/>
            </a:defPPr>
            <a:lvl1pPr algn="ctr">
              <a:defRPr sz="2800" b="1">
                <a:solidFill>
                  <a:schemeClr val="accent6"/>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Women’s health</a:t>
            </a:r>
          </a:p>
        </p:txBody>
      </p:sp>
      <p:sp>
        <p:nvSpPr>
          <p:cNvPr id="56" name="Title 4">
            <a:extLst>
              <a:ext uri="{FF2B5EF4-FFF2-40B4-BE49-F238E27FC236}">
                <a16:creationId xmlns:a16="http://schemas.microsoft.com/office/drawing/2014/main" id="{954FBABE-864B-4173-0B52-B84D526D22AD}"/>
              </a:ext>
            </a:extLst>
          </p:cNvPr>
          <p:cNvSpPr txBox="1">
            <a:spLocks/>
          </p:cNvSpPr>
          <p:nvPr/>
        </p:nvSpPr>
        <p:spPr>
          <a:xfrm>
            <a:off x="0" y="555797"/>
            <a:ext cx="11469758" cy="960157"/>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Work Sans Light"/>
                <a:ea typeface="+mj-ea"/>
                <a:cs typeface="Dreaming Outloud Script Pro" panose="03050502040304050704" pitchFamily="66" charset="0"/>
              </a:rPr>
              <a:t>What if I Have an Area of Interest?</a:t>
            </a:r>
          </a:p>
        </p:txBody>
      </p:sp>
      <p:sp>
        <p:nvSpPr>
          <p:cNvPr id="61" name="Rectangle 60">
            <a:extLst>
              <a:ext uri="{FF2B5EF4-FFF2-40B4-BE49-F238E27FC236}">
                <a16:creationId xmlns:a16="http://schemas.microsoft.com/office/drawing/2014/main" id="{11D9403C-AA12-8AF3-51F2-97C99C6E7D7D}"/>
              </a:ext>
            </a:extLst>
          </p:cNvPr>
          <p:cNvSpPr/>
          <p:nvPr/>
        </p:nvSpPr>
        <p:spPr>
          <a:xfrm>
            <a:off x="7002415" y="1515053"/>
            <a:ext cx="4467344" cy="837136"/>
          </a:xfrm>
          <a:prstGeom prst="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3759"/>
                </a:solidFill>
                <a:effectLst/>
                <a:uLnTx/>
                <a:uFillTx/>
                <a:latin typeface="Museo Sans 300"/>
                <a:ea typeface="+mn-ea"/>
                <a:cs typeface="+mn-cs"/>
              </a:rPr>
              <a:t>20+ Fellowship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3759"/>
                </a:solidFill>
                <a:effectLst/>
                <a:uLnTx/>
                <a:uFillTx/>
                <a:latin typeface="Museo Sans 300"/>
                <a:ea typeface="+mn-ea"/>
                <a:cs typeface="+mn-cs"/>
              </a:rPr>
              <a:t>Certificates of Added Qualification</a:t>
            </a:r>
          </a:p>
        </p:txBody>
      </p:sp>
    </p:spTree>
    <p:extLst>
      <p:ext uri="{BB962C8B-B14F-4D97-AF65-F5344CB8AC3E}">
        <p14:creationId xmlns:p14="http://schemas.microsoft.com/office/powerpoint/2010/main" val="194850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up)">
                                      <p:cBhvr>
                                        <p:cTn id="51" dur="500"/>
                                        <p:tgtEl>
                                          <p:spTgt spid="30"/>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500"/>
                                        <p:tgtEl>
                                          <p:spTgt spid="32"/>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up)">
                                      <p:cBhvr>
                                        <p:cTn id="59" dur="500"/>
                                        <p:tgtEl>
                                          <p:spTgt spid="34"/>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up)">
                                      <p:cBhvr>
                                        <p:cTn id="67" dur="500"/>
                                        <p:tgtEl>
                                          <p:spTgt spid="38"/>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up)">
                                      <p:cBhvr>
                                        <p:cTn id="71" dur="500"/>
                                        <p:tgtEl>
                                          <p:spTgt spid="40"/>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up)">
                                      <p:cBhvr>
                                        <p:cTn id="75" dur="500"/>
                                        <p:tgtEl>
                                          <p:spTgt spid="42"/>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up)">
                                      <p:cBhvr>
                                        <p:cTn id="83" dur="500"/>
                                        <p:tgtEl>
                                          <p:spTgt spid="46"/>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up)">
                                      <p:cBhvr>
                                        <p:cTn id="87" dur="500"/>
                                        <p:tgtEl>
                                          <p:spTgt spid="48"/>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up)">
                                      <p:cBhvr>
                                        <p:cTn id="91" dur="500"/>
                                        <p:tgtEl>
                                          <p:spTgt spid="50"/>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wipe(up)">
                                      <p:cBhvr>
                                        <p:cTn id="95" dur="500"/>
                                        <p:tgtEl>
                                          <p:spTgt spid="52"/>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wipe(up)">
                                      <p:cBhvr>
                                        <p:cTn id="9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3" grpId="0"/>
      <p:bldP spid="16" grpId="0"/>
      <p:bldP spid="18" grpId="0"/>
      <p:bldP spid="20" grpId="0"/>
      <p:bldP spid="22" grpId="0"/>
      <p:bldP spid="24" grpId="0"/>
      <p:bldP spid="26" grpId="0"/>
      <p:bldP spid="28" grpId="0"/>
      <p:bldP spid="30" grpId="0"/>
      <p:bldP spid="32" grpId="0"/>
      <p:bldP spid="34" grpId="0"/>
      <p:bldP spid="36" grpId="0"/>
      <p:bldP spid="38" grpId="0"/>
      <p:bldP spid="40" grpId="0"/>
      <p:bldP spid="42" grpId="0"/>
      <p:bldP spid="44" grpId="0"/>
      <p:bldP spid="46" grpId="0"/>
      <p:bldP spid="48" grpId="0"/>
      <p:bldP spid="50" grpId="0"/>
      <p:bldP spid="52" grpId="0"/>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6F27AB-5133-B2AF-3438-84A483B36ECB}"/>
              </a:ext>
            </a:extLst>
          </p:cNvPr>
          <p:cNvSpPr txBox="1"/>
          <p:nvPr/>
        </p:nvSpPr>
        <p:spPr>
          <a:xfrm>
            <a:off x="943602" y="2686810"/>
            <a:ext cx="4305602" cy="477054"/>
          </a:xfrm>
          <a:prstGeom prst="rect">
            <a:avLst/>
          </a:prstGeom>
          <a:noFill/>
        </p:spPr>
        <p:txBody>
          <a:bodyPr wrap="square">
            <a:spAutoFit/>
          </a:bodyPr>
          <a:lstStyle>
            <a:defPPr>
              <a:defRPr lang="en-US"/>
            </a:defPPr>
            <a:lvl1pPr algn="ctr">
              <a:defRPr sz="2800" b="1">
                <a:solidFill>
                  <a:schemeClr val="accent6"/>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Community health centers</a:t>
            </a:r>
          </a:p>
        </p:txBody>
      </p:sp>
      <p:sp>
        <p:nvSpPr>
          <p:cNvPr id="16" name="TextBox 15">
            <a:extLst>
              <a:ext uri="{FF2B5EF4-FFF2-40B4-BE49-F238E27FC236}">
                <a16:creationId xmlns:a16="http://schemas.microsoft.com/office/drawing/2014/main" id="{46BCBD1B-1F40-E64B-98C6-1CBC00CAB3BD}"/>
              </a:ext>
            </a:extLst>
          </p:cNvPr>
          <p:cNvSpPr txBox="1"/>
          <p:nvPr/>
        </p:nvSpPr>
        <p:spPr>
          <a:xfrm>
            <a:off x="5742732" y="2810406"/>
            <a:ext cx="2916144" cy="412934"/>
          </a:xfrm>
          <a:prstGeom prst="rect">
            <a:avLst/>
          </a:prstGeom>
          <a:noFill/>
        </p:spPr>
        <p:txBody>
          <a:bodyPr wrap="square">
            <a:spAutoFit/>
          </a:bodyPr>
          <a:lstStyle>
            <a:defPPr>
              <a:defRPr lang="en-US"/>
            </a:defPPr>
            <a:lvl1pPr algn="ctr">
              <a:defRPr sz="2000" b="1">
                <a:solidFill>
                  <a:schemeClr val="accent3"/>
                </a:solidFill>
                <a:latin typeface="Century Gothic" panose="020B0502020202020204" pitchFamily="34" charset="0"/>
              </a:defRPr>
            </a:lvl1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mn-cs"/>
              </a:rPr>
              <a:t>Urgent care centers</a:t>
            </a:r>
          </a:p>
        </p:txBody>
      </p:sp>
      <p:sp>
        <p:nvSpPr>
          <p:cNvPr id="18" name="TextBox 17">
            <a:extLst>
              <a:ext uri="{FF2B5EF4-FFF2-40B4-BE49-F238E27FC236}">
                <a16:creationId xmlns:a16="http://schemas.microsoft.com/office/drawing/2014/main" id="{C546C9D9-937E-E116-8D09-F0DF901AB5DC}"/>
              </a:ext>
            </a:extLst>
          </p:cNvPr>
          <p:cNvSpPr txBox="1"/>
          <p:nvPr/>
        </p:nvSpPr>
        <p:spPr>
          <a:xfrm>
            <a:off x="6172850" y="3503756"/>
            <a:ext cx="4972051" cy="477054"/>
          </a:xfrm>
          <a:prstGeom prst="rect">
            <a:avLst/>
          </a:prstGeom>
          <a:noFill/>
        </p:spPr>
        <p:txBody>
          <a:bodyPr wrap="square">
            <a:spAutoFit/>
          </a:bodyPr>
          <a:lstStyle>
            <a:defPPr>
              <a:defRPr lang="en-US"/>
            </a:defPPr>
            <a:lvl1pPr algn="ctr">
              <a:defRPr sz="2400" b="1">
                <a:solidFill>
                  <a:schemeClr val="accent2">
                    <a:lumMod val="75000"/>
                  </a:schemeClr>
                </a:solidFill>
                <a:latin typeface="Century Gothic" panose="020B0502020202020204" pitchFamily="34" charset="0"/>
              </a:defRPr>
            </a:lvl1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mn-cs"/>
              </a:rPr>
              <a:t>University-based health centers</a:t>
            </a:r>
          </a:p>
        </p:txBody>
      </p:sp>
      <p:sp>
        <p:nvSpPr>
          <p:cNvPr id="20" name="TextBox 19">
            <a:extLst>
              <a:ext uri="{FF2B5EF4-FFF2-40B4-BE49-F238E27FC236}">
                <a16:creationId xmlns:a16="http://schemas.microsoft.com/office/drawing/2014/main" id="{CC3F98DF-3A72-22C8-9738-CB1BD9B7D080}"/>
              </a:ext>
            </a:extLst>
          </p:cNvPr>
          <p:cNvSpPr txBox="1"/>
          <p:nvPr/>
        </p:nvSpPr>
        <p:spPr>
          <a:xfrm>
            <a:off x="7200804" y="6124138"/>
            <a:ext cx="3701007" cy="461665"/>
          </a:xfrm>
          <a:prstGeom prst="rect">
            <a:avLst/>
          </a:prstGeom>
          <a:noFill/>
        </p:spPr>
        <p:txBody>
          <a:bodyPr wrap="square">
            <a:spAutoFit/>
          </a:bodyPr>
          <a:lstStyle>
            <a:defPPr>
              <a:defRPr lang="en-US"/>
            </a:defPPr>
            <a:lvl1pPr algn="ctr">
              <a:defRPr sz="2800" b="1">
                <a:solidFill>
                  <a:schemeClr val="accent5"/>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Faculty development</a:t>
            </a:r>
          </a:p>
        </p:txBody>
      </p:sp>
      <p:sp>
        <p:nvSpPr>
          <p:cNvPr id="22" name="TextBox 21">
            <a:extLst>
              <a:ext uri="{FF2B5EF4-FFF2-40B4-BE49-F238E27FC236}">
                <a16:creationId xmlns:a16="http://schemas.microsoft.com/office/drawing/2014/main" id="{ACF5FB17-F54D-856B-7D17-33F472FFE7B9}"/>
              </a:ext>
            </a:extLst>
          </p:cNvPr>
          <p:cNvSpPr txBox="1"/>
          <p:nvPr/>
        </p:nvSpPr>
        <p:spPr>
          <a:xfrm>
            <a:off x="7569016" y="5384785"/>
            <a:ext cx="3129124" cy="555537"/>
          </a:xfrm>
          <a:prstGeom prst="rect">
            <a:avLst/>
          </a:prstGeom>
          <a:noFill/>
        </p:spPr>
        <p:txBody>
          <a:bodyPr wrap="square">
            <a:spAutoFit/>
          </a:bodyPr>
          <a:lstStyle>
            <a:defPPr>
              <a:defRPr lang="en-US"/>
            </a:defPPr>
            <a:lvl1pPr algn="ctr">
              <a:defRPr sz="2800" b="1">
                <a:solidFill>
                  <a:schemeClr val="accent6"/>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Public Health</a:t>
            </a:r>
          </a:p>
        </p:txBody>
      </p:sp>
      <p:sp>
        <p:nvSpPr>
          <p:cNvPr id="24" name="TextBox 23">
            <a:extLst>
              <a:ext uri="{FF2B5EF4-FFF2-40B4-BE49-F238E27FC236}">
                <a16:creationId xmlns:a16="http://schemas.microsoft.com/office/drawing/2014/main" id="{DD8FAC03-CD8D-5004-896B-AF31C3367650}"/>
              </a:ext>
            </a:extLst>
          </p:cNvPr>
          <p:cNvSpPr txBox="1"/>
          <p:nvPr/>
        </p:nvSpPr>
        <p:spPr>
          <a:xfrm>
            <a:off x="2227325" y="1914630"/>
            <a:ext cx="2253261" cy="412934"/>
          </a:xfrm>
          <a:prstGeom prst="rect">
            <a:avLst/>
          </a:prstGeom>
          <a:noFill/>
        </p:spPr>
        <p:txBody>
          <a:bodyPr wrap="square">
            <a:spAutoFit/>
          </a:bodyPr>
          <a:lstStyle>
            <a:defPPr>
              <a:defRPr lang="en-US"/>
            </a:defPPr>
            <a:lvl1pPr algn="ctr">
              <a:defRPr sz="2400" b="1">
                <a:solidFill>
                  <a:schemeClr val="accent3"/>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Nursing homes</a:t>
            </a:r>
          </a:p>
        </p:txBody>
      </p:sp>
      <p:sp>
        <p:nvSpPr>
          <p:cNvPr id="26" name="TextBox 25">
            <a:extLst>
              <a:ext uri="{FF2B5EF4-FFF2-40B4-BE49-F238E27FC236}">
                <a16:creationId xmlns:a16="http://schemas.microsoft.com/office/drawing/2014/main" id="{C9CF08BB-6E4A-56A4-DE32-8F59D131CB58}"/>
              </a:ext>
            </a:extLst>
          </p:cNvPr>
          <p:cNvSpPr txBox="1"/>
          <p:nvPr/>
        </p:nvSpPr>
        <p:spPr>
          <a:xfrm>
            <a:off x="341418" y="5893479"/>
            <a:ext cx="3158935" cy="400110"/>
          </a:xfrm>
          <a:prstGeom prst="rect">
            <a:avLst/>
          </a:prstGeom>
          <a:noFill/>
        </p:spPr>
        <p:txBody>
          <a:bodyPr wrap="square">
            <a:spAutoFit/>
          </a:bodyPr>
          <a:lstStyle>
            <a:defPPr>
              <a:defRPr lang="en-US"/>
            </a:defPPr>
            <a:lvl1pPr algn="ctr">
              <a:defRPr sz="2000" b="1">
                <a:solidFill>
                  <a:schemeClr val="accent3"/>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mn-cs"/>
              </a:rPr>
              <a:t>Policy</a:t>
            </a:r>
          </a:p>
        </p:txBody>
      </p:sp>
      <p:sp>
        <p:nvSpPr>
          <p:cNvPr id="28" name="TextBox 27">
            <a:extLst>
              <a:ext uri="{FF2B5EF4-FFF2-40B4-BE49-F238E27FC236}">
                <a16:creationId xmlns:a16="http://schemas.microsoft.com/office/drawing/2014/main" id="{A99E0388-ADE3-1AA2-6D48-F8E68A2B0501}"/>
              </a:ext>
            </a:extLst>
          </p:cNvPr>
          <p:cNvSpPr txBox="1"/>
          <p:nvPr/>
        </p:nvSpPr>
        <p:spPr>
          <a:xfrm>
            <a:off x="2927350" y="6147829"/>
            <a:ext cx="3168650" cy="461665"/>
          </a:xfrm>
          <a:prstGeom prst="rect">
            <a:avLst/>
          </a:prstGeom>
          <a:noFill/>
        </p:spPr>
        <p:txBody>
          <a:bodyPr wrap="square">
            <a:spAutoFit/>
          </a:bodyPr>
          <a:lstStyle>
            <a:defPPr>
              <a:defRPr lang="en-US"/>
            </a:defPPr>
            <a:lvl1pPr algn="ctr">
              <a:defRPr sz="2400" b="1">
                <a:solidFill>
                  <a:schemeClr val="accent5"/>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Office practices</a:t>
            </a:r>
          </a:p>
        </p:txBody>
      </p:sp>
      <p:sp>
        <p:nvSpPr>
          <p:cNvPr id="30" name="TextBox 29">
            <a:extLst>
              <a:ext uri="{FF2B5EF4-FFF2-40B4-BE49-F238E27FC236}">
                <a16:creationId xmlns:a16="http://schemas.microsoft.com/office/drawing/2014/main" id="{A722B391-0373-E41B-62D2-A7372F2E64E0}"/>
              </a:ext>
            </a:extLst>
          </p:cNvPr>
          <p:cNvSpPr txBox="1"/>
          <p:nvPr/>
        </p:nvSpPr>
        <p:spPr>
          <a:xfrm>
            <a:off x="361481" y="4353499"/>
            <a:ext cx="2368550" cy="412934"/>
          </a:xfrm>
          <a:prstGeom prst="rect">
            <a:avLst/>
          </a:prstGeom>
          <a:noFill/>
        </p:spPr>
        <p:txBody>
          <a:bodyPr wrap="square">
            <a:spAutoFit/>
          </a:bodyPr>
          <a:lstStyle>
            <a:defPPr>
              <a:defRPr lang="en-US"/>
            </a:defPPr>
            <a:lvl1pPr algn="ctr">
              <a:defRPr sz="2000" b="1">
                <a:solidFill>
                  <a:schemeClr val="accent2">
                    <a:lumMod val="75000"/>
                  </a:schemeClr>
                </a:solidFill>
                <a:latin typeface="Century Gothic" panose="020B0502020202020204" pitchFamily="34" charset="0"/>
              </a:defRPr>
            </a:lvl1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mn-cs"/>
              </a:rPr>
              <a:t>Urgent Care</a:t>
            </a:r>
          </a:p>
        </p:txBody>
      </p:sp>
      <p:sp>
        <p:nvSpPr>
          <p:cNvPr id="32" name="TextBox 31">
            <a:extLst>
              <a:ext uri="{FF2B5EF4-FFF2-40B4-BE49-F238E27FC236}">
                <a16:creationId xmlns:a16="http://schemas.microsoft.com/office/drawing/2014/main" id="{516395B1-77FA-4C16-FD01-D1B356C9F399}"/>
              </a:ext>
            </a:extLst>
          </p:cNvPr>
          <p:cNvSpPr txBox="1"/>
          <p:nvPr/>
        </p:nvSpPr>
        <p:spPr>
          <a:xfrm>
            <a:off x="8858193" y="4833118"/>
            <a:ext cx="3317196" cy="400110"/>
          </a:xfrm>
          <a:prstGeom prst="rect">
            <a:avLst/>
          </a:prstGeom>
          <a:noFill/>
        </p:spPr>
        <p:txBody>
          <a:bodyPr wrap="square">
            <a:spAutoFit/>
          </a:bodyPr>
          <a:lstStyle>
            <a:defPPr>
              <a:defRPr lang="en-US"/>
            </a:defPPr>
            <a:lvl1pPr algn="ctr">
              <a:defRPr sz="2400" b="1">
                <a:solidFill>
                  <a:schemeClr val="accent2">
                    <a:lumMod val="75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mn-cs"/>
              </a:rPr>
              <a:t>Government</a:t>
            </a:r>
          </a:p>
        </p:txBody>
      </p:sp>
      <p:sp>
        <p:nvSpPr>
          <p:cNvPr id="34" name="TextBox 33">
            <a:extLst>
              <a:ext uri="{FF2B5EF4-FFF2-40B4-BE49-F238E27FC236}">
                <a16:creationId xmlns:a16="http://schemas.microsoft.com/office/drawing/2014/main" id="{3977B178-017C-FCAA-08EC-B22BEE1CFC09}"/>
              </a:ext>
            </a:extLst>
          </p:cNvPr>
          <p:cNvSpPr txBox="1"/>
          <p:nvPr/>
        </p:nvSpPr>
        <p:spPr>
          <a:xfrm>
            <a:off x="443747" y="5165564"/>
            <a:ext cx="4516835" cy="461665"/>
          </a:xfrm>
          <a:prstGeom prst="rect">
            <a:avLst/>
          </a:prstGeom>
          <a:noFill/>
        </p:spPr>
        <p:txBody>
          <a:bodyPr wrap="square">
            <a:spAutoFit/>
          </a:bodyPr>
          <a:lstStyle>
            <a:defPPr>
              <a:defRPr lang="en-US"/>
            </a:defPPr>
            <a:lvl1pPr algn="ctr">
              <a:defRPr sz="2800" b="1">
                <a:solidFill>
                  <a:schemeClr val="accent6"/>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International/global health</a:t>
            </a:r>
          </a:p>
        </p:txBody>
      </p:sp>
      <p:sp>
        <p:nvSpPr>
          <p:cNvPr id="36" name="TextBox 35">
            <a:extLst>
              <a:ext uri="{FF2B5EF4-FFF2-40B4-BE49-F238E27FC236}">
                <a16:creationId xmlns:a16="http://schemas.microsoft.com/office/drawing/2014/main" id="{811BA0C6-7C01-14A5-A302-B2B45E4A01C1}"/>
              </a:ext>
            </a:extLst>
          </p:cNvPr>
          <p:cNvSpPr txBox="1"/>
          <p:nvPr/>
        </p:nvSpPr>
        <p:spPr>
          <a:xfrm>
            <a:off x="3707592" y="3802038"/>
            <a:ext cx="2647716" cy="461665"/>
          </a:xfrm>
          <a:prstGeom prst="rect">
            <a:avLst/>
          </a:prstGeom>
          <a:noFill/>
        </p:spPr>
        <p:txBody>
          <a:bodyPr wrap="square">
            <a:spAutoFit/>
          </a:bodyPr>
          <a:lstStyle>
            <a:defPPr>
              <a:defRPr lang="en-US"/>
            </a:defPPr>
            <a:lvl1pPr algn="ctr">
              <a:defRPr sz="2400" b="1">
                <a:solidFill>
                  <a:schemeClr val="accent5"/>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Telemedicine</a:t>
            </a:r>
          </a:p>
        </p:txBody>
      </p:sp>
      <p:sp>
        <p:nvSpPr>
          <p:cNvPr id="40" name="TextBox 39">
            <a:extLst>
              <a:ext uri="{FF2B5EF4-FFF2-40B4-BE49-F238E27FC236}">
                <a16:creationId xmlns:a16="http://schemas.microsoft.com/office/drawing/2014/main" id="{C7F3FBB8-1783-D7FE-7093-61E86D16C126}"/>
              </a:ext>
            </a:extLst>
          </p:cNvPr>
          <p:cNvSpPr txBox="1"/>
          <p:nvPr/>
        </p:nvSpPr>
        <p:spPr>
          <a:xfrm>
            <a:off x="8858193" y="2771847"/>
            <a:ext cx="2742634" cy="400110"/>
          </a:xfrm>
          <a:prstGeom prst="rect">
            <a:avLst/>
          </a:prstGeom>
          <a:noFill/>
        </p:spPr>
        <p:txBody>
          <a:bodyPr wrap="square">
            <a:spAutoFit/>
          </a:bodyPr>
          <a:lstStyle>
            <a:defPPr>
              <a:defRPr lang="en-US"/>
            </a:defPPr>
            <a:lvl1pPr algn="ctr">
              <a:defRPr sz="2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Emergency rooms</a:t>
            </a:r>
          </a:p>
        </p:txBody>
      </p:sp>
      <p:sp>
        <p:nvSpPr>
          <p:cNvPr id="42" name="TextBox 41">
            <a:extLst>
              <a:ext uri="{FF2B5EF4-FFF2-40B4-BE49-F238E27FC236}">
                <a16:creationId xmlns:a16="http://schemas.microsoft.com/office/drawing/2014/main" id="{F55E83FC-2E3F-CB4F-B42A-3945F450E419}"/>
              </a:ext>
            </a:extLst>
          </p:cNvPr>
          <p:cNvSpPr txBox="1"/>
          <p:nvPr/>
        </p:nvSpPr>
        <p:spPr>
          <a:xfrm>
            <a:off x="341418" y="1863288"/>
            <a:ext cx="1605997" cy="461665"/>
          </a:xfrm>
          <a:prstGeom prst="rect">
            <a:avLst/>
          </a:prstGeom>
          <a:noFill/>
        </p:spPr>
        <p:txBody>
          <a:bodyPr wrap="square">
            <a:spAutoFit/>
          </a:bodyPr>
          <a:lstStyle>
            <a:defPPr>
              <a:defRPr lang="en-US"/>
            </a:defPPr>
            <a:lvl1pPr algn="ctr">
              <a:defRPr sz="2000" b="1">
                <a:solidFill>
                  <a:schemeClr val="accent2">
                    <a:lumMod val="75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mn-cs"/>
              </a:rPr>
              <a:t>Research</a:t>
            </a:r>
          </a:p>
        </p:txBody>
      </p:sp>
      <p:sp>
        <p:nvSpPr>
          <p:cNvPr id="44" name="TextBox 43">
            <a:extLst>
              <a:ext uri="{FF2B5EF4-FFF2-40B4-BE49-F238E27FC236}">
                <a16:creationId xmlns:a16="http://schemas.microsoft.com/office/drawing/2014/main" id="{E4AE8D74-08C2-5254-B42A-006FA7843287}"/>
              </a:ext>
            </a:extLst>
          </p:cNvPr>
          <p:cNvSpPr txBox="1"/>
          <p:nvPr/>
        </p:nvSpPr>
        <p:spPr>
          <a:xfrm>
            <a:off x="3707592" y="4578558"/>
            <a:ext cx="3317196" cy="461665"/>
          </a:xfrm>
          <a:prstGeom prst="rect">
            <a:avLst/>
          </a:prstGeom>
          <a:noFill/>
        </p:spPr>
        <p:txBody>
          <a:bodyPr wrap="square">
            <a:spAutoFit/>
          </a:bodyPr>
          <a:lstStyle>
            <a:defPPr>
              <a:defRPr lang="en-US"/>
            </a:defPPr>
            <a:lvl1pPr algn="ctr">
              <a:defRPr sz="2400" b="1">
                <a:solidFill>
                  <a:schemeClr val="accent5"/>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Schools/ Universities</a:t>
            </a:r>
          </a:p>
        </p:txBody>
      </p:sp>
      <p:sp>
        <p:nvSpPr>
          <p:cNvPr id="46" name="TextBox 45">
            <a:extLst>
              <a:ext uri="{FF2B5EF4-FFF2-40B4-BE49-F238E27FC236}">
                <a16:creationId xmlns:a16="http://schemas.microsoft.com/office/drawing/2014/main" id="{6784C062-94E6-649A-BE61-900AF7B5D196}"/>
              </a:ext>
            </a:extLst>
          </p:cNvPr>
          <p:cNvSpPr txBox="1"/>
          <p:nvPr/>
        </p:nvSpPr>
        <p:spPr>
          <a:xfrm>
            <a:off x="7619027" y="4249580"/>
            <a:ext cx="2864560" cy="400110"/>
          </a:xfrm>
          <a:prstGeom prst="rect">
            <a:avLst/>
          </a:prstGeom>
          <a:noFill/>
        </p:spPr>
        <p:txBody>
          <a:bodyPr wrap="square">
            <a:spAutoFit/>
          </a:bodyPr>
          <a:lstStyle>
            <a:defPPr>
              <a:defRPr lang="en-US"/>
            </a:defPPr>
            <a:lvl1pPr algn="ctr">
              <a:defRPr sz="2000" b="1">
                <a:solidFill>
                  <a:schemeClr val="accent3"/>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mn-cs"/>
              </a:rPr>
              <a:t>Health care systems</a:t>
            </a:r>
          </a:p>
        </p:txBody>
      </p:sp>
      <p:sp>
        <p:nvSpPr>
          <p:cNvPr id="48" name="TextBox 47">
            <a:extLst>
              <a:ext uri="{FF2B5EF4-FFF2-40B4-BE49-F238E27FC236}">
                <a16:creationId xmlns:a16="http://schemas.microsoft.com/office/drawing/2014/main" id="{695267AF-5D3F-61B9-401E-23C1668002CF}"/>
              </a:ext>
            </a:extLst>
          </p:cNvPr>
          <p:cNvSpPr txBox="1"/>
          <p:nvPr/>
        </p:nvSpPr>
        <p:spPr>
          <a:xfrm>
            <a:off x="176167" y="3453000"/>
            <a:ext cx="3882189" cy="400110"/>
          </a:xfrm>
          <a:prstGeom prst="rect">
            <a:avLst/>
          </a:prstGeom>
          <a:noFill/>
        </p:spPr>
        <p:txBody>
          <a:bodyPr wrap="square">
            <a:spAutoFit/>
          </a:bodyPr>
          <a:lstStyle>
            <a:defPPr>
              <a:defRPr lang="en-US"/>
            </a:defPPr>
            <a:lvl1pPr algn="ctr">
              <a:defRPr sz="2000" b="1">
                <a:solidFill>
                  <a:schemeClr val="accent2">
                    <a:lumMod val="75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mn-cs"/>
              </a:rPr>
              <a:t>Teaching centers/programs</a:t>
            </a:r>
          </a:p>
        </p:txBody>
      </p:sp>
      <p:sp>
        <p:nvSpPr>
          <p:cNvPr id="52" name="TextBox 51">
            <a:extLst>
              <a:ext uri="{FF2B5EF4-FFF2-40B4-BE49-F238E27FC236}">
                <a16:creationId xmlns:a16="http://schemas.microsoft.com/office/drawing/2014/main" id="{EC523119-1FF3-EAC8-BB5F-A9B10E3AE365}"/>
              </a:ext>
            </a:extLst>
          </p:cNvPr>
          <p:cNvSpPr txBox="1"/>
          <p:nvPr/>
        </p:nvSpPr>
        <p:spPr>
          <a:xfrm>
            <a:off x="5370350" y="5551964"/>
            <a:ext cx="1969917" cy="400110"/>
          </a:xfrm>
          <a:prstGeom prst="rect">
            <a:avLst/>
          </a:prstGeom>
          <a:noFill/>
        </p:spPr>
        <p:txBody>
          <a:bodyPr wrap="square">
            <a:spAutoFit/>
          </a:bodyPr>
          <a:lstStyle>
            <a:defPPr>
              <a:defRPr lang="en-US"/>
            </a:defPPr>
            <a:lvl1pPr algn="ctr">
              <a:defRPr sz="2400" b="1">
                <a:solidFill>
                  <a:schemeClr val="accent3"/>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F3759"/>
                </a:solidFill>
                <a:effectLst/>
                <a:uLnTx/>
                <a:uFillTx/>
                <a:latin typeface="Museo Sans 300"/>
                <a:ea typeface="+mn-ea"/>
                <a:cs typeface="+mn-cs"/>
              </a:rPr>
              <a:t>Leadership</a:t>
            </a:r>
          </a:p>
        </p:txBody>
      </p:sp>
      <p:sp>
        <p:nvSpPr>
          <p:cNvPr id="54" name="TextBox 53">
            <a:extLst>
              <a:ext uri="{FF2B5EF4-FFF2-40B4-BE49-F238E27FC236}">
                <a16:creationId xmlns:a16="http://schemas.microsoft.com/office/drawing/2014/main" id="{CF8210BC-2CE5-73A5-98BD-79E788BC9423}"/>
              </a:ext>
            </a:extLst>
          </p:cNvPr>
          <p:cNvSpPr txBox="1"/>
          <p:nvPr/>
        </p:nvSpPr>
        <p:spPr>
          <a:xfrm>
            <a:off x="4353017" y="1707230"/>
            <a:ext cx="2746144" cy="523220"/>
          </a:xfrm>
          <a:prstGeom prst="rect">
            <a:avLst/>
          </a:prstGeom>
          <a:noFill/>
        </p:spPr>
        <p:txBody>
          <a:bodyPr wrap="square">
            <a:spAutoFit/>
          </a:bodyPr>
          <a:lstStyle>
            <a:defPPr>
              <a:defRPr lang="en-US"/>
            </a:defPPr>
            <a:lvl1pPr algn="ctr">
              <a:defRPr sz="2800" b="1">
                <a:solidFill>
                  <a:schemeClr val="accent6"/>
                </a:solidFill>
                <a:latin typeface="Ink Free" panose="03080402000500000000" pitchFamily="66" charset="0"/>
                <a:cs typeface="Dreaming Outloud Script Pro" panose="030505020403040507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3759"/>
                </a:solidFill>
                <a:effectLst/>
                <a:uLnTx/>
                <a:uFillTx/>
                <a:latin typeface="Museo Sans 300"/>
                <a:ea typeface="+mn-ea"/>
                <a:cs typeface="Dreaming Outloud Script Pro" panose="03050502040304050704" pitchFamily="66" charset="0"/>
              </a:rPr>
              <a:t>Hospitals</a:t>
            </a:r>
          </a:p>
        </p:txBody>
      </p:sp>
      <p:sp>
        <p:nvSpPr>
          <p:cNvPr id="56" name="Title 4">
            <a:extLst>
              <a:ext uri="{FF2B5EF4-FFF2-40B4-BE49-F238E27FC236}">
                <a16:creationId xmlns:a16="http://schemas.microsoft.com/office/drawing/2014/main" id="{954FBABE-864B-4173-0B52-B84D526D22AD}"/>
              </a:ext>
            </a:extLst>
          </p:cNvPr>
          <p:cNvSpPr txBox="1">
            <a:spLocks/>
          </p:cNvSpPr>
          <p:nvPr/>
        </p:nvSpPr>
        <p:spPr>
          <a:xfrm>
            <a:off x="0" y="555797"/>
            <a:ext cx="11469758" cy="960157"/>
          </a:xfrm>
          <a:prstGeom prst="rect">
            <a:avLst/>
          </a:prstGeom>
          <a:solidFill>
            <a:schemeClr val="accent2"/>
          </a:solidFill>
        </p:spPr>
        <p:txBody>
          <a:bodyPr vert="horz" lIns="91440" tIns="45720" rIns="91440" bIns="45720" rtlCol="0" anchor="ctr">
            <a:normAutofit fontScale="85000" lnSpcReduction="10000"/>
          </a:bodyPr>
          <a:lstStyle>
            <a:defPPr>
              <a:defRPr lang="en-US"/>
            </a:defPPr>
            <a:lvl1pPr marR="0" lvl="0" indent="0" algn="ctr" fontAlgn="auto">
              <a:lnSpc>
                <a:spcPct val="90000"/>
              </a:lnSpc>
              <a:spcBef>
                <a:spcPct val="0"/>
              </a:spcBef>
              <a:spcAft>
                <a:spcPts val="0"/>
              </a:spcAft>
              <a:buClrTx/>
              <a:buSzTx/>
              <a:buFontTx/>
              <a:buNone/>
              <a:tabLst/>
              <a:defRPr sz="4400" b="1">
                <a:solidFill>
                  <a:schemeClr val="bg1"/>
                </a:solidFill>
                <a:latin typeface="+mj-lt"/>
                <a:ea typeface="+mj-ea"/>
                <a:cs typeface="Dreaming Outloud Script Pro" panose="03050502040304050704" pitchFamily="66"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Work Sans Light"/>
                <a:ea typeface="+mj-ea"/>
                <a:cs typeface="Dreaming Outloud Script Pro" panose="03050502040304050704" pitchFamily="66" charset="0"/>
              </a:rPr>
              <a:t>What Can I do With a Career in Family Medicine?</a:t>
            </a:r>
          </a:p>
        </p:txBody>
      </p:sp>
      <p:sp>
        <p:nvSpPr>
          <p:cNvPr id="61" name="Rectangle 60">
            <a:extLst>
              <a:ext uri="{FF2B5EF4-FFF2-40B4-BE49-F238E27FC236}">
                <a16:creationId xmlns:a16="http://schemas.microsoft.com/office/drawing/2014/main" id="{11D9403C-AA12-8AF3-51F2-97C99C6E7D7D}"/>
              </a:ext>
            </a:extLst>
          </p:cNvPr>
          <p:cNvSpPr/>
          <p:nvPr/>
        </p:nvSpPr>
        <p:spPr>
          <a:xfrm>
            <a:off x="7123549" y="1515052"/>
            <a:ext cx="4346209" cy="996369"/>
          </a:xfrm>
          <a:prstGeom prst="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3759"/>
                </a:solidFill>
                <a:effectLst/>
                <a:uLnTx/>
                <a:uFillTx/>
                <a:latin typeface="Museo Sans 300"/>
                <a:ea typeface="+mn-ea"/>
                <a:cs typeface="+mn-cs"/>
              </a:rPr>
              <a:t>Large/Small Cities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3759"/>
                </a:solidFill>
                <a:effectLst/>
                <a:uLnTx/>
                <a:uFillTx/>
                <a:latin typeface="Museo Sans 300"/>
                <a:ea typeface="+mn-ea"/>
                <a:cs typeface="+mn-cs"/>
              </a:rPr>
              <a:t>Rural and Urban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3759"/>
                </a:solidFill>
                <a:effectLst/>
                <a:uLnTx/>
                <a:uFillTx/>
                <a:latin typeface="Museo Sans 300"/>
                <a:ea typeface="+mn-ea"/>
                <a:cs typeface="+mn-cs"/>
              </a:rPr>
              <a:t>International/Global</a:t>
            </a:r>
          </a:p>
        </p:txBody>
      </p:sp>
    </p:spTree>
    <p:extLst>
      <p:ext uri="{BB962C8B-B14F-4D97-AF65-F5344CB8AC3E}">
        <p14:creationId xmlns:p14="http://schemas.microsoft.com/office/powerpoint/2010/main" val="218286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500"/>
                                        <p:tgtEl>
                                          <p:spTgt spid="2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500"/>
                                        <p:tgtEl>
                                          <p:spTgt spid="30"/>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up)">
                                      <p:cBhvr>
                                        <p:cTn id="43" dur="500"/>
                                        <p:tgtEl>
                                          <p:spTgt spid="32"/>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up)">
                                      <p:cBhvr>
                                        <p:cTn id="47" dur="500"/>
                                        <p:tgtEl>
                                          <p:spTgt spid="3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up)">
                                      <p:cBhvr>
                                        <p:cTn id="51" dur="500"/>
                                        <p:tgtEl>
                                          <p:spTgt spid="36"/>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up)">
                                      <p:cBhvr>
                                        <p:cTn id="55" dur="500"/>
                                        <p:tgtEl>
                                          <p:spTgt spid="4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up)">
                                      <p:cBhvr>
                                        <p:cTn id="59" dur="500"/>
                                        <p:tgtEl>
                                          <p:spTgt spid="42"/>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up)">
                                      <p:cBhvr>
                                        <p:cTn id="63" dur="500"/>
                                        <p:tgtEl>
                                          <p:spTgt spid="44"/>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up)">
                                      <p:cBhvr>
                                        <p:cTn id="67" dur="500"/>
                                        <p:tgtEl>
                                          <p:spTgt spid="46"/>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up)">
                                      <p:cBhvr>
                                        <p:cTn id="71" dur="500"/>
                                        <p:tgtEl>
                                          <p:spTgt spid="48"/>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up)">
                                      <p:cBhvr>
                                        <p:cTn id="75" dur="500"/>
                                        <p:tgtEl>
                                          <p:spTgt spid="52"/>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up)">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p:bldP spid="20" grpId="0"/>
      <p:bldP spid="22" grpId="0"/>
      <p:bldP spid="24" grpId="0"/>
      <p:bldP spid="26" grpId="0"/>
      <p:bldP spid="28" grpId="0"/>
      <p:bldP spid="30" grpId="0"/>
      <p:bldP spid="32" grpId="0"/>
      <p:bldP spid="34" grpId="0"/>
      <p:bldP spid="36" grpId="0"/>
      <p:bldP spid="40" grpId="0"/>
      <p:bldP spid="42" grpId="0"/>
      <p:bldP spid="44" grpId="0"/>
      <p:bldP spid="46" grpId="0"/>
      <p:bldP spid="48" grpId="0"/>
      <p:bldP spid="52" grpId="0"/>
      <p:bldP spid="5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CE8D7-15BC-F6DC-0095-B4D73127CD9E}"/>
              </a:ext>
            </a:extLst>
          </p:cNvPr>
          <p:cNvSpPr>
            <a:spLocks noGrp="1"/>
          </p:cNvSpPr>
          <p:nvPr>
            <p:ph type="title"/>
          </p:nvPr>
        </p:nvSpPr>
        <p:spPr>
          <a:prstGeom prst="rect">
            <a:avLst/>
          </a:prstGeom>
        </p:spPr>
        <p:txBody>
          <a:bodyPr/>
          <a:lstStyle/>
          <a:p>
            <a:r>
              <a:rPr lang="en-US"/>
              <a:t>Snapshot of a Family Physician</a:t>
            </a:r>
          </a:p>
        </p:txBody>
      </p:sp>
      <p:sp>
        <p:nvSpPr>
          <p:cNvPr id="11" name="TextBox 10">
            <a:extLst>
              <a:ext uri="{FF2B5EF4-FFF2-40B4-BE49-F238E27FC236}">
                <a16:creationId xmlns:a16="http://schemas.microsoft.com/office/drawing/2014/main" id="{8D32888E-65C4-E398-8D0D-5898A742D49A}"/>
              </a:ext>
            </a:extLst>
          </p:cNvPr>
          <p:cNvSpPr txBox="1"/>
          <p:nvPr/>
        </p:nvSpPr>
        <p:spPr>
          <a:xfrm>
            <a:off x="838200" y="6468805"/>
            <a:ext cx="6097836"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defTabSz="457200">
              <a:defRPr sz="1000" i="1"/>
            </a:lvl1pPr>
            <a:lvl2pPr defTabSz="457200"/>
            <a:lvl3pPr defTabSz="457200"/>
            <a:lvl4pPr defTabSz="457200"/>
            <a:lvl5pPr defTabSz="457200"/>
            <a:lvl6pPr defTabSz="457200"/>
            <a:lvl7pPr defTabSz="457200"/>
            <a:lvl8pPr defTabSz="457200"/>
            <a:lvl9pPr defTabSz="4572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282828"/>
                </a:solidFill>
                <a:effectLst/>
                <a:uLnTx/>
                <a:uFillTx/>
                <a:latin typeface="Museo Sans 300"/>
                <a:ea typeface="+mn-ea"/>
                <a:cs typeface="+mn-cs"/>
              </a:rPr>
              <a:t>Source: 2023 AAFP Member Survey​</a:t>
            </a:r>
          </a:p>
        </p:txBody>
      </p:sp>
      <p:sp>
        <p:nvSpPr>
          <p:cNvPr id="3" name="TextBox 2">
            <a:extLst>
              <a:ext uri="{FF2B5EF4-FFF2-40B4-BE49-F238E27FC236}">
                <a16:creationId xmlns:a16="http://schemas.microsoft.com/office/drawing/2014/main" id="{BC5E98D3-E86E-819D-239D-79DBED7F5A7F}"/>
              </a:ext>
            </a:extLst>
          </p:cNvPr>
          <p:cNvSpPr txBox="1"/>
          <p:nvPr/>
        </p:nvSpPr>
        <p:spPr>
          <a:xfrm>
            <a:off x="831851" y="1319792"/>
            <a:ext cx="792771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Museo Sans 300"/>
                <a:ea typeface="+mn-ea"/>
                <a:cs typeface="+mn-cs"/>
              </a:rPr>
              <a:t>For over ten years, Family Medicine has been the most recruited specialty</a:t>
            </a:r>
          </a:p>
        </p:txBody>
      </p:sp>
      <p:grpSp>
        <p:nvGrpSpPr>
          <p:cNvPr id="94" name="Group 93">
            <a:extLst>
              <a:ext uri="{FF2B5EF4-FFF2-40B4-BE49-F238E27FC236}">
                <a16:creationId xmlns:a16="http://schemas.microsoft.com/office/drawing/2014/main" id="{CA7A467F-C429-B85F-F512-6D795498AF05}"/>
              </a:ext>
            </a:extLst>
          </p:cNvPr>
          <p:cNvGrpSpPr/>
          <p:nvPr/>
        </p:nvGrpSpPr>
        <p:grpSpPr>
          <a:xfrm>
            <a:off x="831851" y="1768119"/>
            <a:ext cx="4403296" cy="4477663"/>
            <a:chOff x="831851" y="1623156"/>
            <a:chExt cx="4403296" cy="4477663"/>
          </a:xfrm>
        </p:grpSpPr>
        <p:sp>
          <p:nvSpPr>
            <p:cNvPr id="64" name="Oval 63">
              <a:extLst>
                <a:ext uri="{FF2B5EF4-FFF2-40B4-BE49-F238E27FC236}">
                  <a16:creationId xmlns:a16="http://schemas.microsoft.com/office/drawing/2014/main" id="{5494EF26-5E75-9B66-49FE-8C7DF29EA9B7}"/>
                </a:ext>
              </a:extLst>
            </p:cNvPr>
            <p:cNvSpPr/>
            <p:nvPr/>
          </p:nvSpPr>
          <p:spPr>
            <a:xfrm>
              <a:off x="831851" y="1697523"/>
              <a:ext cx="4403296" cy="4403296"/>
            </a:xfrm>
            <a:prstGeom prst="ellipse">
              <a:avLst/>
            </a:prstGeom>
            <a:solidFill>
              <a:srgbClr val="E7E6E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5" name="Oval 64">
              <a:extLst>
                <a:ext uri="{FF2B5EF4-FFF2-40B4-BE49-F238E27FC236}">
                  <a16:creationId xmlns:a16="http://schemas.microsoft.com/office/drawing/2014/main" id="{B5F9A899-418D-523A-64D3-14F4EBA08E3E}"/>
                </a:ext>
              </a:extLst>
            </p:cNvPr>
            <p:cNvSpPr/>
            <p:nvPr/>
          </p:nvSpPr>
          <p:spPr>
            <a:xfrm>
              <a:off x="3582372" y="1623156"/>
              <a:ext cx="1015663" cy="1015663"/>
            </a:xfrm>
            <a:prstGeom prst="ellipse">
              <a:avLst/>
            </a:prstGeom>
            <a:solidFill>
              <a:schemeClr val="accent2">
                <a:lumMod val="40000"/>
                <a:lumOff val="6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6" name="TextBox 65">
              <a:extLst>
                <a:ext uri="{FF2B5EF4-FFF2-40B4-BE49-F238E27FC236}">
                  <a16:creationId xmlns:a16="http://schemas.microsoft.com/office/drawing/2014/main" id="{F6A8B114-7A5C-3B74-B59C-B24A75031320}"/>
                </a:ext>
              </a:extLst>
            </p:cNvPr>
            <p:cNvSpPr txBox="1"/>
            <p:nvPr/>
          </p:nvSpPr>
          <p:spPr>
            <a:xfrm>
              <a:off x="3269283" y="1953576"/>
              <a:ext cx="134155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100" normalizeH="0" baseline="0" noProof="0">
                  <a:ln>
                    <a:noFill/>
                  </a:ln>
                  <a:solidFill>
                    <a:prstClr val="black"/>
                  </a:solidFill>
                  <a:effectLst/>
                  <a:uLnTx/>
                  <a:uFillTx/>
                  <a:latin typeface="Work Sans Light"/>
                  <a:ea typeface="+mn-ea"/>
                  <a:cs typeface="+mn-cs"/>
                </a:rPr>
                <a:t>Weekly</a:t>
              </a:r>
            </a:p>
          </p:txBody>
        </p:sp>
      </p:grpSp>
      <p:grpSp>
        <p:nvGrpSpPr>
          <p:cNvPr id="67" name="Group 66">
            <a:extLst>
              <a:ext uri="{FF2B5EF4-FFF2-40B4-BE49-F238E27FC236}">
                <a16:creationId xmlns:a16="http://schemas.microsoft.com/office/drawing/2014/main" id="{FC927B72-2149-AB31-ABCE-EBDDD7048DC3}"/>
              </a:ext>
            </a:extLst>
          </p:cNvPr>
          <p:cNvGrpSpPr/>
          <p:nvPr/>
        </p:nvGrpSpPr>
        <p:grpSpPr>
          <a:xfrm>
            <a:off x="1105828" y="2327638"/>
            <a:ext cx="3041402" cy="3246657"/>
            <a:chOff x="950926" y="2089771"/>
            <a:chExt cx="3041402" cy="3246657"/>
          </a:xfrm>
        </p:grpSpPr>
        <p:sp>
          <p:nvSpPr>
            <p:cNvPr id="68" name="TextBox 67">
              <a:extLst>
                <a:ext uri="{FF2B5EF4-FFF2-40B4-BE49-F238E27FC236}">
                  <a16:creationId xmlns:a16="http://schemas.microsoft.com/office/drawing/2014/main" id="{D9635E1F-05E2-F368-6C47-AD9254487B26}"/>
                </a:ext>
              </a:extLst>
            </p:cNvPr>
            <p:cNvSpPr txBox="1"/>
            <p:nvPr/>
          </p:nvSpPr>
          <p:spPr>
            <a:xfrm>
              <a:off x="950926" y="3028104"/>
              <a:ext cx="3041402" cy="2308324"/>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Museo Sans 300"/>
                  <a:ea typeface="+mn-ea"/>
                  <a:cs typeface="+mn-cs"/>
                </a:rPr>
                <a:t>61 </a:t>
              </a:r>
              <a:r>
                <a:rPr kumimoji="0" lang="en-US" sz="2000" b="0" i="0" u="none" strike="noStrike" kern="1200" cap="none" spc="0" normalizeH="0" baseline="0" noProof="0">
                  <a:ln>
                    <a:noFill/>
                  </a:ln>
                  <a:solidFill>
                    <a:prstClr val="black"/>
                  </a:solidFill>
                  <a:effectLst/>
                  <a:uLnTx/>
                  <a:uFillTx/>
                  <a:latin typeface="Museo Sans 300"/>
                  <a:ea typeface="+mn-ea"/>
                  <a:cs typeface="+mn-cs"/>
                </a:rPr>
                <a:t>office visits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Museo Sans 300"/>
                  <a:ea typeface="+mn-ea"/>
                  <a:cs typeface="+mn-cs"/>
                </a:rPr>
                <a:t>13 </a:t>
              </a:r>
              <a:r>
                <a:rPr kumimoji="0" lang="en-US" sz="2000" b="0" i="0" u="none" strike="noStrike" kern="1200" cap="none" spc="0" normalizeH="0" baseline="0" noProof="0">
                  <a:ln>
                    <a:noFill/>
                  </a:ln>
                  <a:solidFill>
                    <a:prstClr val="black"/>
                  </a:solidFill>
                  <a:effectLst/>
                  <a:uLnTx/>
                  <a:uFillTx/>
                  <a:latin typeface="Museo Sans 300"/>
                  <a:ea typeface="+mn-ea"/>
                  <a:cs typeface="+mn-cs"/>
                </a:rPr>
                <a:t>e-visits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Museo Sans 300"/>
                  <a:ea typeface="+mn-ea"/>
                  <a:cs typeface="+mn-cs"/>
                </a:rPr>
                <a:t> 8  </a:t>
              </a:r>
              <a:r>
                <a:rPr kumimoji="0" lang="en-US" sz="2000" b="0" i="0" u="none" strike="noStrike" kern="1200" cap="none" spc="0" normalizeH="0" baseline="0" noProof="0">
                  <a:ln>
                    <a:noFill/>
                  </a:ln>
                  <a:solidFill>
                    <a:prstClr val="black"/>
                  </a:solidFill>
                  <a:effectLst/>
                  <a:uLnTx/>
                  <a:uFillTx/>
                  <a:latin typeface="Museo Sans 300"/>
                  <a:ea typeface="+mn-ea"/>
                  <a:cs typeface="+mn-cs"/>
                </a:rPr>
                <a:t>hospital visits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Museo Sans 300"/>
                  <a:ea typeface="+mn-ea"/>
                  <a:cs typeface="+mn-cs"/>
                </a:rPr>
                <a:t> 1  </a:t>
              </a:r>
              <a:r>
                <a:rPr kumimoji="0" lang="en-US" sz="2000" b="0" i="0" u="none" strike="noStrike" kern="1200" cap="none" spc="0" normalizeH="0" baseline="0" noProof="0">
                  <a:ln>
                    <a:noFill/>
                  </a:ln>
                  <a:solidFill>
                    <a:prstClr val="black"/>
                  </a:solidFill>
                  <a:effectLst/>
                  <a:uLnTx/>
                  <a:uFillTx/>
                  <a:latin typeface="Museo Sans 300"/>
                  <a:ea typeface="+mn-ea"/>
                  <a:cs typeface="+mn-cs"/>
                </a:rPr>
                <a:t>nursing home visit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Museo Sans 300"/>
                  <a:ea typeface="+mn-ea"/>
                  <a:cs typeface="+mn-cs"/>
                </a:rPr>
                <a:t> 1  </a:t>
              </a:r>
              <a:r>
                <a:rPr kumimoji="0" lang="en-US" sz="2000" b="0" i="0" u="none" strike="noStrike" kern="1200" cap="none" spc="0" normalizeH="0" baseline="0" noProof="0">
                  <a:ln>
                    <a:noFill/>
                  </a:ln>
                  <a:solidFill>
                    <a:prstClr val="black"/>
                  </a:solidFill>
                  <a:effectLst/>
                  <a:uLnTx/>
                  <a:uFillTx/>
                  <a:latin typeface="Museo Sans 300"/>
                  <a:ea typeface="+mn-ea"/>
                  <a:cs typeface="+mn-cs"/>
                </a:rPr>
                <a:t>home visit</a:t>
              </a:r>
            </a:p>
          </p:txBody>
        </p:sp>
        <p:pic>
          <p:nvPicPr>
            <p:cNvPr id="69" name="Graphic 68" descr="Stethoscope with solid fill">
              <a:extLst>
                <a:ext uri="{FF2B5EF4-FFF2-40B4-BE49-F238E27FC236}">
                  <a16:creationId xmlns:a16="http://schemas.microsoft.com/office/drawing/2014/main" id="{BAD8A10D-8252-D0C9-08A3-12AB2AA6BA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8145" y="2089771"/>
              <a:ext cx="914400" cy="914400"/>
            </a:xfrm>
            <a:prstGeom prst="rect">
              <a:avLst/>
            </a:prstGeom>
          </p:spPr>
        </p:pic>
      </p:grpSp>
      <p:grpSp>
        <p:nvGrpSpPr>
          <p:cNvPr id="70" name="Group 69">
            <a:extLst>
              <a:ext uri="{FF2B5EF4-FFF2-40B4-BE49-F238E27FC236}">
                <a16:creationId xmlns:a16="http://schemas.microsoft.com/office/drawing/2014/main" id="{A4EA53B5-DFCA-8100-89A4-1B0BBE54FC94}"/>
              </a:ext>
            </a:extLst>
          </p:cNvPr>
          <p:cNvGrpSpPr/>
          <p:nvPr/>
        </p:nvGrpSpPr>
        <p:grpSpPr>
          <a:xfrm>
            <a:off x="5537407" y="2606553"/>
            <a:ext cx="2794000" cy="1769756"/>
            <a:chOff x="8967" y="2034451"/>
            <a:chExt cx="2794000" cy="1769756"/>
          </a:xfrm>
        </p:grpSpPr>
        <p:grpSp>
          <p:nvGrpSpPr>
            <p:cNvPr id="71" name="Group 70">
              <a:extLst>
                <a:ext uri="{FF2B5EF4-FFF2-40B4-BE49-F238E27FC236}">
                  <a16:creationId xmlns:a16="http://schemas.microsoft.com/office/drawing/2014/main" id="{70885357-E3DF-50F4-4B4A-5D9419890575}"/>
                </a:ext>
              </a:extLst>
            </p:cNvPr>
            <p:cNvGrpSpPr/>
            <p:nvPr/>
          </p:nvGrpSpPr>
          <p:grpSpPr>
            <a:xfrm>
              <a:off x="8967" y="2808453"/>
              <a:ext cx="2794000" cy="995754"/>
              <a:chOff x="7427119" y="4039325"/>
              <a:chExt cx="2794000" cy="995754"/>
            </a:xfrm>
          </p:grpSpPr>
          <p:sp>
            <p:nvSpPr>
              <p:cNvPr id="73" name="TextBox 72">
                <a:extLst>
                  <a:ext uri="{FF2B5EF4-FFF2-40B4-BE49-F238E27FC236}">
                    <a16:creationId xmlns:a16="http://schemas.microsoft.com/office/drawing/2014/main" id="{E8579516-CBCF-2087-73EF-BBB34CE33859}"/>
                  </a:ext>
                </a:extLst>
              </p:cNvPr>
              <p:cNvSpPr txBox="1"/>
              <p:nvPr/>
            </p:nvSpPr>
            <p:spPr>
              <a:xfrm>
                <a:off x="7427119" y="4039325"/>
                <a:ext cx="2794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Museo Sans 300"/>
                    <a:ea typeface="+mn-ea"/>
                    <a:cs typeface="+mn-cs"/>
                  </a:rPr>
                  <a:t>$274,359</a:t>
                </a:r>
              </a:p>
            </p:txBody>
          </p:sp>
          <p:sp>
            <p:nvSpPr>
              <p:cNvPr id="74" name="TextBox 73">
                <a:extLst>
                  <a:ext uri="{FF2B5EF4-FFF2-40B4-BE49-F238E27FC236}">
                    <a16:creationId xmlns:a16="http://schemas.microsoft.com/office/drawing/2014/main" id="{02D4156A-A3AB-FE0C-6A23-11DEE8EB4172}"/>
                  </a:ext>
                </a:extLst>
              </p:cNvPr>
              <p:cNvSpPr txBox="1"/>
              <p:nvPr/>
            </p:nvSpPr>
            <p:spPr>
              <a:xfrm>
                <a:off x="7920476" y="4665747"/>
                <a:ext cx="180728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useo Sans 300"/>
                    <a:ea typeface="+mn-ea"/>
                    <a:cs typeface="+mn-cs"/>
                  </a:rPr>
                  <a:t>Mean income</a:t>
                </a:r>
              </a:p>
            </p:txBody>
          </p:sp>
        </p:grpSp>
        <p:pic>
          <p:nvPicPr>
            <p:cNvPr id="72" name="Graphic 71" descr="Money with solid fill">
              <a:extLst>
                <a:ext uri="{FF2B5EF4-FFF2-40B4-BE49-F238E27FC236}">
                  <a16:creationId xmlns:a16="http://schemas.microsoft.com/office/drawing/2014/main" id="{1F8BF1F2-B1B8-36CE-0148-C58A79192C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8767" y="2034451"/>
              <a:ext cx="914400" cy="914400"/>
            </a:xfrm>
            <a:prstGeom prst="rect">
              <a:avLst/>
            </a:prstGeom>
          </p:spPr>
        </p:pic>
      </p:grpSp>
      <p:grpSp>
        <p:nvGrpSpPr>
          <p:cNvPr id="75" name="Group 74">
            <a:extLst>
              <a:ext uri="{FF2B5EF4-FFF2-40B4-BE49-F238E27FC236}">
                <a16:creationId xmlns:a16="http://schemas.microsoft.com/office/drawing/2014/main" id="{7E157BB6-746E-5903-295C-7F65E37CC0FF}"/>
              </a:ext>
            </a:extLst>
          </p:cNvPr>
          <p:cNvGrpSpPr/>
          <p:nvPr/>
        </p:nvGrpSpPr>
        <p:grpSpPr>
          <a:xfrm>
            <a:off x="3811477" y="2810324"/>
            <a:ext cx="1554480" cy="2051610"/>
            <a:chOff x="5285059" y="1947713"/>
            <a:chExt cx="1554480" cy="2051610"/>
          </a:xfrm>
        </p:grpSpPr>
        <p:grpSp>
          <p:nvGrpSpPr>
            <p:cNvPr id="76" name="Group 75">
              <a:extLst>
                <a:ext uri="{FF2B5EF4-FFF2-40B4-BE49-F238E27FC236}">
                  <a16:creationId xmlns:a16="http://schemas.microsoft.com/office/drawing/2014/main" id="{6DA52F05-1AD8-28A7-7A04-AB96BF73A5E4}"/>
                </a:ext>
              </a:extLst>
            </p:cNvPr>
            <p:cNvGrpSpPr/>
            <p:nvPr/>
          </p:nvGrpSpPr>
          <p:grpSpPr>
            <a:xfrm>
              <a:off x="5285059" y="2755231"/>
              <a:ext cx="1554480" cy="1244092"/>
              <a:chOff x="8569333" y="3429000"/>
              <a:chExt cx="1554480" cy="1244092"/>
            </a:xfrm>
          </p:grpSpPr>
          <p:sp>
            <p:nvSpPr>
              <p:cNvPr id="78" name="TextBox 77">
                <a:extLst>
                  <a:ext uri="{FF2B5EF4-FFF2-40B4-BE49-F238E27FC236}">
                    <a16:creationId xmlns:a16="http://schemas.microsoft.com/office/drawing/2014/main" id="{ED8E2BD9-2C69-F025-D7AF-149E9B40C47F}"/>
                  </a:ext>
                </a:extLst>
              </p:cNvPr>
              <p:cNvSpPr txBox="1"/>
              <p:nvPr/>
            </p:nvSpPr>
            <p:spPr>
              <a:xfrm>
                <a:off x="8876673" y="3429000"/>
                <a:ext cx="939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Museo Sans 300"/>
                    <a:ea typeface="+mn-ea"/>
                    <a:cs typeface="+mn-cs"/>
                  </a:rPr>
                  <a:t>51</a:t>
                </a:r>
              </a:p>
            </p:txBody>
          </p:sp>
          <p:sp>
            <p:nvSpPr>
              <p:cNvPr id="79" name="TextBox 78">
                <a:extLst>
                  <a:ext uri="{FF2B5EF4-FFF2-40B4-BE49-F238E27FC236}">
                    <a16:creationId xmlns:a16="http://schemas.microsoft.com/office/drawing/2014/main" id="{E046A772-40DF-76D7-ACC4-4C7456A223AF}"/>
                  </a:ext>
                </a:extLst>
              </p:cNvPr>
              <p:cNvSpPr txBox="1"/>
              <p:nvPr/>
            </p:nvSpPr>
            <p:spPr>
              <a:xfrm>
                <a:off x="8569333" y="3965206"/>
                <a:ext cx="155448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Museo Sans 300"/>
                    <a:ea typeface="+mn-ea"/>
                    <a:cs typeface="+mn-cs"/>
                  </a:rPr>
                  <a:t>average hours</a:t>
                </a:r>
              </a:p>
            </p:txBody>
          </p:sp>
        </p:grpSp>
        <p:pic>
          <p:nvPicPr>
            <p:cNvPr id="77" name="Graphic 76" descr="Clock with solid fill">
              <a:extLst>
                <a:ext uri="{FF2B5EF4-FFF2-40B4-BE49-F238E27FC236}">
                  <a16:creationId xmlns:a16="http://schemas.microsoft.com/office/drawing/2014/main" id="{C161BFA1-EC64-325E-BABB-618B940742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05099" y="1947713"/>
              <a:ext cx="914400" cy="914400"/>
            </a:xfrm>
            <a:prstGeom prst="rect">
              <a:avLst/>
            </a:prstGeom>
          </p:spPr>
        </p:pic>
      </p:grpSp>
      <p:grpSp>
        <p:nvGrpSpPr>
          <p:cNvPr id="80" name="Group 79">
            <a:extLst>
              <a:ext uri="{FF2B5EF4-FFF2-40B4-BE49-F238E27FC236}">
                <a16:creationId xmlns:a16="http://schemas.microsoft.com/office/drawing/2014/main" id="{87D19883-A7E4-1006-A65E-BF351F0CC0AB}"/>
              </a:ext>
            </a:extLst>
          </p:cNvPr>
          <p:cNvGrpSpPr/>
          <p:nvPr/>
        </p:nvGrpSpPr>
        <p:grpSpPr>
          <a:xfrm>
            <a:off x="8224592" y="4250944"/>
            <a:ext cx="1269998" cy="2029336"/>
            <a:chOff x="7220390" y="3829453"/>
            <a:chExt cx="1269998" cy="2029336"/>
          </a:xfrm>
        </p:grpSpPr>
        <p:grpSp>
          <p:nvGrpSpPr>
            <p:cNvPr id="81" name="Group 80">
              <a:extLst>
                <a:ext uri="{FF2B5EF4-FFF2-40B4-BE49-F238E27FC236}">
                  <a16:creationId xmlns:a16="http://schemas.microsoft.com/office/drawing/2014/main" id="{BDD7DD5D-2A1D-A6D8-350A-AA5D8493E107}"/>
                </a:ext>
              </a:extLst>
            </p:cNvPr>
            <p:cNvGrpSpPr/>
            <p:nvPr/>
          </p:nvGrpSpPr>
          <p:grpSpPr>
            <a:xfrm>
              <a:off x="7220390" y="4589721"/>
              <a:ext cx="1269998" cy="1269068"/>
              <a:chOff x="8089904" y="1998839"/>
              <a:chExt cx="1269998" cy="1269068"/>
            </a:xfrm>
          </p:grpSpPr>
          <p:sp>
            <p:nvSpPr>
              <p:cNvPr id="83" name="TextBox 82">
                <a:extLst>
                  <a:ext uri="{FF2B5EF4-FFF2-40B4-BE49-F238E27FC236}">
                    <a16:creationId xmlns:a16="http://schemas.microsoft.com/office/drawing/2014/main" id="{9E6F2655-5E42-6C8D-1CD9-0C5C24F5A072}"/>
                  </a:ext>
                </a:extLst>
              </p:cNvPr>
              <p:cNvSpPr txBox="1"/>
              <p:nvPr/>
            </p:nvSpPr>
            <p:spPr>
              <a:xfrm>
                <a:off x="8096253" y="1998839"/>
                <a:ext cx="12573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Museo Sans 300"/>
                    <a:ea typeface="+mn-ea"/>
                    <a:cs typeface="+mn-cs"/>
                  </a:rPr>
                  <a:t>47%</a:t>
                </a:r>
              </a:p>
            </p:txBody>
          </p:sp>
          <p:sp>
            <p:nvSpPr>
              <p:cNvPr id="84" name="TextBox 83">
                <a:extLst>
                  <a:ext uri="{FF2B5EF4-FFF2-40B4-BE49-F238E27FC236}">
                    <a16:creationId xmlns:a16="http://schemas.microsoft.com/office/drawing/2014/main" id="{681FFA49-BB2F-5816-F651-6557FA0192DE}"/>
                  </a:ext>
                </a:extLst>
              </p:cNvPr>
              <p:cNvSpPr txBox="1"/>
              <p:nvPr/>
            </p:nvSpPr>
            <p:spPr>
              <a:xfrm>
                <a:off x="8089904" y="2621576"/>
                <a:ext cx="126999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useo Sans 300"/>
                    <a:ea typeface="+mn-ea"/>
                    <a:cs typeface="+mn-cs"/>
                  </a:rPr>
                  <a:t>Hospital Privileges</a:t>
                </a:r>
              </a:p>
            </p:txBody>
          </p:sp>
        </p:grpSp>
        <p:pic>
          <p:nvPicPr>
            <p:cNvPr id="82" name="Graphic 81" descr="Hospital with solid fill">
              <a:extLst>
                <a:ext uri="{FF2B5EF4-FFF2-40B4-BE49-F238E27FC236}">
                  <a16:creationId xmlns:a16="http://schemas.microsoft.com/office/drawing/2014/main" id="{8EF22B6D-8A49-AA1D-486A-D4B56DAF87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98189" y="3829453"/>
              <a:ext cx="914400" cy="914400"/>
            </a:xfrm>
            <a:prstGeom prst="rect">
              <a:avLst/>
            </a:prstGeom>
          </p:spPr>
        </p:pic>
      </p:grpSp>
      <p:grpSp>
        <p:nvGrpSpPr>
          <p:cNvPr id="85" name="Group 84">
            <a:extLst>
              <a:ext uri="{FF2B5EF4-FFF2-40B4-BE49-F238E27FC236}">
                <a16:creationId xmlns:a16="http://schemas.microsoft.com/office/drawing/2014/main" id="{4ECB5D35-0914-B42E-40E5-C1824E0B3844}"/>
              </a:ext>
            </a:extLst>
          </p:cNvPr>
          <p:cNvGrpSpPr/>
          <p:nvPr/>
        </p:nvGrpSpPr>
        <p:grpSpPr>
          <a:xfrm>
            <a:off x="10016725" y="2041047"/>
            <a:ext cx="1428746" cy="3493490"/>
            <a:chOff x="9438918" y="2285692"/>
            <a:chExt cx="1428746" cy="3493490"/>
          </a:xfrm>
        </p:grpSpPr>
        <p:grpSp>
          <p:nvGrpSpPr>
            <p:cNvPr id="86" name="Group 85">
              <a:extLst>
                <a:ext uri="{FF2B5EF4-FFF2-40B4-BE49-F238E27FC236}">
                  <a16:creationId xmlns:a16="http://schemas.microsoft.com/office/drawing/2014/main" id="{2516AC8C-CD17-0201-C985-47DC231E3803}"/>
                </a:ext>
              </a:extLst>
            </p:cNvPr>
            <p:cNvGrpSpPr/>
            <p:nvPr/>
          </p:nvGrpSpPr>
          <p:grpSpPr>
            <a:xfrm>
              <a:off x="9524641" y="3149403"/>
              <a:ext cx="1257300" cy="1271437"/>
              <a:chOff x="10655350" y="1882164"/>
              <a:chExt cx="1257300" cy="1271437"/>
            </a:xfrm>
          </p:grpSpPr>
          <p:sp>
            <p:nvSpPr>
              <p:cNvPr id="91" name="TextBox 90">
                <a:extLst>
                  <a:ext uri="{FF2B5EF4-FFF2-40B4-BE49-F238E27FC236}">
                    <a16:creationId xmlns:a16="http://schemas.microsoft.com/office/drawing/2014/main" id="{FFA66C0C-BFAF-FBF2-ADE5-C16278104243}"/>
                  </a:ext>
                </a:extLst>
              </p:cNvPr>
              <p:cNvSpPr txBox="1"/>
              <p:nvPr/>
            </p:nvSpPr>
            <p:spPr>
              <a:xfrm>
                <a:off x="10655350" y="1882164"/>
                <a:ext cx="12573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Museo Sans 300"/>
                    <a:ea typeface="+mn-ea"/>
                    <a:cs typeface="+mn-cs"/>
                  </a:rPr>
                  <a:t>16%</a:t>
                </a:r>
              </a:p>
            </p:txBody>
          </p:sp>
          <p:sp>
            <p:nvSpPr>
              <p:cNvPr id="92" name="TextBox 91">
                <a:extLst>
                  <a:ext uri="{FF2B5EF4-FFF2-40B4-BE49-F238E27FC236}">
                    <a16:creationId xmlns:a16="http://schemas.microsoft.com/office/drawing/2014/main" id="{DBFC3A54-7E16-7DC4-25B1-8BC937FB7E12}"/>
                  </a:ext>
                </a:extLst>
              </p:cNvPr>
              <p:cNvSpPr txBox="1"/>
              <p:nvPr/>
            </p:nvSpPr>
            <p:spPr>
              <a:xfrm>
                <a:off x="10718851" y="2507270"/>
                <a:ext cx="113029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useo Sans 300"/>
                    <a:ea typeface="+mn-ea"/>
                    <a:cs typeface="+mn-cs"/>
                  </a:rPr>
                  <a:t>Deliver babies</a:t>
                </a:r>
              </a:p>
            </p:txBody>
          </p:sp>
        </p:grpSp>
        <p:grpSp>
          <p:nvGrpSpPr>
            <p:cNvPr id="87" name="Group 86">
              <a:extLst>
                <a:ext uri="{FF2B5EF4-FFF2-40B4-BE49-F238E27FC236}">
                  <a16:creationId xmlns:a16="http://schemas.microsoft.com/office/drawing/2014/main" id="{6960F8B5-FE6E-57E7-33CE-F1E30699CF3C}"/>
                </a:ext>
              </a:extLst>
            </p:cNvPr>
            <p:cNvGrpSpPr/>
            <p:nvPr/>
          </p:nvGrpSpPr>
          <p:grpSpPr>
            <a:xfrm>
              <a:off x="9438918" y="4580512"/>
              <a:ext cx="1428746" cy="1198670"/>
              <a:chOff x="10213928" y="2901589"/>
              <a:chExt cx="1428746" cy="1198670"/>
            </a:xfrm>
          </p:grpSpPr>
          <p:sp>
            <p:nvSpPr>
              <p:cNvPr id="89" name="TextBox 88">
                <a:extLst>
                  <a:ext uri="{FF2B5EF4-FFF2-40B4-BE49-F238E27FC236}">
                    <a16:creationId xmlns:a16="http://schemas.microsoft.com/office/drawing/2014/main" id="{A6740AD4-CBB1-4428-5C5E-FF6A797D8817}"/>
                  </a:ext>
                </a:extLst>
              </p:cNvPr>
              <p:cNvSpPr txBox="1"/>
              <p:nvPr/>
            </p:nvSpPr>
            <p:spPr>
              <a:xfrm>
                <a:off x="10299651" y="2901589"/>
                <a:ext cx="12573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Museo Sans 300"/>
                    <a:ea typeface="+mn-ea"/>
                    <a:cs typeface="+mn-cs"/>
                  </a:rPr>
                  <a:t>24%</a:t>
                </a:r>
              </a:p>
            </p:txBody>
          </p:sp>
          <p:sp>
            <p:nvSpPr>
              <p:cNvPr id="90" name="TextBox 89">
                <a:extLst>
                  <a:ext uri="{FF2B5EF4-FFF2-40B4-BE49-F238E27FC236}">
                    <a16:creationId xmlns:a16="http://schemas.microsoft.com/office/drawing/2014/main" id="{1CD4DCF9-6A36-89C2-2D7C-C1E79F97AE02}"/>
                  </a:ext>
                </a:extLst>
              </p:cNvPr>
              <p:cNvSpPr txBox="1"/>
              <p:nvPr/>
            </p:nvSpPr>
            <p:spPr>
              <a:xfrm>
                <a:off x="10213928" y="3361595"/>
                <a:ext cx="142874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useo Sans 300"/>
                    <a:ea typeface="+mn-ea"/>
                    <a:cs typeface="+mn-cs"/>
                  </a:rPr>
                  <a:t>In the first seven years of practice</a:t>
                </a:r>
              </a:p>
            </p:txBody>
          </p:sp>
        </p:grpSp>
        <p:pic>
          <p:nvPicPr>
            <p:cNvPr id="88" name="Graphic 87" descr="Stork Baby with solid fill">
              <a:extLst>
                <a:ext uri="{FF2B5EF4-FFF2-40B4-BE49-F238E27FC236}">
                  <a16:creationId xmlns:a16="http://schemas.microsoft.com/office/drawing/2014/main" id="{F7FDC9F2-A5BE-3924-22B6-CFDBC47B7B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9696091" y="2285692"/>
              <a:ext cx="914400" cy="914400"/>
            </a:xfrm>
            <a:prstGeom prst="rect">
              <a:avLst/>
            </a:prstGeom>
          </p:spPr>
        </p:pic>
      </p:grpSp>
    </p:spTree>
    <p:extLst>
      <p:ext uri="{BB962C8B-B14F-4D97-AF65-F5344CB8AC3E}">
        <p14:creationId xmlns:p14="http://schemas.microsoft.com/office/powerpoint/2010/main" val="980046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CE803-736E-3678-8A57-4FACB86E3A79}"/>
              </a:ext>
            </a:extLst>
          </p:cNvPr>
          <p:cNvSpPr>
            <a:spLocks noGrp="1"/>
          </p:cNvSpPr>
          <p:nvPr>
            <p:ph type="title"/>
          </p:nvPr>
        </p:nvSpPr>
        <p:spPr/>
        <p:txBody>
          <a:bodyPr vert="horz" lIns="91440" tIns="45720" rIns="91440" bIns="45720" rtlCol="0" anchor="t" anchorCtr="0">
            <a:normAutofit/>
          </a:bodyPr>
          <a:lstStyle/>
          <a:p>
            <a:pPr algn="r"/>
            <a:r>
              <a:rPr lang="en-US" sz="4800"/>
              <a:t>Name The Doctor</a:t>
            </a:r>
          </a:p>
        </p:txBody>
      </p:sp>
      <p:sp>
        <p:nvSpPr>
          <p:cNvPr id="7" name="Content Placeholder 6">
            <a:extLst>
              <a:ext uri="{FF2B5EF4-FFF2-40B4-BE49-F238E27FC236}">
                <a16:creationId xmlns:a16="http://schemas.microsoft.com/office/drawing/2014/main" id="{4DBE9DF4-6490-3935-8757-215327CF18AE}"/>
              </a:ext>
            </a:extLst>
          </p:cNvPr>
          <p:cNvSpPr>
            <a:spLocks noGrp="1"/>
          </p:cNvSpPr>
          <p:nvPr>
            <p:ph sz="quarter" idx="11"/>
          </p:nvPr>
        </p:nvSpPr>
        <p:spPr/>
        <p:txBody>
          <a:bodyPr/>
          <a:lstStyle/>
          <a:p>
            <a:r>
              <a:rPr lang="en-US"/>
              <a:t>Surgeon General</a:t>
            </a:r>
          </a:p>
          <a:p>
            <a:r>
              <a:rPr lang="en-US"/>
              <a:t>Operational head of the US Public Health Service Commissioned Corps (PHSCC)</a:t>
            </a:r>
          </a:p>
          <a:p>
            <a:r>
              <a:rPr lang="en-US"/>
              <a:t>Principal advisor to the secretary of health and human services</a:t>
            </a:r>
          </a:p>
          <a:p>
            <a:r>
              <a:rPr lang="en-US"/>
              <a:t>Educate the American public about health issues</a:t>
            </a:r>
          </a:p>
          <a:p>
            <a:endParaRPr lang="en-US"/>
          </a:p>
        </p:txBody>
      </p:sp>
      <p:sp>
        <p:nvSpPr>
          <p:cNvPr id="5" name="Slide Number Placeholder 4">
            <a:extLst>
              <a:ext uri="{FF2B5EF4-FFF2-40B4-BE49-F238E27FC236}">
                <a16:creationId xmlns:a16="http://schemas.microsoft.com/office/drawing/2014/main" id="{23EC7C77-07DC-8D6C-330D-83B4E651FB3A}"/>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C38F574-C4C0-48B1-B81D-85833E98F04F}" type="slidenum">
              <a:rPr kumimoji="0" lang="en-US" sz="1200" b="0" i="0" u="none" strike="noStrike" kern="1200" cap="none" spc="0" normalizeH="0" baseline="0" noProof="0">
                <a:ln>
                  <a:noFill/>
                </a:ln>
                <a:solidFill>
                  <a:prstClr val="black">
                    <a:alpha val="6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alpha val="60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5AB0F55-EEC1-C62E-CB4B-A13FBB7D0330}"/>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23094" y="604322"/>
            <a:ext cx="5641848" cy="564184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480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8DA4-641A-0445-71F9-E303C1C66DF7}"/>
              </a:ext>
            </a:extLst>
          </p:cNvPr>
          <p:cNvSpPr>
            <a:spLocks noGrp="1"/>
          </p:cNvSpPr>
          <p:nvPr>
            <p:ph type="title"/>
          </p:nvPr>
        </p:nvSpPr>
        <p:spPr/>
        <p:txBody>
          <a:bodyPr>
            <a:normAutofit/>
          </a:bodyPr>
          <a:lstStyle/>
          <a:p>
            <a:r>
              <a:rPr lang="en-US"/>
              <a:t>Family Medicine’s Future</a:t>
            </a:r>
          </a:p>
        </p:txBody>
      </p:sp>
      <p:sp>
        <p:nvSpPr>
          <p:cNvPr id="9" name="TextBox 8">
            <a:extLst>
              <a:ext uri="{FF2B5EF4-FFF2-40B4-BE49-F238E27FC236}">
                <a16:creationId xmlns:a16="http://schemas.microsoft.com/office/drawing/2014/main" id="{A48BE750-4EEF-10EC-C599-4094EA3606B4}"/>
              </a:ext>
            </a:extLst>
          </p:cNvPr>
          <p:cNvSpPr txBox="1"/>
          <p:nvPr/>
        </p:nvSpPr>
        <p:spPr>
          <a:xfrm>
            <a:off x="2765269" y="2635463"/>
            <a:ext cx="3016640" cy="344709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ea typeface="+mn-ea"/>
                <a:cs typeface="+mn-cs"/>
              </a:rPr>
              <a:t>Salary</a:t>
            </a:r>
          </a:p>
          <a:p>
            <a:pPr marL="342900" marR="0" lvl="0" indent="-342900" algn="l" defTabSz="9144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ea typeface="+mn-ea"/>
                <a:cs typeface="+mn-cs"/>
              </a:rPr>
              <a:t>Job market</a:t>
            </a:r>
          </a:p>
          <a:p>
            <a:pPr marL="342900" marR="0" lvl="0" indent="-342900" algn="l" defTabSz="9144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ea typeface="+mn-ea"/>
                <a:cs typeface="+mn-cs"/>
              </a:rPr>
              <a:t>Demand</a:t>
            </a:r>
          </a:p>
          <a:p>
            <a:pPr marL="342900" marR="0" lvl="0" indent="-342900" algn="l" defTabSz="9144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ea typeface="+mn-ea"/>
                <a:cs typeface="+mn-cs"/>
              </a:rPr>
              <a:t>Population</a:t>
            </a:r>
          </a:p>
          <a:p>
            <a:pPr marL="342900" marR="0" lvl="0" indent="-342900" algn="l" defTabSz="9144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ea typeface="+mn-ea"/>
                <a:cs typeface="+mn-cs"/>
              </a:rPr>
              <a:t>Aging population</a:t>
            </a:r>
          </a:p>
          <a:p>
            <a:pPr marL="342900" marR="0" lvl="0" indent="-342900" algn="l" defTabSz="9144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ea typeface="+mn-ea"/>
                <a:cs typeface="+mn-cs"/>
              </a:rPr>
              <a:t>Leadership roles</a:t>
            </a:r>
          </a:p>
          <a:p>
            <a:pPr marL="342900" marR="0" lvl="0" indent="-342900" algn="l" defTabSz="914400" rtl="0" eaLnBrk="1" fontAlgn="auto" latinLnBrk="0" hangingPunct="1">
              <a:lnSpc>
                <a:spcPct val="100000"/>
              </a:lnSpc>
              <a:spcBef>
                <a:spcPts val="600"/>
              </a:spcBef>
              <a:spcAft>
                <a:spcPts val="4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ea typeface="+mn-ea"/>
                <a:cs typeface="+mn-cs"/>
              </a:rPr>
              <a:t>Innovation</a:t>
            </a:r>
          </a:p>
        </p:txBody>
      </p:sp>
      <p:grpSp>
        <p:nvGrpSpPr>
          <p:cNvPr id="62" name="Group 61">
            <a:extLst>
              <a:ext uri="{FF2B5EF4-FFF2-40B4-BE49-F238E27FC236}">
                <a16:creationId xmlns:a16="http://schemas.microsoft.com/office/drawing/2014/main" id="{E72BDF45-746C-D081-C159-4E6F00085F8E}"/>
              </a:ext>
            </a:extLst>
          </p:cNvPr>
          <p:cNvGrpSpPr/>
          <p:nvPr/>
        </p:nvGrpSpPr>
        <p:grpSpPr>
          <a:xfrm>
            <a:off x="6030351" y="1746444"/>
            <a:ext cx="5715000" cy="4254500"/>
            <a:chOff x="6091111" y="1695685"/>
            <a:chExt cx="5715000" cy="4254500"/>
          </a:xfrm>
        </p:grpSpPr>
        <p:sp>
          <p:nvSpPr>
            <p:cNvPr id="29" name="Rectangle 28">
              <a:extLst>
                <a:ext uri="{FF2B5EF4-FFF2-40B4-BE49-F238E27FC236}">
                  <a16:creationId xmlns:a16="http://schemas.microsoft.com/office/drawing/2014/main" id="{9EF6D9B5-4593-900F-BCD0-F16321416DBB}"/>
                </a:ext>
              </a:extLst>
            </p:cNvPr>
            <p:cNvSpPr/>
            <p:nvPr/>
          </p:nvSpPr>
          <p:spPr>
            <a:xfrm>
              <a:off x="6091111" y="1695685"/>
              <a:ext cx="5715000" cy="4254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61" name="Group 60">
              <a:extLst>
                <a:ext uri="{FF2B5EF4-FFF2-40B4-BE49-F238E27FC236}">
                  <a16:creationId xmlns:a16="http://schemas.microsoft.com/office/drawing/2014/main" id="{422E4FD3-B1F9-D7D0-8136-C044EC893660}"/>
                </a:ext>
              </a:extLst>
            </p:cNvPr>
            <p:cNvGrpSpPr/>
            <p:nvPr/>
          </p:nvGrpSpPr>
          <p:grpSpPr>
            <a:xfrm>
              <a:off x="6285117" y="1828583"/>
              <a:ext cx="5451420" cy="3988704"/>
              <a:chOff x="6200980" y="1933628"/>
              <a:chExt cx="5451420" cy="3988704"/>
            </a:xfrm>
          </p:grpSpPr>
          <p:grpSp>
            <p:nvGrpSpPr>
              <p:cNvPr id="50" name="Group 49">
                <a:extLst>
                  <a:ext uri="{FF2B5EF4-FFF2-40B4-BE49-F238E27FC236}">
                    <a16:creationId xmlns:a16="http://schemas.microsoft.com/office/drawing/2014/main" id="{A2E83216-67E5-B1CB-9798-1B05A7D7FF74}"/>
                  </a:ext>
                </a:extLst>
              </p:cNvPr>
              <p:cNvGrpSpPr/>
              <p:nvPr/>
            </p:nvGrpSpPr>
            <p:grpSpPr>
              <a:xfrm>
                <a:off x="6200980" y="1933628"/>
                <a:ext cx="4663055" cy="748435"/>
                <a:chOff x="6200980" y="1933628"/>
                <a:chExt cx="4663055" cy="748435"/>
              </a:xfrm>
            </p:grpSpPr>
            <p:pic>
              <p:nvPicPr>
                <p:cNvPr id="37" name="Graphic 36" descr="Stethoscope outline">
                  <a:extLst>
                    <a:ext uri="{FF2B5EF4-FFF2-40B4-BE49-F238E27FC236}">
                      <a16:creationId xmlns:a16="http://schemas.microsoft.com/office/drawing/2014/main" id="{9D2ACC06-620F-B16E-2EB0-152756F43CD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00980" y="1933628"/>
                  <a:ext cx="748435" cy="748435"/>
                </a:xfrm>
                <a:prstGeom prst="rect">
                  <a:avLst/>
                </a:prstGeom>
              </p:spPr>
            </p:pic>
            <p:sp>
              <p:nvSpPr>
                <p:cNvPr id="41" name="TextBox 40">
                  <a:extLst>
                    <a:ext uri="{FF2B5EF4-FFF2-40B4-BE49-F238E27FC236}">
                      <a16:creationId xmlns:a16="http://schemas.microsoft.com/office/drawing/2014/main" id="{628BFE28-3C34-73FD-26DF-F1EBDBAB4F64}"/>
                    </a:ext>
                  </a:extLst>
                </p:cNvPr>
                <p:cNvSpPr txBox="1"/>
                <p:nvPr/>
              </p:nvSpPr>
              <p:spPr>
                <a:xfrm>
                  <a:off x="7114995" y="2107790"/>
                  <a:ext cx="374904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600"/>
                    </a:spcAft>
                    <a:buClrTx/>
                    <a:buSzTx/>
                    <a:buFont typeface="Wingdings" panose="05000000000000000000" pitchFamily="2" charset="2"/>
                    <a:buNone/>
                    <a:tabLst/>
                    <a:defRPr/>
                  </a:pPr>
                  <a:r>
                    <a:rPr kumimoji="0" lang="en-US" sz="2000" b="0" i="0" u="none" strike="noStrike" kern="1200" cap="none" spc="0" normalizeH="0" baseline="0" noProof="0">
                      <a:ln>
                        <a:noFill/>
                      </a:ln>
                      <a:solidFill>
                        <a:prstClr val="black"/>
                      </a:solidFill>
                      <a:effectLst/>
                      <a:uLnTx/>
                      <a:uFillTx/>
                      <a:ea typeface="+mn-ea"/>
                      <a:cs typeface="+mn-cs"/>
                    </a:rPr>
                    <a:t>Emphasis on primary care</a:t>
                  </a:r>
                </a:p>
              </p:txBody>
            </p:sp>
          </p:grpSp>
          <p:grpSp>
            <p:nvGrpSpPr>
              <p:cNvPr id="51" name="Group 50">
                <a:extLst>
                  <a:ext uri="{FF2B5EF4-FFF2-40B4-BE49-F238E27FC236}">
                    <a16:creationId xmlns:a16="http://schemas.microsoft.com/office/drawing/2014/main" id="{26FDFFBD-BEE4-14E5-DE67-DB3323CCA351}"/>
                  </a:ext>
                </a:extLst>
              </p:cNvPr>
              <p:cNvGrpSpPr/>
              <p:nvPr/>
            </p:nvGrpSpPr>
            <p:grpSpPr>
              <a:xfrm>
                <a:off x="6200980" y="2885261"/>
                <a:ext cx="5059869" cy="1056700"/>
                <a:chOff x="6200980" y="2885261"/>
                <a:chExt cx="5059869" cy="1056700"/>
              </a:xfrm>
            </p:grpSpPr>
            <p:pic>
              <p:nvPicPr>
                <p:cNvPr id="35" name="Graphic 34" descr="Neighborhood outline">
                  <a:extLst>
                    <a:ext uri="{FF2B5EF4-FFF2-40B4-BE49-F238E27FC236}">
                      <a16:creationId xmlns:a16="http://schemas.microsoft.com/office/drawing/2014/main" id="{4E2472CA-5162-97C0-2CEB-A0A3AEC0BAC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00980" y="3013718"/>
                  <a:ext cx="748435" cy="748435"/>
                </a:xfrm>
                <a:prstGeom prst="rect">
                  <a:avLst/>
                </a:prstGeom>
              </p:spPr>
            </p:pic>
            <p:sp>
              <p:nvSpPr>
                <p:cNvPr id="45" name="TextBox 44">
                  <a:extLst>
                    <a:ext uri="{FF2B5EF4-FFF2-40B4-BE49-F238E27FC236}">
                      <a16:creationId xmlns:a16="http://schemas.microsoft.com/office/drawing/2014/main" id="{BF572E66-AC1F-04BA-23B7-06EC9ACAD67E}"/>
                    </a:ext>
                  </a:extLst>
                </p:cNvPr>
                <p:cNvSpPr txBox="1"/>
                <p:nvPr/>
              </p:nvSpPr>
              <p:spPr>
                <a:xfrm>
                  <a:off x="7114995" y="2885261"/>
                  <a:ext cx="4145854" cy="1056700"/>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400"/>
                    </a:spcAft>
                    <a:buClrTx/>
                    <a:buSzTx/>
                    <a:buFont typeface="Wingdings" panose="05000000000000000000" pitchFamily="2" charset="2"/>
                    <a:buNone/>
                    <a:tabLst/>
                    <a:defRPr/>
                  </a:pPr>
                  <a:r>
                    <a:rPr kumimoji="0" lang="en-US" sz="2000" b="0" i="0" u="none" strike="noStrike" kern="1200" cap="none" spc="0" normalizeH="0" baseline="0" noProof="0">
                      <a:ln>
                        <a:noFill/>
                      </a:ln>
                      <a:solidFill>
                        <a:prstClr val="black"/>
                      </a:solidFill>
                      <a:effectLst/>
                      <a:uLnTx/>
                      <a:uFillTx/>
                      <a:ea typeface="+mn-ea"/>
                      <a:cs typeface="+mn-cs"/>
                    </a:rPr>
                    <a:t>Population &amp; Community Health </a:t>
                  </a:r>
                </a:p>
                <a:p>
                  <a:pPr marL="406400" marR="0" lvl="1" indent="-1778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ea typeface="+mn-ea"/>
                      <a:cs typeface="+mn-cs"/>
                    </a:rPr>
                    <a:t>addressing health disparities </a:t>
                  </a:r>
                </a:p>
                <a:p>
                  <a:pPr marL="406400" marR="0" lvl="1" indent="-1778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ea typeface="+mn-ea"/>
                      <a:cs typeface="+mn-cs"/>
                    </a:rPr>
                    <a:t>delivering inclusive care</a:t>
                  </a:r>
                </a:p>
              </p:txBody>
            </p:sp>
          </p:grpSp>
          <p:grpSp>
            <p:nvGrpSpPr>
              <p:cNvPr id="60" name="Group 59">
                <a:extLst>
                  <a:ext uri="{FF2B5EF4-FFF2-40B4-BE49-F238E27FC236}">
                    <a16:creationId xmlns:a16="http://schemas.microsoft.com/office/drawing/2014/main" id="{29FDCEF8-5227-8367-EB97-1730F7F72DF9}"/>
                  </a:ext>
                </a:extLst>
              </p:cNvPr>
              <p:cNvGrpSpPr/>
              <p:nvPr/>
            </p:nvGrpSpPr>
            <p:grpSpPr>
              <a:xfrm>
                <a:off x="6200980" y="4173292"/>
                <a:ext cx="4613346" cy="748435"/>
                <a:chOff x="6200980" y="4173292"/>
                <a:chExt cx="4613346" cy="748435"/>
              </a:xfrm>
            </p:grpSpPr>
            <p:pic>
              <p:nvPicPr>
                <p:cNvPr id="33" name="Graphic 32" descr="Beaker outline">
                  <a:extLst>
                    <a:ext uri="{FF2B5EF4-FFF2-40B4-BE49-F238E27FC236}">
                      <a16:creationId xmlns:a16="http://schemas.microsoft.com/office/drawing/2014/main" id="{918C272A-A3A8-447E-80A4-085160A3DD8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00980" y="4173292"/>
                  <a:ext cx="748435" cy="748435"/>
                </a:xfrm>
                <a:prstGeom prst="rect">
                  <a:avLst/>
                </a:prstGeom>
              </p:spPr>
            </p:pic>
            <p:sp>
              <p:nvSpPr>
                <p:cNvPr id="49" name="TextBox 48">
                  <a:extLst>
                    <a:ext uri="{FF2B5EF4-FFF2-40B4-BE49-F238E27FC236}">
                      <a16:creationId xmlns:a16="http://schemas.microsoft.com/office/drawing/2014/main" id="{4EA7B980-32CD-EEAC-FE01-7BC43DA2A4DC}"/>
                    </a:ext>
                  </a:extLst>
                </p:cNvPr>
                <p:cNvSpPr txBox="1"/>
                <p:nvPr/>
              </p:nvSpPr>
              <p:spPr>
                <a:xfrm>
                  <a:off x="7114995" y="4193566"/>
                  <a:ext cx="369933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1800"/>
                    </a:spcBef>
                    <a:spcAft>
                      <a:spcPts val="600"/>
                    </a:spcAft>
                    <a:buClrTx/>
                    <a:buSzTx/>
                    <a:buFont typeface="Wingdings" panose="05000000000000000000" pitchFamily="2" charset="2"/>
                    <a:buNone/>
                    <a:tabLst/>
                    <a:defRPr/>
                  </a:pPr>
                  <a:r>
                    <a:rPr kumimoji="0" lang="en-US" sz="2000" b="0" i="0" u="none" strike="noStrike" kern="1200" cap="none" spc="0" normalizeH="0" baseline="0" noProof="0">
                      <a:ln>
                        <a:noFill/>
                      </a:ln>
                      <a:solidFill>
                        <a:prstClr val="black"/>
                      </a:solidFill>
                      <a:effectLst/>
                      <a:uLnTx/>
                      <a:uFillTx/>
                      <a:ea typeface="+mn-ea"/>
                      <a:cs typeface="+mn-cs"/>
                    </a:rPr>
                    <a:t>High tech, high touch skillset shaping care delivery</a:t>
                  </a:r>
                </a:p>
              </p:txBody>
            </p:sp>
          </p:grpSp>
          <p:grpSp>
            <p:nvGrpSpPr>
              <p:cNvPr id="59" name="Group 58">
                <a:extLst>
                  <a:ext uri="{FF2B5EF4-FFF2-40B4-BE49-F238E27FC236}">
                    <a16:creationId xmlns:a16="http://schemas.microsoft.com/office/drawing/2014/main" id="{B143559D-2979-BDD2-E2EC-A923C2331FFF}"/>
                  </a:ext>
                </a:extLst>
              </p:cNvPr>
              <p:cNvGrpSpPr/>
              <p:nvPr/>
            </p:nvGrpSpPr>
            <p:grpSpPr>
              <a:xfrm>
                <a:off x="6200980" y="5173897"/>
                <a:ext cx="5451420" cy="748435"/>
                <a:chOff x="6200980" y="5173897"/>
                <a:chExt cx="5451420" cy="748435"/>
              </a:xfrm>
            </p:grpSpPr>
            <p:sp>
              <p:nvSpPr>
                <p:cNvPr id="57" name="Content Placeholder 2">
                  <a:extLst>
                    <a:ext uri="{FF2B5EF4-FFF2-40B4-BE49-F238E27FC236}">
                      <a16:creationId xmlns:a16="http://schemas.microsoft.com/office/drawing/2014/main" id="{CA47334E-8538-8262-4EC2-ECC2A068BB07}"/>
                    </a:ext>
                  </a:extLst>
                </p:cNvPr>
                <p:cNvSpPr txBox="1">
                  <a:spLocks/>
                </p:cNvSpPr>
                <p:nvPr/>
              </p:nvSpPr>
              <p:spPr>
                <a:xfrm>
                  <a:off x="7114995" y="5348288"/>
                  <a:ext cx="4537405" cy="40011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600"/>
                    </a:spcAft>
                    <a:buClrTx/>
                    <a:buSzTx/>
                    <a:buFont typeface="Wingdings" panose="05000000000000000000" pitchFamily="2" charset="2"/>
                    <a:buNone/>
                    <a:tabLst/>
                    <a:defRPr/>
                  </a:pPr>
                  <a:r>
                    <a:rPr kumimoji="0" lang="en-US" sz="2000" b="0" i="0" u="none" strike="noStrike" kern="1200" cap="none" spc="0" normalizeH="0" baseline="0" noProof="0">
                      <a:ln>
                        <a:noFill/>
                      </a:ln>
                      <a:solidFill>
                        <a:prstClr val="black"/>
                      </a:solidFill>
                      <a:effectLst/>
                      <a:uLnTx/>
                      <a:uFillTx/>
                      <a:ea typeface="+mn-ea"/>
                      <a:cs typeface="+mn-cs"/>
                    </a:rPr>
                    <a:t>“Chronic care will unseat acute care”</a:t>
                  </a:r>
                </a:p>
              </p:txBody>
            </p:sp>
            <p:pic>
              <p:nvPicPr>
                <p:cNvPr id="58" name="Graphic 57" descr="Ambulance outline">
                  <a:extLst>
                    <a:ext uri="{FF2B5EF4-FFF2-40B4-BE49-F238E27FC236}">
                      <a16:creationId xmlns:a16="http://schemas.microsoft.com/office/drawing/2014/main" id="{EA7FF138-4BA3-773D-314A-B385782AB94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00980" y="5173897"/>
                  <a:ext cx="748435" cy="748435"/>
                </a:xfrm>
                <a:prstGeom prst="rect">
                  <a:avLst/>
                </a:prstGeom>
              </p:spPr>
            </p:pic>
          </p:grpSp>
        </p:grpSp>
      </p:grpSp>
      <p:grpSp>
        <p:nvGrpSpPr>
          <p:cNvPr id="4" name="Group 3">
            <a:extLst>
              <a:ext uri="{FF2B5EF4-FFF2-40B4-BE49-F238E27FC236}">
                <a16:creationId xmlns:a16="http://schemas.microsoft.com/office/drawing/2014/main" id="{657E1637-64A0-3198-0F47-F43E1FDCB9C9}"/>
              </a:ext>
            </a:extLst>
          </p:cNvPr>
          <p:cNvGrpSpPr/>
          <p:nvPr/>
        </p:nvGrpSpPr>
        <p:grpSpPr>
          <a:xfrm>
            <a:off x="-614399" y="2331903"/>
            <a:ext cx="3875679" cy="2906343"/>
            <a:chOff x="-432773" y="2695683"/>
            <a:chExt cx="3875679" cy="2906343"/>
          </a:xfrm>
        </p:grpSpPr>
        <p:sp>
          <p:nvSpPr>
            <p:cNvPr id="28" name="Freeform: Shape 27">
              <a:extLst>
                <a:ext uri="{FF2B5EF4-FFF2-40B4-BE49-F238E27FC236}">
                  <a16:creationId xmlns:a16="http://schemas.microsoft.com/office/drawing/2014/main" id="{E5DC52F9-271C-4CEE-D1CF-BD437494FCF7}"/>
                </a:ext>
              </a:extLst>
            </p:cNvPr>
            <p:cNvSpPr/>
            <p:nvPr/>
          </p:nvSpPr>
          <p:spPr>
            <a:xfrm rot="18900000">
              <a:off x="-432773" y="3327316"/>
              <a:ext cx="3875679" cy="2274710"/>
            </a:xfrm>
            <a:custGeom>
              <a:avLst/>
              <a:gdLst>
                <a:gd name="connsiteX0" fmla="*/ 1876915 w 2590231"/>
                <a:gd name="connsiteY0" fmla="*/ 0 h 1520256"/>
                <a:gd name="connsiteX1" fmla="*/ 2139950 w 2590231"/>
                <a:gd name="connsiteY1" fmla="*/ 263036 h 1520256"/>
                <a:gd name="connsiteX2" fmla="*/ 1787750 w 2590231"/>
                <a:gd name="connsiteY2" fmla="*/ 615236 h 1520256"/>
                <a:gd name="connsiteX3" fmla="*/ 1520256 w 2590231"/>
                <a:gd name="connsiteY3" fmla="*/ 347742 h 1520256"/>
                <a:gd name="connsiteX4" fmla="*/ 1074433 w 2590231"/>
                <a:gd name="connsiteY4" fmla="*/ 793565 h 1520256"/>
                <a:gd name="connsiteX5" fmla="*/ 806940 w 2590231"/>
                <a:gd name="connsiteY5" fmla="*/ 526071 h 1520256"/>
                <a:gd name="connsiteX6" fmla="*/ 0 w 2590231"/>
                <a:gd name="connsiteY6" fmla="*/ 1333011 h 1520256"/>
                <a:gd name="connsiteX7" fmla="*/ 187246 w 2590231"/>
                <a:gd name="connsiteY7" fmla="*/ 1520256 h 1520256"/>
                <a:gd name="connsiteX8" fmla="*/ 806940 w 2590231"/>
                <a:gd name="connsiteY8" fmla="*/ 900562 h 1520256"/>
                <a:gd name="connsiteX9" fmla="*/ 1074433 w 2590231"/>
                <a:gd name="connsiteY9" fmla="*/ 1168056 h 1520256"/>
                <a:gd name="connsiteX10" fmla="*/ 1520256 w 2590231"/>
                <a:gd name="connsiteY10" fmla="*/ 722233 h 1520256"/>
                <a:gd name="connsiteX11" fmla="*/ 1787750 w 2590231"/>
                <a:gd name="connsiteY11" fmla="*/ 989727 h 1520256"/>
                <a:gd name="connsiteX12" fmla="*/ 2327196 w 2590231"/>
                <a:gd name="connsiteY12" fmla="*/ 450281 h 1520256"/>
                <a:gd name="connsiteX13" fmla="*/ 2590231 w 2590231"/>
                <a:gd name="connsiteY13" fmla="*/ 713317 h 1520256"/>
                <a:gd name="connsiteX14" fmla="*/ 2590231 w 2590231"/>
                <a:gd name="connsiteY14" fmla="*/ 0 h 15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0231" h="1520256">
                  <a:moveTo>
                    <a:pt x="1876915" y="0"/>
                  </a:moveTo>
                  <a:lnTo>
                    <a:pt x="2139950" y="263036"/>
                  </a:lnTo>
                  <a:lnTo>
                    <a:pt x="1787750" y="615236"/>
                  </a:lnTo>
                  <a:lnTo>
                    <a:pt x="1520256" y="347742"/>
                  </a:lnTo>
                  <a:lnTo>
                    <a:pt x="1074433" y="793565"/>
                  </a:lnTo>
                  <a:lnTo>
                    <a:pt x="806940" y="526071"/>
                  </a:lnTo>
                  <a:lnTo>
                    <a:pt x="0" y="1333011"/>
                  </a:lnTo>
                  <a:lnTo>
                    <a:pt x="187246" y="1520256"/>
                  </a:lnTo>
                  <a:lnTo>
                    <a:pt x="806940" y="900562"/>
                  </a:lnTo>
                  <a:lnTo>
                    <a:pt x="1074433" y="1168056"/>
                  </a:lnTo>
                  <a:lnTo>
                    <a:pt x="1520256" y="722233"/>
                  </a:lnTo>
                  <a:lnTo>
                    <a:pt x="1787750" y="989727"/>
                  </a:lnTo>
                  <a:lnTo>
                    <a:pt x="2327196" y="450281"/>
                  </a:lnTo>
                  <a:lnTo>
                    <a:pt x="2590231" y="713317"/>
                  </a:lnTo>
                  <a:lnTo>
                    <a:pt x="2590231" y="0"/>
                  </a:lnTo>
                  <a:close/>
                </a:path>
              </a:pathLst>
            </a:custGeom>
            <a:solidFill>
              <a:schemeClr val="accent1"/>
            </a:solidFill>
            <a:ln w="445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062A4CAC-3782-E212-591B-FF91E3B3E402}"/>
                </a:ext>
              </a:extLst>
            </p:cNvPr>
            <p:cNvSpPr txBox="1"/>
            <p:nvPr/>
          </p:nvSpPr>
          <p:spPr>
            <a:xfrm>
              <a:off x="1390532" y="2695683"/>
              <a:ext cx="13716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a:ln>
                    <a:noFill/>
                  </a:ln>
                  <a:solidFill>
                    <a:srgbClr val="0F3759"/>
                  </a:solidFill>
                  <a:effectLst/>
                  <a:uLnTx/>
                  <a:uFillTx/>
                  <a:latin typeface="Museo Sans Cond 300" panose="02000000000000000000" pitchFamily="50" charset="0"/>
                  <a:ea typeface="+mn-ea"/>
                  <a:cs typeface="+mn-cs"/>
                </a:rPr>
                <a:t>Growing</a:t>
              </a:r>
            </a:p>
          </p:txBody>
        </p:sp>
        <p:sp>
          <p:nvSpPr>
            <p:cNvPr id="64" name="Oval 63">
              <a:extLst>
                <a:ext uri="{FF2B5EF4-FFF2-40B4-BE49-F238E27FC236}">
                  <a16:creationId xmlns:a16="http://schemas.microsoft.com/office/drawing/2014/main" id="{17CEE55B-144A-030D-8FBE-152E56269A62}"/>
                </a:ext>
              </a:extLst>
            </p:cNvPr>
            <p:cNvSpPr/>
            <p:nvPr/>
          </p:nvSpPr>
          <p:spPr>
            <a:xfrm>
              <a:off x="1263148" y="3125817"/>
              <a:ext cx="556251" cy="556251"/>
            </a:xfrm>
            <a:prstGeom prst="ellipse">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730497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6421E-E9F6-7B6F-B178-8D0D3A572C9E}"/>
              </a:ext>
            </a:extLst>
          </p:cNvPr>
          <p:cNvSpPr>
            <a:spLocks noGrp="1"/>
          </p:cNvSpPr>
          <p:nvPr>
            <p:ph type="title"/>
          </p:nvPr>
        </p:nvSpPr>
        <p:spPr/>
        <p:txBody>
          <a:bodyPr/>
          <a:lstStyle/>
          <a:p>
            <a:r>
              <a:rPr lang="en-US"/>
              <a:t>In Summary, Family Physicians…</a:t>
            </a:r>
          </a:p>
        </p:txBody>
      </p:sp>
      <p:sp>
        <p:nvSpPr>
          <p:cNvPr id="3" name="Content Placeholder 2">
            <a:extLst>
              <a:ext uri="{FF2B5EF4-FFF2-40B4-BE49-F238E27FC236}">
                <a16:creationId xmlns:a16="http://schemas.microsoft.com/office/drawing/2014/main" id="{2A743262-644E-2550-F4E9-235681489381}"/>
              </a:ext>
            </a:extLst>
          </p:cNvPr>
          <p:cNvSpPr>
            <a:spLocks noGrp="1"/>
          </p:cNvSpPr>
          <p:nvPr>
            <p:ph sz="quarter" idx="10"/>
          </p:nvPr>
        </p:nvSpPr>
        <p:spPr>
          <a:xfrm>
            <a:off x="838200" y="1737361"/>
            <a:ext cx="10515600" cy="4733290"/>
          </a:xfrm>
        </p:spPr>
        <p:txBody>
          <a:bodyPr>
            <a:noAutofit/>
          </a:bodyPr>
          <a:lstStyle/>
          <a:p>
            <a:pPr marL="274320" indent="-274320">
              <a:spcBef>
                <a:spcPts val="0"/>
              </a:spcBef>
              <a:spcAft>
                <a:spcPts val="1800"/>
              </a:spcAft>
              <a:buFont typeface="Arial" panose="020B0604020202020204" pitchFamily="34" charset="0"/>
              <a:buChar char="‒"/>
            </a:pPr>
            <a:r>
              <a:rPr lang="en-US" sz="2400"/>
              <a:t>Provide full-spectrum comprehensive, continuous, coordinated care to patients of all ages, for their whole life</a:t>
            </a:r>
          </a:p>
          <a:p>
            <a:pPr marL="274320" indent="-274320">
              <a:spcBef>
                <a:spcPts val="0"/>
              </a:spcBef>
              <a:spcAft>
                <a:spcPts val="1800"/>
              </a:spcAft>
              <a:buFont typeface="Arial" panose="020B0604020202020204" pitchFamily="34" charset="0"/>
              <a:buChar char="‒"/>
            </a:pPr>
            <a:r>
              <a:rPr lang="en-US" sz="2400"/>
              <a:t>Develop long-term, </a:t>
            </a:r>
            <a:r>
              <a:rPr lang="en-US" sz="2400" b="1"/>
              <a:t>meaningful relationships </a:t>
            </a:r>
            <a:r>
              <a:rPr lang="en-US" sz="2400"/>
              <a:t>with patients, leading to better job satisfaction, and better patient health</a:t>
            </a:r>
          </a:p>
          <a:p>
            <a:pPr marL="274320" indent="-274320">
              <a:spcBef>
                <a:spcPts val="0"/>
              </a:spcBef>
              <a:spcAft>
                <a:spcPts val="1800"/>
              </a:spcAft>
              <a:buFont typeface="Arial" panose="020B0604020202020204" pitchFamily="34" charset="0"/>
              <a:buChar char="‒"/>
            </a:pPr>
            <a:r>
              <a:rPr lang="en-US" sz="2400"/>
              <a:t>Will continue to be in </a:t>
            </a:r>
            <a:r>
              <a:rPr lang="en-US" sz="2400" b="1"/>
              <a:t>high demand</a:t>
            </a:r>
            <a:r>
              <a:rPr lang="en-US" sz="2400"/>
              <a:t>, allowing for better work/life balance, increased salary and growth opportunities</a:t>
            </a:r>
          </a:p>
          <a:p>
            <a:pPr marL="274320" indent="-274320">
              <a:spcBef>
                <a:spcPts val="0"/>
              </a:spcBef>
              <a:spcAft>
                <a:spcPts val="1800"/>
              </a:spcAft>
              <a:buFont typeface="Arial" panose="020B0604020202020204" pitchFamily="34" charset="0"/>
              <a:buChar char="‒"/>
            </a:pPr>
            <a:r>
              <a:rPr lang="en-US" sz="2400"/>
              <a:t>Enjoy the </a:t>
            </a:r>
            <a:r>
              <a:rPr lang="en-US" sz="2400" b="1"/>
              <a:t>flexibility</a:t>
            </a:r>
            <a:r>
              <a:rPr lang="en-US" sz="2400"/>
              <a:t> to pursue areas of interest and to practice in a variety of settings</a:t>
            </a:r>
          </a:p>
          <a:p>
            <a:pPr marL="274320" indent="-274320">
              <a:spcBef>
                <a:spcPts val="0"/>
              </a:spcBef>
              <a:spcAft>
                <a:spcPts val="1800"/>
              </a:spcAft>
              <a:buFont typeface="Arial" panose="020B0604020202020204" pitchFamily="34" charset="0"/>
              <a:buChar char="‒"/>
            </a:pPr>
            <a:r>
              <a:rPr lang="en-US" sz="2400"/>
              <a:t>Are specially trained to </a:t>
            </a:r>
            <a:r>
              <a:rPr lang="en-US" sz="2400" b="1"/>
              <a:t>address disparities </a:t>
            </a:r>
            <a:r>
              <a:rPr lang="en-US" sz="2400"/>
              <a:t>and deliver inclusive, personalized care where it is needed most</a:t>
            </a:r>
          </a:p>
        </p:txBody>
      </p:sp>
    </p:spTree>
    <p:extLst>
      <p:ext uri="{BB962C8B-B14F-4D97-AF65-F5344CB8AC3E}">
        <p14:creationId xmlns:p14="http://schemas.microsoft.com/office/powerpoint/2010/main" val="3219575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BD9B5B-C3CF-2AC2-0C28-DD09875977E7}"/>
              </a:ext>
            </a:extLst>
          </p:cNvPr>
          <p:cNvSpPr>
            <a:spLocks noGrp="1"/>
          </p:cNvSpPr>
          <p:nvPr>
            <p:ph type="title"/>
          </p:nvPr>
        </p:nvSpPr>
        <p:spPr>
          <a:xfrm>
            <a:off x="919370" y="584349"/>
            <a:ext cx="8731526" cy="1325563"/>
          </a:xfrm>
        </p:spPr>
        <p:txBody>
          <a:bodyPr/>
          <a:lstStyle/>
          <a:p>
            <a:r>
              <a:rPr lang="en-US" sz="4400"/>
              <a:t>Discover family medicine.</a:t>
            </a:r>
          </a:p>
        </p:txBody>
      </p:sp>
      <p:sp>
        <p:nvSpPr>
          <p:cNvPr id="3" name="Content Placeholder 2">
            <a:extLst>
              <a:ext uri="{FF2B5EF4-FFF2-40B4-BE49-F238E27FC236}">
                <a16:creationId xmlns:a16="http://schemas.microsoft.com/office/drawing/2014/main" id="{B300BFEF-E56D-5272-B288-B1567B5B8C6D}"/>
              </a:ext>
            </a:extLst>
          </p:cNvPr>
          <p:cNvSpPr>
            <a:spLocks noGrp="1"/>
          </p:cNvSpPr>
          <p:nvPr>
            <p:ph sz="quarter" idx="10"/>
          </p:nvPr>
        </p:nvSpPr>
        <p:spPr>
          <a:xfrm>
            <a:off x="792098" y="1848678"/>
            <a:ext cx="3777635" cy="3936168"/>
          </a:xfrm>
        </p:spPr>
        <p:txBody>
          <a:bodyPr/>
          <a:lstStyle/>
          <a:p>
            <a:pPr marL="0" indent="0" algn="ctr">
              <a:buNone/>
            </a:pPr>
            <a:r>
              <a:rPr lang="en-US" b="1"/>
              <a:t>Career Test </a:t>
            </a:r>
          </a:p>
        </p:txBody>
      </p:sp>
      <p:sp>
        <p:nvSpPr>
          <p:cNvPr id="5" name="Content Placeholder 4">
            <a:extLst>
              <a:ext uri="{FF2B5EF4-FFF2-40B4-BE49-F238E27FC236}">
                <a16:creationId xmlns:a16="http://schemas.microsoft.com/office/drawing/2014/main" id="{BD8602F0-D656-18E2-6720-C08635D22995}"/>
              </a:ext>
            </a:extLst>
          </p:cNvPr>
          <p:cNvSpPr>
            <a:spLocks noGrp="1"/>
          </p:cNvSpPr>
          <p:nvPr>
            <p:ph sz="quarter" idx="11"/>
          </p:nvPr>
        </p:nvSpPr>
        <p:spPr>
          <a:xfrm>
            <a:off x="5397151" y="1897149"/>
            <a:ext cx="3657600" cy="3936168"/>
          </a:xfrm>
        </p:spPr>
        <p:txBody>
          <a:bodyPr/>
          <a:lstStyle/>
          <a:p>
            <a:pPr marL="0" indent="0" algn="ctr">
              <a:buNone/>
            </a:pPr>
            <a:r>
              <a:rPr lang="en-US" b="1"/>
              <a:t>Competitive Event</a:t>
            </a:r>
          </a:p>
        </p:txBody>
      </p:sp>
      <p:sp>
        <p:nvSpPr>
          <p:cNvPr id="10" name="TextBox 9">
            <a:extLst>
              <a:ext uri="{FF2B5EF4-FFF2-40B4-BE49-F238E27FC236}">
                <a16:creationId xmlns:a16="http://schemas.microsoft.com/office/drawing/2014/main" id="{A66BAD4E-B2B4-66BD-AEBB-56F70C74DC6A}"/>
              </a:ext>
            </a:extLst>
          </p:cNvPr>
          <p:cNvSpPr txBox="1"/>
          <p:nvPr/>
        </p:nvSpPr>
        <p:spPr>
          <a:xfrm>
            <a:off x="669235" y="2613527"/>
            <a:ext cx="4023360" cy="2194560"/>
          </a:xfrm>
          <a:prstGeom prst="rect">
            <a:avLst/>
          </a:prstGeom>
          <a:noFill/>
        </p:spPr>
        <p:txBody>
          <a:bodyPr wrap="square">
            <a:spAutoFit/>
          </a:bodyPr>
          <a:lstStyle/>
          <a:p>
            <a:pPr algn="ctr"/>
            <a:r>
              <a:rPr lang="en-US" sz="2400"/>
              <a:t>HOSA's 50-item multiple choice written exam (plus a tie-breaker essay question!) will test your knowledge in a variety of areas. </a:t>
            </a:r>
          </a:p>
        </p:txBody>
      </p:sp>
      <p:sp>
        <p:nvSpPr>
          <p:cNvPr id="14" name="TextBox 13">
            <a:extLst>
              <a:ext uri="{FF2B5EF4-FFF2-40B4-BE49-F238E27FC236}">
                <a16:creationId xmlns:a16="http://schemas.microsoft.com/office/drawing/2014/main" id="{A2CECFBE-AD1A-BBD7-AC2E-41D2F878951A}"/>
              </a:ext>
            </a:extLst>
          </p:cNvPr>
          <p:cNvSpPr txBox="1"/>
          <p:nvPr/>
        </p:nvSpPr>
        <p:spPr>
          <a:xfrm>
            <a:off x="5214271" y="2613527"/>
            <a:ext cx="4023360" cy="2194560"/>
          </a:xfrm>
          <a:prstGeom prst="rect">
            <a:avLst/>
          </a:prstGeom>
          <a:noFill/>
        </p:spPr>
        <p:txBody>
          <a:bodyPr wrap="square">
            <a:spAutoFit/>
          </a:bodyPr>
          <a:lstStyle>
            <a:defPPr>
              <a:defRPr lang="en-US"/>
            </a:defPPr>
            <a:lvl1pPr algn="ctr">
              <a:defRPr sz="2400"/>
            </a:lvl1pPr>
          </a:lstStyle>
          <a:p>
            <a:r>
              <a:rPr lang="en-US"/>
              <a:t>Weave together everything you learn about family medicine into a thorough and engaging presentation. </a:t>
            </a:r>
          </a:p>
        </p:txBody>
      </p:sp>
      <p:pic>
        <p:nvPicPr>
          <p:cNvPr id="20" name="Graphic 19" descr="Presentation with checklist with solid fill">
            <a:extLst>
              <a:ext uri="{FF2B5EF4-FFF2-40B4-BE49-F238E27FC236}">
                <a16:creationId xmlns:a16="http://schemas.microsoft.com/office/drawing/2014/main" id="{97CF0F9A-5523-993C-95F8-A9AA8E1466F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74103" y="4705403"/>
            <a:ext cx="1103696" cy="1103696"/>
          </a:xfrm>
          <a:prstGeom prst="rect">
            <a:avLst/>
          </a:prstGeom>
        </p:spPr>
      </p:pic>
      <p:pic>
        <p:nvPicPr>
          <p:cNvPr id="22" name="Graphic 21" descr="Checklist with solid fill">
            <a:extLst>
              <a:ext uri="{FF2B5EF4-FFF2-40B4-BE49-F238E27FC236}">
                <a16:creationId xmlns:a16="http://schemas.microsoft.com/office/drawing/2014/main" id="{7605C74E-623F-6CA9-2F03-E0235905DCF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01791" y="4808087"/>
            <a:ext cx="958248" cy="958248"/>
          </a:xfrm>
          <a:prstGeom prst="rect">
            <a:avLst/>
          </a:prstGeom>
        </p:spPr>
      </p:pic>
      <p:grpSp>
        <p:nvGrpSpPr>
          <p:cNvPr id="9" name="Group 8">
            <a:extLst>
              <a:ext uri="{FF2B5EF4-FFF2-40B4-BE49-F238E27FC236}">
                <a16:creationId xmlns:a16="http://schemas.microsoft.com/office/drawing/2014/main" id="{2977D388-4FAC-EF4F-A7B3-CAB7F36ACB80}"/>
              </a:ext>
            </a:extLst>
          </p:cNvPr>
          <p:cNvGrpSpPr/>
          <p:nvPr/>
        </p:nvGrpSpPr>
        <p:grpSpPr>
          <a:xfrm>
            <a:off x="9650896" y="655982"/>
            <a:ext cx="2382078" cy="5903437"/>
            <a:chOff x="9809922" y="-4101380"/>
            <a:chExt cx="2382078" cy="6327744"/>
          </a:xfrm>
        </p:grpSpPr>
        <p:sp>
          <p:nvSpPr>
            <p:cNvPr id="8" name="Rectangle 7">
              <a:extLst>
                <a:ext uri="{FF2B5EF4-FFF2-40B4-BE49-F238E27FC236}">
                  <a16:creationId xmlns:a16="http://schemas.microsoft.com/office/drawing/2014/main" id="{5866E121-373A-61D0-0586-C1992A82E6FD}"/>
                </a:ext>
              </a:extLst>
            </p:cNvPr>
            <p:cNvSpPr/>
            <p:nvPr/>
          </p:nvSpPr>
          <p:spPr>
            <a:xfrm>
              <a:off x="9809922" y="-4101380"/>
              <a:ext cx="2382078" cy="632774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bIns="91440" rtlCol="0" anchor="t" anchorCtr="0"/>
            <a:lstStyle/>
            <a:p>
              <a:endParaRPr lang="en-US" sz="1400">
                <a:solidFill>
                  <a:schemeClr val="tx1"/>
                </a:solidFill>
              </a:endParaRPr>
            </a:p>
            <a:p>
              <a:r>
                <a:rPr lang="en-US" sz="1400" b="1">
                  <a:solidFill>
                    <a:schemeClr val="tx1"/>
                  </a:solidFill>
                </a:rPr>
                <a:t>Connect</a:t>
              </a:r>
            </a:p>
            <a:p>
              <a:endParaRPr lang="en-US" sz="1400">
                <a:solidFill>
                  <a:schemeClr val="tx1"/>
                </a:solidFill>
              </a:endParaRPr>
            </a:p>
            <a:p>
              <a:r>
                <a:rPr lang="en-US" sz="1400">
                  <a:solidFill>
                    <a:schemeClr val="tx1"/>
                  </a:solidFill>
                </a:rPr>
                <a:t>Learn more about the events, find study resources and connect with a real family physician and/or medical student near you!</a:t>
              </a:r>
            </a:p>
          </p:txBody>
        </p:sp>
        <p:pic>
          <p:nvPicPr>
            <p:cNvPr id="4" name="Picture 3" descr="A qr code on a white background&#10;&#10;AI-generated content may be incorrect.">
              <a:extLst>
                <a:ext uri="{FF2B5EF4-FFF2-40B4-BE49-F238E27FC236}">
                  <a16:creationId xmlns:a16="http://schemas.microsoft.com/office/drawing/2014/main" id="{42F5892F-37B9-CDD1-85A2-C5587D099DE9}"/>
                </a:ext>
              </a:extLst>
            </p:cNvPr>
            <p:cNvPicPr>
              <a:picLocks noChangeAspect="1"/>
            </p:cNvPicPr>
            <p:nvPr/>
          </p:nvPicPr>
          <p:blipFill>
            <a:blip r:embed="rId7">
              <a:extLst>
                <a:ext uri="{28A0092B-C50C-407E-A947-70E740481C1C}">
                  <a14:useLocalDpi xmlns:a14="http://schemas.microsoft.com/office/drawing/2010/main" val="0"/>
                </a:ext>
              </a:extLst>
            </a:blip>
            <a:srcRect t="-1" b="21768"/>
            <a:stretch/>
          </p:blipFill>
          <p:spPr>
            <a:xfrm>
              <a:off x="10252086" y="-1267548"/>
              <a:ext cx="1497749" cy="1518932"/>
            </a:xfrm>
            <a:prstGeom prst="rect">
              <a:avLst/>
            </a:prstGeom>
          </p:spPr>
        </p:pic>
      </p:grpSp>
    </p:spTree>
    <p:extLst>
      <p:ext uri="{BB962C8B-B14F-4D97-AF65-F5344CB8AC3E}">
        <p14:creationId xmlns:p14="http://schemas.microsoft.com/office/powerpoint/2010/main" val="66574780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078D01DA-3AD9-56EE-2E5D-87331AEC4C26}"/>
              </a:ext>
            </a:extLst>
          </p:cNvPr>
          <p:cNvSpPr/>
          <p:nvPr/>
        </p:nvSpPr>
        <p:spPr>
          <a:xfrm>
            <a:off x="7521106" y="1309260"/>
            <a:ext cx="3907832" cy="3907832"/>
          </a:xfrm>
          <a:prstGeom prst="ellipse">
            <a:avLst/>
          </a:prstGeom>
          <a:solidFill>
            <a:srgbClr val="E7E6E6">
              <a:alpha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 name="Oval 5">
            <a:extLst>
              <a:ext uri="{FF2B5EF4-FFF2-40B4-BE49-F238E27FC236}">
                <a16:creationId xmlns:a16="http://schemas.microsoft.com/office/drawing/2014/main" id="{5A50DCD5-8F35-DDB6-1E40-2AC233C56971}"/>
              </a:ext>
            </a:extLst>
          </p:cNvPr>
          <p:cNvSpPr/>
          <p:nvPr/>
        </p:nvSpPr>
        <p:spPr>
          <a:xfrm>
            <a:off x="790839" y="2072005"/>
            <a:ext cx="4403296" cy="4403296"/>
          </a:xfrm>
          <a:prstGeom prst="ellipse">
            <a:avLst/>
          </a:prstGeom>
          <a:solidFill>
            <a:srgbClr val="E7E6E6">
              <a:alpha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prstGeom prst="rect">
            <a:avLst/>
          </a:prstGeom>
        </p:spPr>
        <p:txBody>
          <a:bodyPr>
            <a:normAutofit/>
          </a:bodyPr>
          <a:lstStyle/>
          <a:p>
            <a:r>
              <a:rPr lang="en-US" sz="4000">
                <a:cs typeface="Arial" panose="020B0604020202020204" pitchFamily="34" charset="0"/>
              </a:rPr>
              <a:t>Find Family Medicine</a:t>
            </a:r>
          </a:p>
        </p:txBody>
      </p:sp>
      <p:sp>
        <p:nvSpPr>
          <p:cNvPr id="15" name="Slide Number Placeholder 1">
            <a:extLst>
              <a:ext uri="{FF2B5EF4-FFF2-40B4-BE49-F238E27FC236}">
                <a16:creationId xmlns:a16="http://schemas.microsoft.com/office/drawing/2014/main" id="{39124341-69E4-4C8D-82B3-5302B91B7E06}"/>
              </a:ext>
            </a:extLst>
          </p:cNvPr>
          <p:cNvSpPr>
            <a:spLocks noGrp="1"/>
          </p:cNvSpPr>
          <p:nvPr>
            <p:ph type="sldNum" sz="quarter" idx="4294967295"/>
          </p:nvPr>
        </p:nvSpPr>
        <p:spPr>
          <a:xfrm>
            <a:off x="0" y="6262688"/>
            <a:ext cx="403225" cy="4349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AADFCB-2494-CA45-A287-C5DE9CDEC174}" type="slidenum">
              <a:rPr kumimoji="0" lang="en-US" sz="1400" b="1" i="0" u="none" strike="noStrike" kern="1200" cap="none" spc="0" normalizeH="0" baseline="0" noProof="0" smtClean="0">
                <a:ln>
                  <a:noFill/>
                </a:ln>
                <a:solidFill>
                  <a:prstClr val="white"/>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400" b="1" i="0" u="none" strike="noStrike" kern="1200" cap="none" spc="0" normalizeH="0" baseline="0" noProof="0">
              <a:ln>
                <a:noFill/>
              </a:ln>
              <a:solidFill>
                <a:prstClr val="white"/>
              </a:solidFill>
              <a:effectLst/>
              <a:uLnTx/>
              <a:uFillTx/>
              <a:latin typeface="Arial"/>
              <a:ea typeface="+mn-ea"/>
              <a:cs typeface="Arial"/>
            </a:endParaRPr>
          </a:p>
        </p:txBody>
      </p:sp>
      <p:grpSp>
        <p:nvGrpSpPr>
          <p:cNvPr id="3" name="Group 2">
            <a:extLst>
              <a:ext uri="{FF2B5EF4-FFF2-40B4-BE49-F238E27FC236}">
                <a16:creationId xmlns:a16="http://schemas.microsoft.com/office/drawing/2014/main" id="{D5E1D13F-3CC5-45AC-E8EA-509F40066A34}"/>
              </a:ext>
            </a:extLst>
          </p:cNvPr>
          <p:cNvGrpSpPr/>
          <p:nvPr/>
        </p:nvGrpSpPr>
        <p:grpSpPr>
          <a:xfrm>
            <a:off x="8555666" y="3651825"/>
            <a:ext cx="2798134" cy="1670435"/>
            <a:chOff x="8892817" y="1785903"/>
            <a:chExt cx="2798134" cy="1670435"/>
          </a:xfrm>
        </p:grpSpPr>
        <p:sp>
          <p:nvSpPr>
            <p:cNvPr id="13" name="TextBox 12">
              <a:extLst>
                <a:ext uri="{FF2B5EF4-FFF2-40B4-BE49-F238E27FC236}">
                  <a16:creationId xmlns:a16="http://schemas.microsoft.com/office/drawing/2014/main" id="{72C419D1-E38C-48FF-BC10-45E6C3F79BFA}"/>
                </a:ext>
              </a:extLst>
            </p:cNvPr>
            <p:cNvSpPr txBox="1"/>
            <p:nvPr/>
          </p:nvSpPr>
          <p:spPr>
            <a:xfrm>
              <a:off x="9312130" y="3149757"/>
              <a:ext cx="1956700" cy="306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Museo Sans 300"/>
                  <a:ea typeface="+mn-ea"/>
                  <a:cs typeface="+mn-cs"/>
                </a:rPr>
                <a:t>@FutureFamilyMed</a:t>
              </a:r>
            </a:p>
          </p:txBody>
        </p:sp>
        <p:pic>
          <p:nvPicPr>
            <p:cNvPr id="1026" name="Picture 2" descr="Twitter X Logo PNG Vector (AI, EPS, PDF, SVG) Free Download">
              <a:extLst>
                <a:ext uri="{FF2B5EF4-FFF2-40B4-BE49-F238E27FC236}">
                  <a16:creationId xmlns:a16="http://schemas.microsoft.com/office/drawing/2014/main" id="{B77C7A2F-2978-0F52-5753-A39829261AF0}"/>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8892817" y="2265426"/>
              <a:ext cx="674302" cy="6743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blue square with a white letter f&#10;&#10;Description automatically generated">
              <a:extLst>
                <a:ext uri="{FF2B5EF4-FFF2-40B4-BE49-F238E27FC236}">
                  <a16:creationId xmlns:a16="http://schemas.microsoft.com/office/drawing/2014/main" id="{C345B061-D66F-F66D-504A-81A19D27DB0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16649" y="2265426"/>
              <a:ext cx="674302" cy="674302"/>
            </a:xfrm>
            <a:prstGeom prst="rect">
              <a:avLst/>
            </a:prstGeom>
          </p:spPr>
        </p:pic>
        <p:pic>
          <p:nvPicPr>
            <p:cNvPr id="37" name="Picture 36" descr="A logo of a camera&#10;&#10;Description automatically generated">
              <a:extLst>
                <a:ext uri="{FF2B5EF4-FFF2-40B4-BE49-F238E27FC236}">
                  <a16:creationId xmlns:a16="http://schemas.microsoft.com/office/drawing/2014/main" id="{0AD9DCDB-2315-9D83-0BAF-D1AF392B5B0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954733" y="2265426"/>
              <a:ext cx="674302" cy="674302"/>
            </a:xfrm>
            <a:prstGeom prst="rect">
              <a:avLst/>
            </a:prstGeom>
          </p:spPr>
        </p:pic>
        <p:sp>
          <p:nvSpPr>
            <p:cNvPr id="41" name="Rectangle 40">
              <a:extLst>
                <a:ext uri="{FF2B5EF4-FFF2-40B4-BE49-F238E27FC236}">
                  <a16:creationId xmlns:a16="http://schemas.microsoft.com/office/drawing/2014/main" id="{F92AEC4B-8435-0866-5E5A-EF0FC888ED0E}"/>
                </a:ext>
              </a:extLst>
            </p:cNvPr>
            <p:cNvSpPr/>
            <p:nvPr/>
          </p:nvSpPr>
          <p:spPr>
            <a:xfrm>
              <a:off x="8892817" y="1785903"/>
              <a:ext cx="2795326" cy="3657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Museo Sans 300"/>
                  <a:ea typeface="+mn-ea"/>
                  <a:cs typeface="+mn-cs"/>
                </a:rPr>
                <a:t>Social</a:t>
              </a:r>
            </a:p>
          </p:txBody>
        </p:sp>
      </p:grpSp>
      <p:grpSp>
        <p:nvGrpSpPr>
          <p:cNvPr id="52" name="Group 51">
            <a:extLst>
              <a:ext uri="{FF2B5EF4-FFF2-40B4-BE49-F238E27FC236}">
                <a16:creationId xmlns:a16="http://schemas.microsoft.com/office/drawing/2014/main" id="{7784EBE3-8A49-1D40-37B6-5C6F438AABF5}"/>
              </a:ext>
            </a:extLst>
          </p:cNvPr>
          <p:cNvGrpSpPr/>
          <p:nvPr/>
        </p:nvGrpSpPr>
        <p:grpSpPr>
          <a:xfrm>
            <a:off x="503855" y="3651825"/>
            <a:ext cx="3877239" cy="2396116"/>
            <a:chOff x="1015272" y="4027759"/>
            <a:chExt cx="3877239" cy="2396116"/>
          </a:xfrm>
        </p:grpSpPr>
        <p:grpSp>
          <p:nvGrpSpPr>
            <p:cNvPr id="49" name="Group 48">
              <a:extLst>
                <a:ext uri="{FF2B5EF4-FFF2-40B4-BE49-F238E27FC236}">
                  <a16:creationId xmlns:a16="http://schemas.microsoft.com/office/drawing/2014/main" id="{278C8625-F7A1-B0E5-4347-E13F2DAA3E8B}"/>
                </a:ext>
              </a:extLst>
            </p:cNvPr>
            <p:cNvGrpSpPr/>
            <p:nvPr/>
          </p:nvGrpSpPr>
          <p:grpSpPr>
            <a:xfrm>
              <a:off x="1015272" y="4562118"/>
              <a:ext cx="3877239" cy="1861757"/>
              <a:chOff x="4753955" y="1938592"/>
              <a:chExt cx="3877239" cy="1861757"/>
            </a:xfrm>
          </p:grpSpPr>
          <p:grpSp>
            <p:nvGrpSpPr>
              <p:cNvPr id="30" name="Group 29">
                <a:extLst>
                  <a:ext uri="{FF2B5EF4-FFF2-40B4-BE49-F238E27FC236}">
                    <a16:creationId xmlns:a16="http://schemas.microsoft.com/office/drawing/2014/main" id="{5420E979-35F9-B875-5952-31203078B268}"/>
                  </a:ext>
                </a:extLst>
              </p:cNvPr>
              <p:cNvGrpSpPr/>
              <p:nvPr/>
            </p:nvGrpSpPr>
            <p:grpSpPr>
              <a:xfrm>
                <a:off x="4753955" y="2977389"/>
                <a:ext cx="3528448" cy="822960"/>
                <a:chOff x="1015272" y="3374199"/>
                <a:chExt cx="3528448" cy="822960"/>
              </a:xfrm>
            </p:grpSpPr>
            <p:sp>
              <p:nvSpPr>
                <p:cNvPr id="8" name="Content Placeholder 2">
                  <a:extLst>
                    <a:ext uri="{FF2B5EF4-FFF2-40B4-BE49-F238E27FC236}">
                      <a16:creationId xmlns:a16="http://schemas.microsoft.com/office/drawing/2014/main" id="{E8805BC0-1DA9-4F7D-B714-BC8B097CAC55}"/>
                    </a:ext>
                  </a:extLst>
                </p:cNvPr>
                <p:cNvSpPr txBox="1">
                  <a:spLocks/>
                </p:cNvSpPr>
                <p:nvPr/>
              </p:nvSpPr>
              <p:spPr>
                <a:xfrm>
                  <a:off x="1913370" y="3493292"/>
                  <a:ext cx="2630350" cy="58477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i="0" u="none" strike="noStrike" kern="1200" cap="none" spc="0" normalizeH="0" baseline="0" noProof="0">
                      <a:ln>
                        <a:noFill/>
                      </a:ln>
                      <a:solidFill>
                        <a:srgbClr val="44546A"/>
                      </a:solidFill>
                      <a:effectLst/>
                      <a:uLnTx/>
                      <a:uFillTx/>
                      <a:latin typeface="Museo Sans 300"/>
                      <a:ea typeface="+mn-ea"/>
                      <a:cs typeface="+mn-cs"/>
                    </a:rPr>
                    <a:t>Listen in on clinical insights: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1" i="1" u="sng" strike="noStrike" kern="1200" cap="none" spc="0" normalizeH="0" baseline="0" noProof="0">
                      <a:ln>
                        <a:noFill/>
                      </a:ln>
                      <a:solidFill>
                        <a:srgbClr val="44546A"/>
                      </a:solidFill>
                      <a:effectLst/>
                      <a:uLnTx/>
                      <a:uFillTx/>
                      <a:latin typeface="Museo Sans 300"/>
                      <a:ea typeface="+mn-ea"/>
                      <a:cs typeface="+mn-cs"/>
                    </a:rPr>
                    <a:t>AFP Podcast</a:t>
                  </a:r>
                  <a:endParaRPr kumimoji="0" lang="en-US" sz="1600" b="1" i="1" u="sng" strike="noStrike" kern="1200" cap="none" spc="0" normalizeH="0" baseline="0" noProof="0">
                    <a:ln>
                      <a:noFill/>
                    </a:ln>
                    <a:solidFill>
                      <a:srgbClr val="44546A"/>
                    </a:solidFill>
                    <a:effectLst/>
                    <a:uLnTx/>
                    <a:uFillTx/>
                    <a:latin typeface="Museo Sans 300"/>
                    <a:ea typeface="+mn-ea"/>
                    <a:cs typeface="+mn-cs"/>
                  </a:endParaRPr>
                </a:p>
              </p:txBody>
            </p:sp>
            <p:pic>
              <p:nvPicPr>
                <p:cNvPr id="1028" name="Picture 4">
                  <a:extLst>
                    <a:ext uri="{FF2B5EF4-FFF2-40B4-BE49-F238E27FC236}">
                      <a16:creationId xmlns:a16="http://schemas.microsoft.com/office/drawing/2014/main" id="{525B567E-34AE-A850-97E4-ACC6843DF345}"/>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015272" y="3374199"/>
                  <a:ext cx="822960" cy="8229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F320C340-3832-F8CB-4DA3-20D68CF85337}"/>
                  </a:ext>
                </a:extLst>
              </p:cNvPr>
              <p:cNvGrpSpPr/>
              <p:nvPr/>
            </p:nvGrpSpPr>
            <p:grpSpPr>
              <a:xfrm>
                <a:off x="4753955" y="1938592"/>
                <a:ext cx="3877239" cy="822960"/>
                <a:chOff x="1015272" y="4846823"/>
                <a:chExt cx="3877239" cy="822960"/>
              </a:xfrm>
            </p:grpSpPr>
            <p:pic>
              <p:nvPicPr>
                <p:cNvPr id="4" name="Picture 2">
                  <a:extLst>
                    <a:ext uri="{FF2B5EF4-FFF2-40B4-BE49-F238E27FC236}">
                      <a16:creationId xmlns:a16="http://schemas.microsoft.com/office/drawing/2014/main" id="{0F4D1198-2F8B-CF4C-C23F-CC24518608AF}"/>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1015272" y="4846823"/>
                  <a:ext cx="822960" cy="822960"/>
                </a:xfrm>
                <a:prstGeom prst="rect">
                  <a:avLst/>
                </a:prstGeom>
                <a:noFill/>
                <a:ln w="3175">
                  <a:solidFill>
                    <a:schemeClr val="accent1"/>
                  </a:solidFill>
                </a:ln>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BE22995D-10BB-0AD9-ABF6-E5D8EC0E4167}"/>
                    </a:ext>
                  </a:extLst>
                </p:cNvPr>
                <p:cNvSpPr txBox="1">
                  <a:spLocks/>
                </p:cNvSpPr>
                <p:nvPr/>
              </p:nvSpPr>
              <p:spPr>
                <a:xfrm>
                  <a:off x="1913370" y="4858194"/>
                  <a:ext cx="2979141" cy="80021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i="0" u="none" strike="noStrike" kern="1200" cap="none" spc="0" normalizeH="0" baseline="0" noProof="0">
                      <a:ln>
                        <a:noFill/>
                      </a:ln>
                      <a:solidFill>
                        <a:srgbClr val="44546A"/>
                      </a:solidFill>
                      <a:effectLst/>
                      <a:uLnTx/>
                      <a:uFillTx/>
                      <a:latin typeface="Museo Sans 300"/>
                      <a:ea typeface="+mn-ea"/>
                      <a:cs typeface="+mn-cs"/>
                    </a:rPr>
                    <a:t>Stories from real family doctors pursuing their passion: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1" i="1" u="sng" strike="noStrike" kern="1200" cap="none" spc="0" normalizeH="0" baseline="0" noProof="0">
                      <a:ln>
                        <a:noFill/>
                      </a:ln>
                      <a:solidFill>
                        <a:srgbClr val="44546A"/>
                      </a:solidFill>
                      <a:effectLst/>
                      <a:uLnTx/>
                      <a:uFillTx/>
                      <a:latin typeface="Museo Sans 300"/>
                      <a:ea typeface="+mn-ea"/>
                      <a:cs typeface="+mn-cs"/>
                    </a:rPr>
                    <a:t>Inside Family Medicine</a:t>
                  </a:r>
                </a:p>
              </p:txBody>
            </p:sp>
          </p:grpSp>
        </p:grpSp>
        <p:sp>
          <p:nvSpPr>
            <p:cNvPr id="43" name="Rectangle 42">
              <a:extLst>
                <a:ext uri="{FF2B5EF4-FFF2-40B4-BE49-F238E27FC236}">
                  <a16:creationId xmlns:a16="http://schemas.microsoft.com/office/drawing/2014/main" id="{FED13022-4D9D-94B5-682E-CFC800F4002B}"/>
                </a:ext>
              </a:extLst>
            </p:cNvPr>
            <p:cNvSpPr/>
            <p:nvPr/>
          </p:nvSpPr>
          <p:spPr>
            <a:xfrm>
              <a:off x="1015272" y="4027759"/>
              <a:ext cx="3877239" cy="3657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Museo Sans 300"/>
                  <a:ea typeface="+mn-ea"/>
                  <a:cs typeface="+mn-cs"/>
                </a:rPr>
                <a:t>Podcasts</a:t>
              </a:r>
            </a:p>
          </p:txBody>
        </p:sp>
      </p:grpSp>
      <p:grpSp>
        <p:nvGrpSpPr>
          <p:cNvPr id="61" name="Group 60">
            <a:extLst>
              <a:ext uri="{FF2B5EF4-FFF2-40B4-BE49-F238E27FC236}">
                <a16:creationId xmlns:a16="http://schemas.microsoft.com/office/drawing/2014/main" id="{2EC468EB-381D-99D6-4248-8D39FD3AE987}"/>
              </a:ext>
            </a:extLst>
          </p:cNvPr>
          <p:cNvGrpSpPr/>
          <p:nvPr/>
        </p:nvGrpSpPr>
        <p:grpSpPr>
          <a:xfrm>
            <a:off x="4381094" y="1889125"/>
            <a:ext cx="3877239" cy="1594015"/>
            <a:chOff x="503855" y="4785996"/>
            <a:chExt cx="3877239" cy="1594015"/>
          </a:xfrm>
        </p:grpSpPr>
        <p:sp>
          <p:nvSpPr>
            <p:cNvPr id="55" name="Rectangle 54">
              <a:extLst>
                <a:ext uri="{FF2B5EF4-FFF2-40B4-BE49-F238E27FC236}">
                  <a16:creationId xmlns:a16="http://schemas.microsoft.com/office/drawing/2014/main" id="{87442EB6-7612-ED52-64F5-1C8964C6A778}"/>
                </a:ext>
              </a:extLst>
            </p:cNvPr>
            <p:cNvSpPr/>
            <p:nvPr/>
          </p:nvSpPr>
          <p:spPr>
            <a:xfrm>
              <a:off x="503855" y="4785996"/>
              <a:ext cx="3877239" cy="3657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Museo Sans 300"/>
                  <a:ea typeface="+mn-ea"/>
                  <a:cs typeface="+mn-cs"/>
                </a:rPr>
                <a:t>Pre-Medical Students</a:t>
              </a:r>
            </a:p>
          </p:txBody>
        </p:sp>
        <p:grpSp>
          <p:nvGrpSpPr>
            <p:cNvPr id="60" name="Group 59">
              <a:extLst>
                <a:ext uri="{FF2B5EF4-FFF2-40B4-BE49-F238E27FC236}">
                  <a16:creationId xmlns:a16="http://schemas.microsoft.com/office/drawing/2014/main" id="{DE45E866-7912-7635-6594-536C4267CA3E}"/>
                </a:ext>
              </a:extLst>
            </p:cNvPr>
            <p:cNvGrpSpPr/>
            <p:nvPr/>
          </p:nvGrpSpPr>
          <p:grpSpPr>
            <a:xfrm>
              <a:off x="503855" y="5241238"/>
              <a:ext cx="3877239" cy="1138773"/>
              <a:chOff x="503856" y="5241238"/>
              <a:chExt cx="3877239" cy="1138773"/>
            </a:xfrm>
          </p:grpSpPr>
          <p:sp>
            <p:nvSpPr>
              <p:cNvPr id="57" name="TextBox 56">
                <a:extLst>
                  <a:ext uri="{FF2B5EF4-FFF2-40B4-BE49-F238E27FC236}">
                    <a16:creationId xmlns:a16="http://schemas.microsoft.com/office/drawing/2014/main" id="{C76F7A58-E95F-9DC3-3455-381A8E021620}"/>
                  </a:ext>
                </a:extLst>
              </p:cNvPr>
              <p:cNvSpPr txBox="1"/>
              <p:nvPr/>
            </p:nvSpPr>
            <p:spPr>
              <a:xfrm>
                <a:off x="1434007" y="5241238"/>
                <a:ext cx="2947088"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4546A"/>
                    </a:solidFill>
                    <a:effectLst/>
                    <a:uLnTx/>
                    <a:uFillTx/>
                    <a:latin typeface="Museo Sans 300"/>
                    <a:ea typeface="+mn-ea"/>
                    <a:cs typeface="+mn-cs"/>
                  </a:rPr>
                  <a:t>AAFP Family Medicine Career Test and Family Medicine Physician Competitive Event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44546A"/>
                    </a:solidFill>
                    <a:effectLst/>
                    <a:uLnTx/>
                    <a:uFillTx/>
                    <a:latin typeface="Museo Sans 300"/>
                    <a:ea typeface="+mn-ea"/>
                    <a:cs typeface="+mn-cs"/>
                  </a:rPr>
                  <a:t>hosa.org/guidelines</a:t>
                </a:r>
              </a:p>
            </p:txBody>
          </p:sp>
          <p:pic>
            <p:nvPicPr>
              <p:cNvPr id="1034" name="Picture 10" descr="HOSA Brand – HOSA">
                <a:extLst>
                  <a:ext uri="{FF2B5EF4-FFF2-40B4-BE49-F238E27FC236}">
                    <a16:creationId xmlns:a16="http://schemas.microsoft.com/office/drawing/2014/main" id="{8C07E5A7-30DC-4D26-BC49-D1D4F80F3E2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03856" y="5291869"/>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564492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900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4C5F-4E42-7814-D9F6-CC5FA69BD535}"/>
              </a:ext>
            </a:extLst>
          </p:cNvPr>
          <p:cNvSpPr>
            <a:spLocks noGrp="1"/>
          </p:cNvSpPr>
          <p:nvPr>
            <p:ph type="ctrTitle" idx="4294967295"/>
          </p:nvPr>
        </p:nvSpPr>
        <p:spPr>
          <a:xfrm>
            <a:off x="788096" y="2010072"/>
            <a:ext cx="7830610" cy="2782111"/>
          </a:xfrm>
          <a:prstGeom prst="rect">
            <a:avLst/>
          </a:prstGeom>
        </p:spPr>
        <p:txBody>
          <a:bodyPr anchor="ctr">
            <a:noAutofit/>
          </a:bodyPr>
          <a:lstStyle/>
          <a:p>
            <a:pPr>
              <a:lnSpc>
                <a:spcPts val="6400"/>
              </a:lnSpc>
              <a:spcBef>
                <a:spcPts val="1000"/>
              </a:spcBef>
              <a:buFont typeface="Arial" panose="020B0604020202020204" pitchFamily="34" charset="0"/>
            </a:pPr>
            <a:r>
              <a:rPr lang="en-US" sz="6600">
                <a:solidFill>
                  <a:schemeClr val="bg1"/>
                </a:solidFill>
                <a:latin typeface="Work Sans Light" pitchFamily="2" charset="77"/>
              </a:rPr>
              <a:t>Thank you!</a:t>
            </a:r>
          </a:p>
        </p:txBody>
      </p:sp>
    </p:spTree>
    <p:extLst>
      <p:ext uri="{BB962C8B-B14F-4D97-AF65-F5344CB8AC3E}">
        <p14:creationId xmlns:p14="http://schemas.microsoft.com/office/powerpoint/2010/main" val="374654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CE803-736E-3678-8A57-4FACB86E3A79}"/>
              </a:ext>
            </a:extLst>
          </p:cNvPr>
          <p:cNvSpPr>
            <a:spLocks noGrp="1"/>
          </p:cNvSpPr>
          <p:nvPr>
            <p:ph type="title"/>
          </p:nvPr>
        </p:nvSpPr>
        <p:spPr/>
        <p:txBody>
          <a:bodyPr vert="horz" lIns="91440" tIns="45720" rIns="91440" bIns="45720" rtlCol="0" anchor="t" anchorCtr="0">
            <a:normAutofit/>
          </a:bodyPr>
          <a:lstStyle/>
          <a:p>
            <a:pPr algn="r"/>
            <a:r>
              <a:rPr lang="en-US" sz="4800"/>
              <a:t>Name The Doctor</a:t>
            </a:r>
          </a:p>
        </p:txBody>
      </p:sp>
      <p:sp>
        <p:nvSpPr>
          <p:cNvPr id="7" name="Content Placeholder 6">
            <a:extLst>
              <a:ext uri="{FF2B5EF4-FFF2-40B4-BE49-F238E27FC236}">
                <a16:creationId xmlns:a16="http://schemas.microsoft.com/office/drawing/2014/main" id="{DF1B3C7B-3A1C-B837-6663-D2E8BC6447F7}"/>
              </a:ext>
            </a:extLst>
          </p:cNvPr>
          <p:cNvSpPr>
            <a:spLocks noGrp="1"/>
          </p:cNvSpPr>
          <p:nvPr>
            <p:ph sz="quarter" idx="11"/>
          </p:nvPr>
        </p:nvSpPr>
        <p:spPr/>
        <p:txBody>
          <a:bodyPr/>
          <a:lstStyle/>
          <a:p>
            <a:r>
              <a:rPr lang="en-US"/>
              <a:t>Health of populations in the world-wide context</a:t>
            </a:r>
          </a:p>
          <a:p>
            <a:r>
              <a:rPr lang="en-US"/>
              <a:t>World-wide health improvement</a:t>
            </a:r>
          </a:p>
          <a:p>
            <a:endParaRPr lang="en-US"/>
          </a:p>
        </p:txBody>
      </p:sp>
      <p:sp>
        <p:nvSpPr>
          <p:cNvPr id="5" name="Slide Number Placeholder 4">
            <a:extLst>
              <a:ext uri="{FF2B5EF4-FFF2-40B4-BE49-F238E27FC236}">
                <a16:creationId xmlns:a16="http://schemas.microsoft.com/office/drawing/2014/main" id="{23EC7C77-07DC-8D6C-330D-83B4E651FB3A}"/>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C38F574-C4C0-48B1-B81D-85833E98F04F}" type="slidenum">
              <a:rPr kumimoji="0" lang="en-US" sz="1200" b="0" i="0" u="none" strike="noStrike" kern="1200" cap="none" spc="0" normalizeH="0" baseline="0" noProof="0">
                <a:ln>
                  <a:noFill/>
                </a:ln>
                <a:solidFill>
                  <a:prstClr val="black">
                    <a:alpha val="6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alpha val="60000"/>
                </a:prstClr>
              </a:solidFill>
              <a:effectLst/>
              <a:uLnTx/>
              <a:uFillTx/>
              <a:latin typeface="Calibri" panose="020F0502020204030204"/>
              <a:ea typeface="+mn-ea"/>
              <a:cs typeface="+mn-cs"/>
            </a:endParaRPr>
          </a:p>
        </p:txBody>
      </p:sp>
      <p:pic>
        <p:nvPicPr>
          <p:cNvPr id="3" name="Content Placeholder 6">
            <a:extLst>
              <a:ext uri="{FF2B5EF4-FFF2-40B4-BE49-F238E27FC236}">
                <a16:creationId xmlns:a16="http://schemas.microsoft.com/office/drawing/2014/main" id="{5D3717E6-F6C7-406E-1A01-738EA667F2B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23087" y="604322"/>
            <a:ext cx="5641855" cy="5641848"/>
          </a:xfrm>
          <a:prstGeom prst="ellipse">
            <a:avLst/>
          </a:prstGeom>
        </p:spPr>
      </p:pic>
    </p:spTree>
    <p:extLst>
      <p:ext uri="{BB962C8B-B14F-4D97-AF65-F5344CB8AC3E}">
        <p14:creationId xmlns:p14="http://schemas.microsoft.com/office/powerpoint/2010/main" val="288083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CE803-736E-3678-8A57-4FACB86E3A79}"/>
              </a:ext>
            </a:extLst>
          </p:cNvPr>
          <p:cNvSpPr>
            <a:spLocks noGrp="1"/>
          </p:cNvSpPr>
          <p:nvPr>
            <p:ph type="title"/>
          </p:nvPr>
        </p:nvSpPr>
        <p:spPr/>
        <p:txBody>
          <a:bodyPr vert="horz" lIns="91440" tIns="45720" rIns="91440" bIns="45720" rtlCol="0" anchor="t" anchorCtr="0">
            <a:normAutofit/>
          </a:bodyPr>
          <a:lstStyle/>
          <a:p>
            <a:pPr algn="r"/>
            <a:r>
              <a:rPr lang="en-US" sz="4800"/>
              <a:t>Name The Doctor</a:t>
            </a:r>
          </a:p>
        </p:txBody>
      </p:sp>
      <p:sp>
        <p:nvSpPr>
          <p:cNvPr id="7" name="Content Placeholder 6">
            <a:extLst>
              <a:ext uri="{FF2B5EF4-FFF2-40B4-BE49-F238E27FC236}">
                <a16:creationId xmlns:a16="http://schemas.microsoft.com/office/drawing/2014/main" id="{3AF73BB3-FEB0-5276-1268-E0902348768B}"/>
              </a:ext>
            </a:extLst>
          </p:cNvPr>
          <p:cNvSpPr>
            <a:spLocks noGrp="1"/>
          </p:cNvSpPr>
          <p:nvPr>
            <p:ph sz="quarter" idx="11"/>
          </p:nvPr>
        </p:nvSpPr>
        <p:spPr/>
        <p:txBody>
          <a:bodyPr/>
          <a:lstStyle/>
          <a:p>
            <a:r>
              <a:rPr lang="en-US"/>
              <a:t>Provides care to patients throughout their pregnancy, childbirth, and postpartum period</a:t>
            </a:r>
          </a:p>
          <a:p>
            <a:r>
              <a:rPr lang="en-US"/>
              <a:t>Family planning</a:t>
            </a:r>
          </a:p>
          <a:p>
            <a:r>
              <a:rPr lang="en-US"/>
              <a:t>Fertility counseling</a:t>
            </a:r>
          </a:p>
          <a:p>
            <a:r>
              <a:rPr lang="en-US"/>
              <a:t>Able to provide care to both delivering patient and baby</a:t>
            </a:r>
          </a:p>
        </p:txBody>
      </p:sp>
      <p:sp>
        <p:nvSpPr>
          <p:cNvPr id="5" name="Slide Number Placeholder 4">
            <a:extLst>
              <a:ext uri="{FF2B5EF4-FFF2-40B4-BE49-F238E27FC236}">
                <a16:creationId xmlns:a16="http://schemas.microsoft.com/office/drawing/2014/main" id="{23EC7C77-07DC-8D6C-330D-83B4E651FB3A}"/>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C38F574-C4C0-48B1-B81D-85833E98F04F}" type="slidenum">
              <a:rPr kumimoji="0" lang="en-US" sz="1200" b="0" i="0" u="none" strike="noStrike" kern="1200" cap="none" spc="0" normalizeH="0" baseline="0" noProof="0">
                <a:ln>
                  <a:noFill/>
                </a:ln>
                <a:solidFill>
                  <a:prstClr val="black">
                    <a:alpha val="6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alpha val="60000"/>
                </a:prstClr>
              </a:solidFill>
              <a:effectLst/>
              <a:uLnTx/>
              <a:uFillTx/>
              <a:latin typeface="Calibri" panose="020F0502020204030204"/>
              <a:ea typeface="+mn-ea"/>
              <a:cs typeface="+mn-cs"/>
            </a:endParaRPr>
          </a:p>
        </p:txBody>
      </p:sp>
      <p:pic>
        <p:nvPicPr>
          <p:cNvPr id="6" name="Content Placeholder 6" descr="Healthcare worker holding newborn baby">
            <a:extLst>
              <a:ext uri="{FF2B5EF4-FFF2-40B4-BE49-F238E27FC236}">
                <a16:creationId xmlns:a16="http://schemas.microsoft.com/office/drawing/2014/main" id="{662640E4-9238-8580-471B-9D28ABE523C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1"/>
          <a:stretch/>
        </p:blipFill>
        <p:spPr>
          <a:xfrm>
            <a:off x="533339" y="654493"/>
            <a:ext cx="5714268" cy="5641848"/>
          </a:xfrm>
          <a:prstGeom prst="ellipse">
            <a:avLst/>
          </a:prstGeom>
        </p:spPr>
      </p:pic>
    </p:spTree>
    <p:extLst>
      <p:ext uri="{BB962C8B-B14F-4D97-AF65-F5344CB8AC3E}">
        <p14:creationId xmlns:p14="http://schemas.microsoft.com/office/powerpoint/2010/main" val="233905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CE803-736E-3678-8A57-4FACB86E3A79}"/>
              </a:ext>
            </a:extLst>
          </p:cNvPr>
          <p:cNvSpPr>
            <a:spLocks noGrp="1"/>
          </p:cNvSpPr>
          <p:nvPr>
            <p:ph type="title"/>
          </p:nvPr>
        </p:nvSpPr>
        <p:spPr/>
        <p:txBody>
          <a:bodyPr vert="horz" lIns="91440" tIns="45720" rIns="91440" bIns="45720" rtlCol="0" anchor="t" anchorCtr="0">
            <a:normAutofit/>
          </a:bodyPr>
          <a:lstStyle/>
          <a:p>
            <a:pPr algn="r"/>
            <a:r>
              <a:rPr lang="en-US" sz="4800"/>
              <a:t>Name The Doctor</a:t>
            </a:r>
          </a:p>
        </p:txBody>
      </p:sp>
      <p:sp>
        <p:nvSpPr>
          <p:cNvPr id="7" name="Content Placeholder 6">
            <a:extLst>
              <a:ext uri="{FF2B5EF4-FFF2-40B4-BE49-F238E27FC236}">
                <a16:creationId xmlns:a16="http://schemas.microsoft.com/office/drawing/2014/main" id="{4BDF5001-440F-BB57-8AF9-07F20EC294D1}"/>
              </a:ext>
            </a:extLst>
          </p:cNvPr>
          <p:cNvSpPr>
            <a:spLocks noGrp="1"/>
          </p:cNvSpPr>
          <p:nvPr>
            <p:ph sz="quarter" idx="11"/>
          </p:nvPr>
        </p:nvSpPr>
        <p:spPr>
          <a:xfrm>
            <a:off x="6307195" y="1517250"/>
            <a:ext cx="6051062" cy="4325327"/>
          </a:xfrm>
        </p:spPr>
        <p:txBody>
          <a:bodyPr lIns="91440" tIns="45720" rIns="91440" bIns="45720" anchor="t"/>
          <a:lstStyle/>
          <a:p>
            <a:r>
              <a:rPr lang="en-US" sz="2400"/>
              <a:t>UT Health San Antonio </a:t>
            </a:r>
          </a:p>
          <a:p>
            <a:pPr lvl="1">
              <a:buFont typeface="Courier New" panose="020B0604020202020204" pitchFamily="34" charset="0"/>
              <a:buChar char="o"/>
            </a:pPr>
            <a:r>
              <a:rPr lang="en-US"/>
              <a:t>Assistant Professor/Clinical</a:t>
            </a:r>
          </a:p>
          <a:p>
            <a:pPr lvl="1">
              <a:buFont typeface="Courier New" panose="020B0604020202020204" pitchFamily="34" charset="0"/>
              <a:buChar char="o"/>
            </a:pPr>
            <a:r>
              <a:rPr lang="en-US"/>
              <a:t>Core faculty for Family Medicine Residency Program</a:t>
            </a:r>
          </a:p>
          <a:p>
            <a:pPr lvl="1">
              <a:buFont typeface="Courier New" panose="020B0604020202020204" pitchFamily="34" charset="0"/>
              <a:buChar char="o"/>
            </a:pPr>
            <a:r>
              <a:rPr lang="en-US"/>
              <a:t>Clinical instructor at Long School of Medicine </a:t>
            </a:r>
          </a:p>
          <a:p>
            <a:r>
              <a:rPr lang="en-US" sz="2400"/>
              <a:t>AAFP Leading Physician Well-Being Scholar </a:t>
            </a:r>
          </a:p>
          <a:p>
            <a:r>
              <a:rPr lang="en-US" sz="2400"/>
              <a:t>AAFP Family Medicine Champions Community Engagement Co-Chair </a:t>
            </a:r>
          </a:p>
          <a:p>
            <a:r>
              <a:rPr lang="en-US" sz="2400"/>
              <a:t>Clinical focus: Resident and medical student teaching, comprehensive pediatric  and adult care, obesity medicine </a:t>
            </a:r>
          </a:p>
          <a:p>
            <a:pPr marL="0" indent="0">
              <a:buNone/>
            </a:pPr>
            <a:endParaRPr lang="en-US"/>
          </a:p>
        </p:txBody>
      </p:sp>
      <p:sp>
        <p:nvSpPr>
          <p:cNvPr id="5" name="Slide Number Placeholder 4">
            <a:extLst>
              <a:ext uri="{FF2B5EF4-FFF2-40B4-BE49-F238E27FC236}">
                <a16:creationId xmlns:a16="http://schemas.microsoft.com/office/drawing/2014/main" id="{23EC7C77-07DC-8D6C-330D-83B4E651FB3A}"/>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C38F574-C4C0-48B1-B81D-85833E98F04F}" type="slidenum">
              <a:rPr kumimoji="0" lang="en-US" sz="1200" b="0" i="0" u="none" strike="noStrike" kern="1200" cap="none" spc="0" normalizeH="0" baseline="0" noProof="0">
                <a:ln>
                  <a:noFill/>
                </a:ln>
                <a:solidFill>
                  <a:prstClr val="black">
                    <a:alpha val="6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alpha val="60000"/>
                </a:prstClr>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62BCC43-B323-D8D3-69C3-9BA30E77F4D5}"/>
              </a:ext>
            </a:extLst>
          </p:cNvPr>
          <p:cNvSpPr/>
          <p:nvPr/>
        </p:nvSpPr>
        <p:spPr>
          <a:xfrm>
            <a:off x="533339" y="654493"/>
            <a:ext cx="5641848" cy="56418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800"/>
          </a:p>
        </p:txBody>
      </p:sp>
      <p:pic>
        <p:nvPicPr>
          <p:cNvPr id="6" name="Picture 5" descr="A person in a white lab coat&#10;&#10;AI-generated content may be incorrect.">
            <a:extLst>
              <a:ext uri="{FF2B5EF4-FFF2-40B4-BE49-F238E27FC236}">
                <a16:creationId xmlns:a16="http://schemas.microsoft.com/office/drawing/2014/main" id="{CA41A6D7-1E68-ACB2-8B53-939D0F1CEB86}"/>
              </a:ext>
            </a:extLst>
          </p:cNvPr>
          <p:cNvPicPr>
            <a:picLocks noChangeAspect="1"/>
          </p:cNvPicPr>
          <p:nvPr/>
        </p:nvPicPr>
        <p:blipFill>
          <a:blip r:embed="rId3"/>
          <a:stretch>
            <a:fillRect/>
          </a:stretch>
        </p:blipFill>
        <p:spPr>
          <a:xfrm>
            <a:off x="1639655" y="1275142"/>
            <a:ext cx="3429215" cy="4400550"/>
          </a:xfrm>
          <a:prstGeom prst="rect">
            <a:avLst/>
          </a:prstGeom>
          <a:effectLst>
            <a:softEdge rad="304800"/>
          </a:effectLst>
        </p:spPr>
      </p:pic>
    </p:spTree>
    <p:extLst>
      <p:ext uri="{BB962C8B-B14F-4D97-AF65-F5344CB8AC3E}">
        <p14:creationId xmlns:p14="http://schemas.microsoft.com/office/powerpoint/2010/main" val="283275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2E432-E97C-D829-247C-7732B812F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C125-3032-AE7B-4FC8-B5CA52186175}"/>
              </a:ext>
            </a:extLst>
          </p:cNvPr>
          <p:cNvSpPr>
            <a:spLocks noGrp="1"/>
          </p:cNvSpPr>
          <p:nvPr>
            <p:ph type="title"/>
          </p:nvPr>
        </p:nvSpPr>
        <p:spPr/>
        <p:txBody>
          <a:bodyPr>
            <a:normAutofit/>
          </a:bodyPr>
          <a:lstStyle/>
          <a:p>
            <a:r>
              <a:rPr lang="en-US"/>
              <a:t>What is Family Medicine?</a:t>
            </a:r>
          </a:p>
        </p:txBody>
      </p:sp>
      <p:grpSp>
        <p:nvGrpSpPr>
          <p:cNvPr id="21" name="Group 20">
            <a:extLst>
              <a:ext uri="{FF2B5EF4-FFF2-40B4-BE49-F238E27FC236}">
                <a16:creationId xmlns:a16="http://schemas.microsoft.com/office/drawing/2014/main" id="{A805D347-DE4F-B5A9-3304-976C19E44071}"/>
              </a:ext>
            </a:extLst>
          </p:cNvPr>
          <p:cNvGrpSpPr/>
          <p:nvPr/>
        </p:nvGrpSpPr>
        <p:grpSpPr>
          <a:xfrm>
            <a:off x="4540683" y="1910088"/>
            <a:ext cx="7173595" cy="3511464"/>
            <a:chOff x="4540683" y="1553441"/>
            <a:chExt cx="7173595" cy="3860827"/>
          </a:xfrm>
        </p:grpSpPr>
        <p:sp>
          <p:nvSpPr>
            <p:cNvPr id="22" name="Rectangle: Rounded Corners 21">
              <a:extLst>
                <a:ext uri="{FF2B5EF4-FFF2-40B4-BE49-F238E27FC236}">
                  <a16:creationId xmlns:a16="http://schemas.microsoft.com/office/drawing/2014/main" id="{20E65308-D2FE-0023-436A-4BD6505915FD}"/>
                </a:ext>
              </a:extLst>
            </p:cNvPr>
            <p:cNvSpPr/>
            <p:nvPr/>
          </p:nvSpPr>
          <p:spPr>
            <a:xfrm>
              <a:off x="4648460" y="1663150"/>
              <a:ext cx="7065818" cy="3751118"/>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3" name="Rectangle: Rounded Corners 22">
              <a:extLst>
                <a:ext uri="{FF2B5EF4-FFF2-40B4-BE49-F238E27FC236}">
                  <a16:creationId xmlns:a16="http://schemas.microsoft.com/office/drawing/2014/main" id="{063A3AC9-619F-77A9-3A7A-C2AE90077209}"/>
                </a:ext>
              </a:extLst>
            </p:cNvPr>
            <p:cNvSpPr/>
            <p:nvPr/>
          </p:nvSpPr>
          <p:spPr>
            <a:xfrm>
              <a:off x="4540683" y="1553441"/>
              <a:ext cx="7065818" cy="3751118"/>
            </a:xfrm>
            <a:prstGeom prst="roundRect">
              <a:avLst/>
            </a:prstGeom>
            <a:solidFill>
              <a:schemeClr val="accent2">
                <a:lumMod val="20000"/>
                <a:lumOff val="8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24" name="Content Placeholder 2">
            <a:extLst>
              <a:ext uri="{FF2B5EF4-FFF2-40B4-BE49-F238E27FC236}">
                <a16:creationId xmlns:a16="http://schemas.microsoft.com/office/drawing/2014/main" id="{59B719DB-7073-CD30-6E97-C22FCF1842E6}"/>
              </a:ext>
            </a:extLst>
          </p:cNvPr>
          <p:cNvSpPr txBox="1">
            <a:spLocks/>
          </p:cNvSpPr>
          <p:nvPr/>
        </p:nvSpPr>
        <p:spPr>
          <a:xfrm>
            <a:off x="4889622" y="2363124"/>
            <a:ext cx="6472523" cy="254428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a:ln>
                  <a:noFill/>
                </a:ln>
                <a:solidFill>
                  <a:sysClr val="windowText" lastClr="000000"/>
                </a:solidFill>
                <a:effectLst/>
                <a:uLnTx/>
                <a:uFillTx/>
                <a:latin typeface="Museo Sans 300" panose="02000000000000000000" pitchFamily="50" charset="0"/>
                <a:ea typeface="+mn-ea"/>
                <a:cs typeface="+mn-cs"/>
              </a:rPr>
              <a:t>A </a:t>
            </a:r>
            <a:r>
              <a:rPr kumimoji="0" lang="en-US" sz="2800" b="1" i="0" u="none" strike="noStrike" kern="1200" cap="none" spc="0" normalizeH="0" baseline="0" noProof="0">
                <a:ln>
                  <a:noFill/>
                </a:ln>
                <a:solidFill>
                  <a:srgbClr val="0F3759"/>
                </a:solidFill>
                <a:effectLst/>
                <a:uLnTx/>
                <a:uFillTx/>
                <a:latin typeface="Museo Sans 300" panose="02000000000000000000" pitchFamily="50" charset="0"/>
                <a:ea typeface="+mn-ea"/>
                <a:cs typeface="+mn-cs"/>
              </a:rPr>
              <a:t>medical specialty </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a:ln>
                  <a:noFill/>
                </a:ln>
                <a:solidFill>
                  <a:sysClr val="windowText" lastClr="000000"/>
                </a:solidFill>
                <a:effectLst/>
                <a:uLnTx/>
                <a:uFillTx/>
                <a:latin typeface="Museo Sans 300" panose="02000000000000000000" pitchFamily="50" charset="0"/>
                <a:ea typeface="+mn-ea"/>
                <a:cs typeface="+mn-cs"/>
              </a:rPr>
              <a:t>trained to treat most ailments </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a:ln>
                  <a:noFill/>
                </a:ln>
                <a:solidFill>
                  <a:sysClr val="windowText" lastClr="000000"/>
                </a:solidFill>
                <a:effectLst/>
                <a:uLnTx/>
                <a:uFillTx/>
                <a:latin typeface="Museo Sans 300" panose="02000000000000000000" pitchFamily="50" charset="0"/>
                <a:ea typeface="+mn-ea"/>
                <a:cs typeface="+mn-cs"/>
              </a:rPr>
              <a:t>and provide comprehensive health </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a:ln>
                  <a:noFill/>
                </a:ln>
                <a:solidFill>
                  <a:sysClr val="windowText" lastClr="000000"/>
                </a:solidFill>
                <a:effectLst/>
                <a:uLnTx/>
                <a:uFillTx/>
                <a:latin typeface="Museo Sans 300" panose="02000000000000000000" pitchFamily="50" charset="0"/>
                <a:ea typeface="+mn-ea"/>
                <a:cs typeface="+mn-cs"/>
              </a:rPr>
              <a:t>care for people of all ages – </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a:ln>
                  <a:noFill/>
                </a:ln>
                <a:solidFill>
                  <a:sysClr val="windowText" lastClr="000000"/>
                </a:solidFill>
                <a:effectLst/>
                <a:uLnTx/>
                <a:uFillTx/>
                <a:latin typeface="Museo Sans 300" panose="02000000000000000000" pitchFamily="50" charset="0"/>
                <a:ea typeface="+mn-ea"/>
                <a:cs typeface="+mn-cs"/>
              </a:rPr>
              <a:t>from newborns to seniors</a:t>
            </a:r>
          </a:p>
        </p:txBody>
      </p:sp>
      <p:pic>
        <p:nvPicPr>
          <p:cNvPr id="25" name="Graphic 24" descr="Pregnant lady with solid fill">
            <a:extLst>
              <a:ext uri="{FF2B5EF4-FFF2-40B4-BE49-F238E27FC236}">
                <a16:creationId xmlns:a16="http://schemas.microsoft.com/office/drawing/2014/main" id="{D3AF3DFA-670D-4229-9407-AA0780ECDBB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0100" y="2679692"/>
            <a:ext cx="1242790" cy="1242790"/>
          </a:xfrm>
          <a:prstGeom prst="rect">
            <a:avLst/>
          </a:prstGeom>
        </p:spPr>
      </p:pic>
      <p:pic>
        <p:nvPicPr>
          <p:cNvPr id="26" name="Graphic 25" descr="Woman with cane with solid fill">
            <a:extLst>
              <a:ext uri="{FF2B5EF4-FFF2-40B4-BE49-F238E27FC236}">
                <a16:creationId xmlns:a16="http://schemas.microsoft.com/office/drawing/2014/main" id="{91B0A91C-8C23-C2D5-2779-12A0D5323B7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80500" y="4311914"/>
            <a:ext cx="1102354" cy="1102354"/>
          </a:xfrm>
          <a:prstGeom prst="rect">
            <a:avLst/>
          </a:prstGeom>
        </p:spPr>
      </p:pic>
      <p:pic>
        <p:nvPicPr>
          <p:cNvPr id="27" name="Graphic 26" descr="Little Girl With Balloon with solid fill">
            <a:extLst>
              <a:ext uri="{FF2B5EF4-FFF2-40B4-BE49-F238E27FC236}">
                <a16:creationId xmlns:a16="http://schemas.microsoft.com/office/drawing/2014/main" id="{1EB516EC-3E26-3D0A-B9DF-95D39BFE67D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86310" y="2762045"/>
            <a:ext cx="1242790" cy="1242790"/>
          </a:xfrm>
          <a:prstGeom prst="rect">
            <a:avLst/>
          </a:prstGeom>
        </p:spPr>
      </p:pic>
      <p:pic>
        <p:nvPicPr>
          <p:cNvPr id="28" name="Graphic 27" descr="Man with baby with solid fill">
            <a:extLst>
              <a:ext uri="{FF2B5EF4-FFF2-40B4-BE49-F238E27FC236}">
                <a16:creationId xmlns:a16="http://schemas.microsoft.com/office/drawing/2014/main" id="{604B9484-289F-7160-C8CA-7B04DBF8DE2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207288" y="1910088"/>
            <a:ext cx="1091079" cy="1091079"/>
          </a:xfrm>
          <a:prstGeom prst="rect">
            <a:avLst/>
          </a:prstGeom>
        </p:spPr>
      </p:pic>
      <p:pic>
        <p:nvPicPr>
          <p:cNvPr id="29" name="Graphic 28" descr="Man with kid with solid fill">
            <a:extLst>
              <a:ext uri="{FF2B5EF4-FFF2-40B4-BE49-F238E27FC236}">
                <a16:creationId xmlns:a16="http://schemas.microsoft.com/office/drawing/2014/main" id="{B35246CF-C25D-9C78-B905-BAA9694D60D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50403" y="4148384"/>
            <a:ext cx="1265883" cy="1265884"/>
          </a:xfrm>
          <a:prstGeom prst="rect">
            <a:avLst/>
          </a:prstGeom>
        </p:spPr>
      </p:pic>
      <p:grpSp>
        <p:nvGrpSpPr>
          <p:cNvPr id="30" name="Group 29">
            <a:extLst>
              <a:ext uri="{FF2B5EF4-FFF2-40B4-BE49-F238E27FC236}">
                <a16:creationId xmlns:a16="http://schemas.microsoft.com/office/drawing/2014/main" id="{8FDA9266-425B-8EF7-0062-7BE67A58F027}"/>
              </a:ext>
            </a:extLst>
          </p:cNvPr>
          <p:cNvGrpSpPr/>
          <p:nvPr/>
        </p:nvGrpSpPr>
        <p:grpSpPr>
          <a:xfrm>
            <a:off x="1206444" y="2447791"/>
            <a:ext cx="2513718" cy="2513718"/>
            <a:chOff x="2452114" y="3302902"/>
            <a:chExt cx="2068510" cy="2068510"/>
          </a:xfrm>
        </p:grpSpPr>
        <p:sp>
          <p:nvSpPr>
            <p:cNvPr id="31" name="Star: 5 Points 30">
              <a:extLst>
                <a:ext uri="{FF2B5EF4-FFF2-40B4-BE49-F238E27FC236}">
                  <a16:creationId xmlns:a16="http://schemas.microsoft.com/office/drawing/2014/main" id="{257FF7E6-B88D-E94B-6265-9E811A2B7509}"/>
                </a:ext>
              </a:extLst>
            </p:cNvPr>
            <p:cNvSpPr/>
            <p:nvPr/>
          </p:nvSpPr>
          <p:spPr>
            <a:xfrm rot="19800000">
              <a:off x="2452114" y="3302902"/>
              <a:ext cx="2068510" cy="2068510"/>
            </a:xfrm>
            <a:prstGeom prst="star5">
              <a:avLst>
                <a:gd name="adj" fmla="val 12483"/>
                <a:gd name="hf" fmla="val 105146"/>
                <a:gd name="vf" fmla="val 110557"/>
              </a:avLst>
            </a:prstGeom>
            <a:gradFill flip="none" rotWithShape="1">
              <a:gsLst>
                <a:gs pos="0">
                  <a:schemeClr val="accent1"/>
                </a:gs>
                <a:gs pos="26000">
                  <a:schemeClr val="accent1">
                    <a:alpha val="50000"/>
                  </a:schemeClr>
                </a:gs>
                <a:gs pos="77000">
                  <a:sysClr val="window" lastClr="FFFFFF">
                    <a:alpha val="9000"/>
                  </a:sys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32" name="Group 31">
              <a:extLst>
                <a:ext uri="{FF2B5EF4-FFF2-40B4-BE49-F238E27FC236}">
                  <a16:creationId xmlns:a16="http://schemas.microsoft.com/office/drawing/2014/main" id="{037EEBB9-1276-652C-0F0A-8ADB7E9367B5}"/>
                </a:ext>
              </a:extLst>
            </p:cNvPr>
            <p:cNvGrpSpPr/>
            <p:nvPr/>
          </p:nvGrpSpPr>
          <p:grpSpPr>
            <a:xfrm>
              <a:off x="2907481" y="3758269"/>
              <a:ext cx="1157776" cy="1157776"/>
              <a:chOff x="664369" y="3481426"/>
              <a:chExt cx="1157776" cy="1157776"/>
            </a:xfrm>
          </p:grpSpPr>
          <p:sp>
            <p:nvSpPr>
              <p:cNvPr id="33" name="Oval 32">
                <a:extLst>
                  <a:ext uri="{FF2B5EF4-FFF2-40B4-BE49-F238E27FC236}">
                    <a16:creationId xmlns:a16="http://schemas.microsoft.com/office/drawing/2014/main" id="{448B24C7-FF2C-D9D3-B816-1386681DE651}"/>
                  </a:ext>
                </a:extLst>
              </p:cNvPr>
              <p:cNvSpPr/>
              <p:nvPr/>
            </p:nvSpPr>
            <p:spPr>
              <a:xfrm>
                <a:off x="664369" y="3481426"/>
                <a:ext cx="1157776" cy="1157776"/>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34" name="Graphic 33" descr="Stethoscope with solid fill">
                <a:extLst>
                  <a:ext uri="{FF2B5EF4-FFF2-40B4-BE49-F238E27FC236}">
                    <a16:creationId xmlns:a16="http://schemas.microsoft.com/office/drawing/2014/main" id="{65746908-50E3-8EC9-2A93-F0D81FB1E439}"/>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86057" y="3603114"/>
                <a:ext cx="914400" cy="914400"/>
              </a:xfrm>
              <a:prstGeom prst="rect">
                <a:avLst/>
              </a:prstGeom>
            </p:spPr>
          </p:pic>
        </p:grpSp>
      </p:grpSp>
    </p:spTree>
    <p:extLst>
      <p:ext uri="{BB962C8B-B14F-4D97-AF65-F5344CB8AC3E}">
        <p14:creationId xmlns:p14="http://schemas.microsoft.com/office/powerpoint/2010/main" val="61469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D16122-AF43-1060-351E-9DF96A7D94B6}"/>
              </a:ext>
            </a:extLst>
          </p:cNvPr>
          <p:cNvSpPr>
            <a:spLocks noGrp="1"/>
          </p:cNvSpPr>
          <p:nvPr>
            <p:ph type="title"/>
          </p:nvPr>
        </p:nvSpPr>
        <p:spPr>
          <a:xfrm>
            <a:off x="838200" y="992359"/>
            <a:ext cx="10515600" cy="896293"/>
          </a:xfrm>
        </p:spPr>
        <p:txBody>
          <a:bodyPr/>
          <a:lstStyle/>
          <a:p>
            <a:r>
              <a:rPr lang="en-US"/>
              <a:t>The Physician Journey</a:t>
            </a:r>
          </a:p>
        </p:txBody>
      </p:sp>
      <p:sp>
        <p:nvSpPr>
          <p:cNvPr id="70" name="Right Triangle 69">
            <a:extLst>
              <a:ext uri="{FF2B5EF4-FFF2-40B4-BE49-F238E27FC236}">
                <a16:creationId xmlns:a16="http://schemas.microsoft.com/office/drawing/2014/main" id="{ADFE4ED0-78E1-0E3D-4BD8-B615C79EA2DE}"/>
              </a:ext>
            </a:extLst>
          </p:cNvPr>
          <p:cNvSpPr/>
          <p:nvPr/>
        </p:nvSpPr>
        <p:spPr>
          <a:xfrm flipH="1">
            <a:off x="2795406" y="107576"/>
            <a:ext cx="9396594" cy="6750424"/>
          </a:xfrm>
          <a:prstGeom prst="rtTriangle">
            <a:avLst/>
          </a:prstGeom>
          <a:solidFill>
            <a:srgbClr val="E7E6E6">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71" name="Straight Connector 70">
            <a:extLst>
              <a:ext uri="{FF2B5EF4-FFF2-40B4-BE49-F238E27FC236}">
                <a16:creationId xmlns:a16="http://schemas.microsoft.com/office/drawing/2014/main" id="{468BF6E2-98E6-A84C-41B8-8E8E39898D9F}"/>
              </a:ext>
            </a:extLst>
          </p:cNvPr>
          <p:cNvCxnSpPr/>
          <p:nvPr/>
        </p:nvCxnSpPr>
        <p:spPr>
          <a:xfrm flipV="1">
            <a:off x="4136135" y="1849466"/>
            <a:ext cx="5594906" cy="4012603"/>
          </a:xfrm>
          <a:prstGeom prst="line">
            <a:avLst/>
          </a:prstGeom>
          <a:noFill/>
          <a:ln w="50800" cap="rnd" cmpd="sng" algn="ctr">
            <a:solidFill>
              <a:schemeClr val="accent1"/>
            </a:solidFill>
            <a:prstDash val="sysDot"/>
            <a:round/>
          </a:ln>
          <a:effectLst/>
        </p:spPr>
      </p:cxnSp>
      <p:grpSp>
        <p:nvGrpSpPr>
          <p:cNvPr id="72" name="Group 71">
            <a:extLst>
              <a:ext uri="{FF2B5EF4-FFF2-40B4-BE49-F238E27FC236}">
                <a16:creationId xmlns:a16="http://schemas.microsoft.com/office/drawing/2014/main" id="{C45542CC-D8E2-D7FB-EF32-6A005A3C4CE4}"/>
              </a:ext>
            </a:extLst>
          </p:cNvPr>
          <p:cNvGrpSpPr/>
          <p:nvPr/>
        </p:nvGrpSpPr>
        <p:grpSpPr>
          <a:xfrm>
            <a:off x="884532" y="5292884"/>
            <a:ext cx="3881560" cy="914400"/>
            <a:chOff x="1010825" y="5333933"/>
            <a:chExt cx="3881560" cy="914400"/>
          </a:xfrm>
        </p:grpSpPr>
        <p:sp>
          <p:nvSpPr>
            <p:cNvPr id="73" name="TextBox 72">
              <a:extLst>
                <a:ext uri="{FF2B5EF4-FFF2-40B4-BE49-F238E27FC236}">
                  <a16:creationId xmlns:a16="http://schemas.microsoft.com/office/drawing/2014/main" id="{5A590432-1DDD-5AFE-E210-2498EA297D9B}"/>
                </a:ext>
              </a:extLst>
            </p:cNvPr>
            <p:cNvSpPr txBox="1"/>
            <p:nvPr/>
          </p:nvSpPr>
          <p:spPr>
            <a:xfrm>
              <a:off x="1069539" y="5470249"/>
              <a:ext cx="3166083" cy="369332"/>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UNDERGRADUATE</a:t>
              </a:r>
            </a:p>
          </p:txBody>
        </p:sp>
        <p:sp>
          <p:nvSpPr>
            <p:cNvPr id="74" name="TextBox 73">
              <a:extLst>
                <a:ext uri="{FF2B5EF4-FFF2-40B4-BE49-F238E27FC236}">
                  <a16:creationId xmlns:a16="http://schemas.microsoft.com/office/drawing/2014/main" id="{C721A7DA-E822-4DDE-1B4D-682904D71805}"/>
                </a:ext>
              </a:extLst>
            </p:cNvPr>
            <p:cNvSpPr txBox="1"/>
            <p:nvPr/>
          </p:nvSpPr>
          <p:spPr>
            <a:xfrm>
              <a:off x="1010825" y="5843645"/>
              <a:ext cx="299953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prstClr val="black"/>
                  </a:solidFill>
                  <a:effectLst/>
                  <a:uLnTx/>
                  <a:uFillTx/>
                  <a:latin typeface="Arial" panose="020B0604020202020204"/>
                  <a:ea typeface="+mn-ea"/>
                  <a:cs typeface="+mn-cs"/>
                </a:rPr>
                <a:t>4 years at a college or university program</a:t>
              </a:r>
            </a:p>
          </p:txBody>
        </p:sp>
        <p:grpSp>
          <p:nvGrpSpPr>
            <p:cNvPr id="75" name="Group 74">
              <a:extLst>
                <a:ext uri="{FF2B5EF4-FFF2-40B4-BE49-F238E27FC236}">
                  <a16:creationId xmlns:a16="http://schemas.microsoft.com/office/drawing/2014/main" id="{9F783850-CFEF-AD88-FBC5-7067766F8EA0}"/>
                </a:ext>
              </a:extLst>
            </p:cNvPr>
            <p:cNvGrpSpPr/>
            <p:nvPr/>
          </p:nvGrpSpPr>
          <p:grpSpPr>
            <a:xfrm>
              <a:off x="3977985" y="5333933"/>
              <a:ext cx="914400" cy="914400"/>
              <a:chOff x="1060228" y="3241139"/>
              <a:chExt cx="914400" cy="914400"/>
            </a:xfrm>
          </p:grpSpPr>
          <p:sp>
            <p:nvSpPr>
              <p:cNvPr id="76" name="Oval 75">
                <a:extLst>
                  <a:ext uri="{FF2B5EF4-FFF2-40B4-BE49-F238E27FC236}">
                    <a16:creationId xmlns:a16="http://schemas.microsoft.com/office/drawing/2014/main" id="{9510FB77-83C8-0A50-6E8C-82672DD0C677}"/>
                  </a:ext>
                </a:extLst>
              </p:cNvPr>
              <p:cNvSpPr/>
              <p:nvPr/>
            </p:nvSpPr>
            <p:spPr>
              <a:xfrm>
                <a:off x="1060228" y="3241139"/>
                <a:ext cx="914400" cy="914400"/>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77" name="Graphic 76">
                <a:extLst>
                  <a:ext uri="{FF2B5EF4-FFF2-40B4-BE49-F238E27FC236}">
                    <a16:creationId xmlns:a16="http://schemas.microsoft.com/office/drawing/2014/main" id="{B96CC698-F66B-23B4-1941-FBCE459781F4}"/>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37385" y="3358834"/>
                <a:ext cx="587245" cy="645932"/>
              </a:xfrm>
              <a:prstGeom prst="rect">
                <a:avLst/>
              </a:prstGeom>
            </p:spPr>
          </p:pic>
        </p:grpSp>
      </p:grpSp>
      <p:grpSp>
        <p:nvGrpSpPr>
          <p:cNvPr id="78" name="Group 77">
            <a:extLst>
              <a:ext uri="{FF2B5EF4-FFF2-40B4-BE49-F238E27FC236}">
                <a16:creationId xmlns:a16="http://schemas.microsoft.com/office/drawing/2014/main" id="{B7FB7C52-583B-F510-8B20-929BF1F1FCB1}"/>
              </a:ext>
            </a:extLst>
          </p:cNvPr>
          <p:cNvGrpSpPr/>
          <p:nvPr/>
        </p:nvGrpSpPr>
        <p:grpSpPr>
          <a:xfrm>
            <a:off x="1623660" y="4177583"/>
            <a:ext cx="4628730" cy="914400"/>
            <a:chOff x="1537596" y="4306757"/>
            <a:chExt cx="4628730" cy="914400"/>
          </a:xfrm>
        </p:grpSpPr>
        <p:sp>
          <p:nvSpPr>
            <p:cNvPr id="79" name="TextBox 78">
              <a:extLst>
                <a:ext uri="{FF2B5EF4-FFF2-40B4-BE49-F238E27FC236}">
                  <a16:creationId xmlns:a16="http://schemas.microsoft.com/office/drawing/2014/main" id="{2BF7F24D-879B-6335-D5E5-B5910B888B44}"/>
                </a:ext>
              </a:extLst>
            </p:cNvPr>
            <p:cNvSpPr txBox="1"/>
            <p:nvPr/>
          </p:nvSpPr>
          <p:spPr>
            <a:xfrm>
              <a:off x="1861073" y="4425151"/>
              <a:ext cx="3614126" cy="369332"/>
            </a:xfrm>
            <a:prstGeom prst="rect">
              <a:avLst/>
            </a:prstGeom>
            <a:solidFill>
              <a:schemeClr val="accent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MEDICAL SCHOOL</a:t>
              </a:r>
            </a:p>
          </p:txBody>
        </p:sp>
        <p:sp>
          <p:nvSpPr>
            <p:cNvPr id="80" name="TextBox 79">
              <a:extLst>
                <a:ext uri="{FF2B5EF4-FFF2-40B4-BE49-F238E27FC236}">
                  <a16:creationId xmlns:a16="http://schemas.microsoft.com/office/drawing/2014/main" id="{322320F7-2DDE-E621-0461-5B7B338CEEAF}"/>
                </a:ext>
              </a:extLst>
            </p:cNvPr>
            <p:cNvSpPr txBox="1"/>
            <p:nvPr/>
          </p:nvSpPr>
          <p:spPr>
            <a:xfrm>
              <a:off x="1537596" y="4801110"/>
              <a:ext cx="382508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prstClr val="black"/>
                  </a:solidFill>
                  <a:effectLst/>
                  <a:uLnTx/>
                  <a:uFillTx/>
                  <a:latin typeface="Arial" panose="020B0604020202020204"/>
                  <a:ea typeface="+mn-ea"/>
                  <a:cs typeface="+mn-cs"/>
                </a:rPr>
                <a:t>4 years at an allopathic or osteopathic medical school</a:t>
              </a:r>
            </a:p>
          </p:txBody>
        </p:sp>
        <p:grpSp>
          <p:nvGrpSpPr>
            <p:cNvPr id="81" name="Group 80">
              <a:extLst>
                <a:ext uri="{FF2B5EF4-FFF2-40B4-BE49-F238E27FC236}">
                  <a16:creationId xmlns:a16="http://schemas.microsoft.com/office/drawing/2014/main" id="{204D1F8D-E74B-3874-BDF6-920843086C08}"/>
                </a:ext>
              </a:extLst>
            </p:cNvPr>
            <p:cNvGrpSpPr/>
            <p:nvPr/>
          </p:nvGrpSpPr>
          <p:grpSpPr>
            <a:xfrm>
              <a:off x="5251926" y="4306757"/>
              <a:ext cx="914400" cy="914400"/>
              <a:chOff x="4028204" y="2975679"/>
              <a:chExt cx="914400" cy="914400"/>
            </a:xfrm>
          </p:grpSpPr>
          <p:sp>
            <p:nvSpPr>
              <p:cNvPr id="82" name="Oval 81">
                <a:extLst>
                  <a:ext uri="{FF2B5EF4-FFF2-40B4-BE49-F238E27FC236}">
                    <a16:creationId xmlns:a16="http://schemas.microsoft.com/office/drawing/2014/main" id="{765FC4AD-EB6D-E92E-D307-9182E60C62C5}"/>
                  </a:ext>
                </a:extLst>
              </p:cNvPr>
              <p:cNvSpPr/>
              <p:nvPr/>
            </p:nvSpPr>
            <p:spPr>
              <a:xfrm>
                <a:off x="4028204" y="2975679"/>
                <a:ext cx="914400" cy="914400"/>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83" name="Graphic 82">
                <a:extLst>
                  <a:ext uri="{FF2B5EF4-FFF2-40B4-BE49-F238E27FC236}">
                    <a16:creationId xmlns:a16="http://schemas.microsoft.com/office/drawing/2014/main" id="{071E8D6A-9D77-D326-39E8-780324CE933B}"/>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4174847" y="3073046"/>
                <a:ext cx="669792" cy="701560"/>
              </a:xfrm>
              <a:prstGeom prst="rect">
                <a:avLst/>
              </a:prstGeom>
            </p:spPr>
          </p:pic>
        </p:grpSp>
      </p:grpSp>
      <p:sp>
        <p:nvSpPr>
          <p:cNvPr id="84" name="Arc 83">
            <a:extLst>
              <a:ext uri="{FF2B5EF4-FFF2-40B4-BE49-F238E27FC236}">
                <a16:creationId xmlns:a16="http://schemas.microsoft.com/office/drawing/2014/main" id="{DF3F48C6-6EA6-3849-E46C-8BDD96765D0A}"/>
              </a:ext>
            </a:extLst>
          </p:cNvPr>
          <p:cNvSpPr/>
          <p:nvPr/>
        </p:nvSpPr>
        <p:spPr>
          <a:xfrm rot="6687686">
            <a:off x="7470513" y="600119"/>
            <a:ext cx="2718353" cy="4787366"/>
          </a:xfrm>
          <a:prstGeom prst="arc">
            <a:avLst>
              <a:gd name="adj1" fmla="val 15936093"/>
              <a:gd name="adj2" fmla="val 1977056"/>
            </a:avLst>
          </a:prstGeom>
          <a:noFill/>
          <a:ln w="50800" cap="rnd" cmpd="sng" algn="ctr">
            <a:solidFill>
              <a:schemeClr val="accent1"/>
            </a:solidFill>
            <a:prstDash val="sysDot"/>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grpSp>
        <p:nvGrpSpPr>
          <p:cNvPr id="85" name="Group 84">
            <a:extLst>
              <a:ext uri="{FF2B5EF4-FFF2-40B4-BE49-F238E27FC236}">
                <a16:creationId xmlns:a16="http://schemas.microsoft.com/office/drawing/2014/main" id="{DAF25709-2E13-2845-47D7-5228F83D9BD1}"/>
              </a:ext>
            </a:extLst>
          </p:cNvPr>
          <p:cNvGrpSpPr/>
          <p:nvPr/>
        </p:nvGrpSpPr>
        <p:grpSpPr>
          <a:xfrm>
            <a:off x="3145058" y="3128814"/>
            <a:ext cx="4647954" cy="914400"/>
            <a:chOff x="3877520" y="3008717"/>
            <a:chExt cx="4647954" cy="914400"/>
          </a:xfrm>
        </p:grpSpPr>
        <p:sp>
          <p:nvSpPr>
            <p:cNvPr id="86" name="TextBox 85">
              <a:extLst>
                <a:ext uri="{FF2B5EF4-FFF2-40B4-BE49-F238E27FC236}">
                  <a16:creationId xmlns:a16="http://schemas.microsoft.com/office/drawing/2014/main" id="{B3054600-D811-B406-C4EC-FE336741EE12}"/>
                </a:ext>
              </a:extLst>
            </p:cNvPr>
            <p:cNvSpPr txBox="1"/>
            <p:nvPr/>
          </p:nvSpPr>
          <p:spPr>
            <a:xfrm>
              <a:off x="3877520" y="3094460"/>
              <a:ext cx="4082838" cy="369332"/>
            </a:xfrm>
            <a:prstGeom prst="rect">
              <a:avLst/>
            </a:prstGeom>
            <a:solidFill>
              <a:schemeClr val="accent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RESIDENCY</a:t>
              </a:r>
            </a:p>
          </p:txBody>
        </p:sp>
        <p:sp>
          <p:nvSpPr>
            <p:cNvPr id="87" name="TextBox 86">
              <a:extLst>
                <a:ext uri="{FF2B5EF4-FFF2-40B4-BE49-F238E27FC236}">
                  <a16:creationId xmlns:a16="http://schemas.microsoft.com/office/drawing/2014/main" id="{11DEFC1D-6870-0696-DF97-43C71E05FE42}"/>
                </a:ext>
              </a:extLst>
            </p:cNvPr>
            <p:cNvSpPr txBox="1"/>
            <p:nvPr/>
          </p:nvSpPr>
          <p:spPr>
            <a:xfrm>
              <a:off x="5390067" y="3470419"/>
              <a:ext cx="23269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prstClr val="black"/>
                  </a:solidFill>
                  <a:effectLst/>
                  <a:uLnTx/>
                  <a:uFillTx/>
                  <a:latin typeface="Arial" panose="020B0604020202020204"/>
                  <a:ea typeface="+mn-ea"/>
                  <a:cs typeface="+mn-cs"/>
                </a:rPr>
                <a:t>3-7 years, varies by specialty</a:t>
              </a:r>
            </a:p>
          </p:txBody>
        </p:sp>
        <p:grpSp>
          <p:nvGrpSpPr>
            <p:cNvPr id="88" name="Group 87">
              <a:extLst>
                <a:ext uri="{FF2B5EF4-FFF2-40B4-BE49-F238E27FC236}">
                  <a16:creationId xmlns:a16="http://schemas.microsoft.com/office/drawing/2014/main" id="{4458BFDF-53B7-74E6-DE98-FA554D031894}"/>
                </a:ext>
              </a:extLst>
            </p:cNvPr>
            <p:cNvGrpSpPr/>
            <p:nvPr/>
          </p:nvGrpSpPr>
          <p:grpSpPr>
            <a:xfrm>
              <a:off x="7611074" y="3008717"/>
              <a:ext cx="914400" cy="914400"/>
              <a:chOff x="5101745" y="2407241"/>
              <a:chExt cx="914400" cy="914400"/>
            </a:xfrm>
          </p:grpSpPr>
          <p:sp>
            <p:nvSpPr>
              <p:cNvPr id="89" name="Oval 88">
                <a:extLst>
                  <a:ext uri="{FF2B5EF4-FFF2-40B4-BE49-F238E27FC236}">
                    <a16:creationId xmlns:a16="http://schemas.microsoft.com/office/drawing/2014/main" id="{AC130DC5-2947-D3C2-AA53-5832F784FA90}"/>
                  </a:ext>
                </a:extLst>
              </p:cNvPr>
              <p:cNvSpPr/>
              <p:nvPr/>
            </p:nvSpPr>
            <p:spPr>
              <a:xfrm>
                <a:off x="5101745" y="2407241"/>
                <a:ext cx="914400" cy="914400"/>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90" name="Graphic 89">
                <a:extLst>
                  <a:ext uri="{FF2B5EF4-FFF2-40B4-BE49-F238E27FC236}">
                    <a16:creationId xmlns:a16="http://schemas.microsoft.com/office/drawing/2014/main" id="{AF4177CE-73F5-0BAC-3E63-C49B5B7B4236}"/>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5226405" y="2529041"/>
                <a:ext cx="692240" cy="652695"/>
              </a:xfrm>
              <a:prstGeom prst="rect">
                <a:avLst/>
              </a:prstGeom>
            </p:spPr>
          </p:pic>
        </p:grpSp>
      </p:grpSp>
      <p:cxnSp>
        <p:nvCxnSpPr>
          <p:cNvPr id="91" name="Straight Connector 90">
            <a:extLst>
              <a:ext uri="{FF2B5EF4-FFF2-40B4-BE49-F238E27FC236}">
                <a16:creationId xmlns:a16="http://schemas.microsoft.com/office/drawing/2014/main" id="{797A3FAC-B8DA-024F-671C-F03A6E40ED58}"/>
              </a:ext>
            </a:extLst>
          </p:cNvPr>
          <p:cNvCxnSpPr>
            <a:cxnSpLocks/>
          </p:cNvCxnSpPr>
          <p:nvPr/>
        </p:nvCxnSpPr>
        <p:spPr>
          <a:xfrm flipH="1" flipV="1">
            <a:off x="10448632" y="1972947"/>
            <a:ext cx="633790" cy="948341"/>
          </a:xfrm>
          <a:prstGeom prst="line">
            <a:avLst/>
          </a:prstGeom>
          <a:noFill/>
          <a:ln w="50800" cap="rnd" cmpd="sng" algn="ctr">
            <a:solidFill>
              <a:schemeClr val="accent1"/>
            </a:solidFill>
            <a:prstDash val="sysDot"/>
            <a:round/>
          </a:ln>
          <a:effectLst/>
        </p:spPr>
      </p:cxnSp>
      <p:grpSp>
        <p:nvGrpSpPr>
          <p:cNvPr id="92" name="Group 91">
            <a:extLst>
              <a:ext uri="{FF2B5EF4-FFF2-40B4-BE49-F238E27FC236}">
                <a16:creationId xmlns:a16="http://schemas.microsoft.com/office/drawing/2014/main" id="{13BC09F1-8B43-5500-027B-72E0AC04AC71}"/>
              </a:ext>
            </a:extLst>
          </p:cNvPr>
          <p:cNvGrpSpPr/>
          <p:nvPr/>
        </p:nvGrpSpPr>
        <p:grpSpPr>
          <a:xfrm>
            <a:off x="8650641" y="2802466"/>
            <a:ext cx="3076713" cy="914400"/>
            <a:chOff x="8444088" y="2714380"/>
            <a:chExt cx="3076713" cy="914400"/>
          </a:xfrm>
        </p:grpSpPr>
        <p:sp>
          <p:nvSpPr>
            <p:cNvPr id="93" name="TextBox 92">
              <a:extLst>
                <a:ext uri="{FF2B5EF4-FFF2-40B4-BE49-F238E27FC236}">
                  <a16:creationId xmlns:a16="http://schemas.microsoft.com/office/drawing/2014/main" id="{105D8F2D-28BA-2AC6-C360-27078013A15D}"/>
                </a:ext>
              </a:extLst>
            </p:cNvPr>
            <p:cNvSpPr txBox="1"/>
            <p:nvPr/>
          </p:nvSpPr>
          <p:spPr>
            <a:xfrm>
              <a:off x="8533411" y="2799409"/>
              <a:ext cx="2326948" cy="369332"/>
            </a:xfrm>
            <a:prstGeom prst="rect">
              <a:avLst/>
            </a:prstGeom>
            <a:solidFill>
              <a:schemeClr val="accent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FELLOWSHIP</a:t>
              </a:r>
            </a:p>
          </p:txBody>
        </p:sp>
        <p:sp>
          <p:nvSpPr>
            <p:cNvPr id="94" name="TextBox 93">
              <a:extLst>
                <a:ext uri="{FF2B5EF4-FFF2-40B4-BE49-F238E27FC236}">
                  <a16:creationId xmlns:a16="http://schemas.microsoft.com/office/drawing/2014/main" id="{E5DA61BC-03FD-5549-1324-3D18D5718751}"/>
                </a:ext>
              </a:extLst>
            </p:cNvPr>
            <p:cNvSpPr txBox="1"/>
            <p:nvPr/>
          </p:nvSpPr>
          <p:spPr>
            <a:xfrm>
              <a:off x="8444088" y="3190911"/>
              <a:ext cx="23269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prstClr val="black"/>
                  </a:solidFill>
                  <a:effectLst/>
                  <a:uLnTx/>
                  <a:uFillTx/>
                  <a:latin typeface="Arial" panose="020B0604020202020204"/>
                  <a:ea typeface="+mn-ea"/>
                  <a:cs typeface="+mn-cs"/>
                </a:rPr>
                <a:t>1-3+ years, varies by specialty</a:t>
              </a:r>
            </a:p>
          </p:txBody>
        </p:sp>
        <p:grpSp>
          <p:nvGrpSpPr>
            <p:cNvPr id="95" name="Group 94">
              <a:extLst>
                <a:ext uri="{FF2B5EF4-FFF2-40B4-BE49-F238E27FC236}">
                  <a16:creationId xmlns:a16="http://schemas.microsoft.com/office/drawing/2014/main" id="{2E606159-816A-D2F0-4FA4-1F80C04B5100}"/>
                </a:ext>
              </a:extLst>
            </p:cNvPr>
            <p:cNvGrpSpPr/>
            <p:nvPr/>
          </p:nvGrpSpPr>
          <p:grpSpPr>
            <a:xfrm>
              <a:off x="10606401" y="2714380"/>
              <a:ext cx="914400" cy="914400"/>
              <a:chOff x="8728556" y="4179163"/>
              <a:chExt cx="914400" cy="914400"/>
            </a:xfrm>
          </p:grpSpPr>
          <p:sp>
            <p:nvSpPr>
              <p:cNvPr id="96" name="Oval 95">
                <a:extLst>
                  <a:ext uri="{FF2B5EF4-FFF2-40B4-BE49-F238E27FC236}">
                    <a16:creationId xmlns:a16="http://schemas.microsoft.com/office/drawing/2014/main" id="{DDEA1699-3564-31D5-B1BF-49E8904A8D90}"/>
                  </a:ext>
                </a:extLst>
              </p:cNvPr>
              <p:cNvSpPr/>
              <p:nvPr/>
            </p:nvSpPr>
            <p:spPr>
              <a:xfrm>
                <a:off x="8728556" y="4179163"/>
                <a:ext cx="914400" cy="914400"/>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97" name="Group 96">
                <a:extLst>
                  <a:ext uri="{FF2B5EF4-FFF2-40B4-BE49-F238E27FC236}">
                    <a16:creationId xmlns:a16="http://schemas.microsoft.com/office/drawing/2014/main" id="{9DE194F9-13C4-88DD-9DE2-A86A64F1F8A8}"/>
                  </a:ext>
                </a:extLst>
              </p:cNvPr>
              <p:cNvGrpSpPr/>
              <p:nvPr/>
            </p:nvGrpSpPr>
            <p:grpSpPr>
              <a:xfrm>
                <a:off x="8856743" y="4232764"/>
                <a:ext cx="685186" cy="789092"/>
                <a:chOff x="8960157" y="4240780"/>
                <a:chExt cx="685186" cy="789092"/>
              </a:xfrm>
            </p:grpSpPr>
            <p:pic>
              <p:nvPicPr>
                <p:cNvPr id="98" name="Graphic 97">
                  <a:extLst>
                    <a:ext uri="{FF2B5EF4-FFF2-40B4-BE49-F238E27FC236}">
                      <a16:creationId xmlns:a16="http://schemas.microsoft.com/office/drawing/2014/main" id="{8C4E2D66-2BA5-FF59-293B-63953C7B46F4}"/>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8960157" y="4544888"/>
                  <a:ext cx="457941" cy="484984"/>
                </a:xfrm>
                <a:prstGeom prst="rect">
                  <a:avLst/>
                </a:prstGeom>
              </p:spPr>
            </p:pic>
            <p:pic>
              <p:nvPicPr>
                <p:cNvPr id="99" name="Graphic 98">
                  <a:extLst>
                    <a:ext uri="{FF2B5EF4-FFF2-40B4-BE49-F238E27FC236}">
                      <a16:creationId xmlns:a16="http://schemas.microsoft.com/office/drawing/2014/main" id="{651A8EAA-E8BD-FF5C-0BC6-0111D27DD29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9085928" y="4240780"/>
                  <a:ext cx="559415" cy="484984"/>
                </a:xfrm>
                <a:prstGeom prst="rect">
                  <a:avLst/>
                </a:prstGeom>
              </p:spPr>
            </p:pic>
          </p:grpSp>
        </p:grpSp>
      </p:grpSp>
      <p:grpSp>
        <p:nvGrpSpPr>
          <p:cNvPr id="100" name="Group 99">
            <a:extLst>
              <a:ext uri="{FF2B5EF4-FFF2-40B4-BE49-F238E27FC236}">
                <a16:creationId xmlns:a16="http://schemas.microsoft.com/office/drawing/2014/main" id="{D95B5966-BC6C-0AD6-C501-F703360D2673}"/>
              </a:ext>
            </a:extLst>
          </p:cNvPr>
          <p:cNvGrpSpPr/>
          <p:nvPr/>
        </p:nvGrpSpPr>
        <p:grpSpPr>
          <a:xfrm>
            <a:off x="9194606" y="633246"/>
            <a:ext cx="1554480" cy="1555306"/>
            <a:chOff x="9194606" y="633246"/>
            <a:chExt cx="1633858" cy="1555306"/>
          </a:xfrm>
        </p:grpSpPr>
        <p:sp>
          <p:nvSpPr>
            <p:cNvPr id="101" name="Oval 100">
              <a:extLst>
                <a:ext uri="{FF2B5EF4-FFF2-40B4-BE49-F238E27FC236}">
                  <a16:creationId xmlns:a16="http://schemas.microsoft.com/office/drawing/2014/main" id="{CC4E8DCE-C672-6C22-9025-C438B21BA804}"/>
                </a:ext>
              </a:extLst>
            </p:cNvPr>
            <p:cNvSpPr/>
            <p:nvPr/>
          </p:nvSpPr>
          <p:spPr>
            <a:xfrm>
              <a:off x="9194606" y="633246"/>
              <a:ext cx="1633858" cy="1555306"/>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102" name="Group 101">
              <a:extLst>
                <a:ext uri="{FF2B5EF4-FFF2-40B4-BE49-F238E27FC236}">
                  <a16:creationId xmlns:a16="http://schemas.microsoft.com/office/drawing/2014/main" id="{5A06321D-43AB-1D3D-4EA7-CA403810DF21}"/>
                </a:ext>
              </a:extLst>
            </p:cNvPr>
            <p:cNvGrpSpPr/>
            <p:nvPr/>
          </p:nvGrpSpPr>
          <p:grpSpPr>
            <a:xfrm>
              <a:off x="9326288" y="760765"/>
              <a:ext cx="1370493" cy="1300267"/>
              <a:chOff x="9250283" y="766226"/>
              <a:chExt cx="1370493" cy="1300267"/>
            </a:xfrm>
          </p:grpSpPr>
          <p:sp>
            <p:nvSpPr>
              <p:cNvPr id="103" name="Oval 102">
                <a:extLst>
                  <a:ext uri="{FF2B5EF4-FFF2-40B4-BE49-F238E27FC236}">
                    <a16:creationId xmlns:a16="http://schemas.microsoft.com/office/drawing/2014/main" id="{A461A877-2715-F402-8FFE-C99EB55A912B}"/>
                  </a:ext>
                </a:extLst>
              </p:cNvPr>
              <p:cNvSpPr/>
              <p:nvPr/>
            </p:nvSpPr>
            <p:spPr>
              <a:xfrm>
                <a:off x="9250283" y="766226"/>
                <a:ext cx="1370493" cy="1300267"/>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pic>
            <p:nvPicPr>
              <p:cNvPr id="104" name="Graphic 103">
                <a:extLst>
                  <a:ext uri="{FF2B5EF4-FFF2-40B4-BE49-F238E27FC236}">
                    <a16:creationId xmlns:a16="http://schemas.microsoft.com/office/drawing/2014/main" id="{7BAAE868-C8DE-08B4-F3B7-39F84CF4D17A}"/>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9479999" y="925004"/>
                <a:ext cx="911061" cy="982711"/>
              </a:xfrm>
              <a:prstGeom prst="rect">
                <a:avLst/>
              </a:prstGeom>
            </p:spPr>
          </p:pic>
        </p:grpSp>
      </p:grpSp>
    </p:spTree>
    <p:extLst>
      <p:ext uri="{BB962C8B-B14F-4D97-AF65-F5344CB8AC3E}">
        <p14:creationId xmlns:p14="http://schemas.microsoft.com/office/powerpoint/2010/main" val="307268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4AB92-ABCA-B37B-0E18-4C2D24AEBD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B0C17B-0BDB-C0F6-EFB7-1CFA173D6FCE}"/>
              </a:ext>
            </a:extLst>
          </p:cNvPr>
          <p:cNvSpPr>
            <a:spLocks noGrp="1"/>
          </p:cNvSpPr>
          <p:nvPr>
            <p:ph type="title"/>
          </p:nvPr>
        </p:nvSpPr>
        <p:spPr>
          <a:xfrm>
            <a:off x="838200" y="992359"/>
            <a:ext cx="10515600" cy="896293"/>
          </a:xfrm>
        </p:spPr>
        <p:txBody>
          <a:bodyPr/>
          <a:lstStyle/>
          <a:p>
            <a:r>
              <a:rPr lang="en-US"/>
              <a:t>The ^Physician Journey</a:t>
            </a:r>
          </a:p>
        </p:txBody>
      </p:sp>
      <p:sp>
        <p:nvSpPr>
          <p:cNvPr id="70" name="Right Triangle 69">
            <a:extLst>
              <a:ext uri="{FF2B5EF4-FFF2-40B4-BE49-F238E27FC236}">
                <a16:creationId xmlns:a16="http://schemas.microsoft.com/office/drawing/2014/main" id="{7E0FF25B-9561-CB99-8DC8-B84731FC7002}"/>
              </a:ext>
            </a:extLst>
          </p:cNvPr>
          <p:cNvSpPr/>
          <p:nvPr/>
        </p:nvSpPr>
        <p:spPr>
          <a:xfrm flipH="1">
            <a:off x="2795406" y="107576"/>
            <a:ext cx="9396594" cy="6750424"/>
          </a:xfrm>
          <a:prstGeom prst="rtTriangle">
            <a:avLst/>
          </a:prstGeom>
          <a:solidFill>
            <a:srgbClr val="E7E6E6">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71" name="Straight Connector 70">
            <a:extLst>
              <a:ext uri="{FF2B5EF4-FFF2-40B4-BE49-F238E27FC236}">
                <a16:creationId xmlns:a16="http://schemas.microsoft.com/office/drawing/2014/main" id="{94D6A057-607D-0EDF-43E7-142EF48D425B}"/>
              </a:ext>
            </a:extLst>
          </p:cNvPr>
          <p:cNvCxnSpPr/>
          <p:nvPr/>
        </p:nvCxnSpPr>
        <p:spPr>
          <a:xfrm flipV="1">
            <a:off x="4136135" y="1849466"/>
            <a:ext cx="5594906" cy="4012603"/>
          </a:xfrm>
          <a:prstGeom prst="line">
            <a:avLst/>
          </a:prstGeom>
          <a:noFill/>
          <a:ln w="50800" cap="rnd" cmpd="sng" algn="ctr">
            <a:solidFill>
              <a:schemeClr val="accent1"/>
            </a:solidFill>
            <a:prstDash val="sysDot"/>
            <a:round/>
          </a:ln>
          <a:effectLst/>
        </p:spPr>
      </p:cxnSp>
      <p:grpSp>
        <p:nvGrpSpPr>
          <p:cNvPr id="72" name="Group 71">
            <a:extLst>
              <a:ext uri="{FF2B5EF4-FFF2-40B4-BE49-F238E27FC236}">
                <a16:creationId xmlns:a16="http://schemas.microsoft.com/office/drawing/2014/main" id="{AAA0BBF0-A775-051D-EEF1-A2476D800DEB}"/>
              </a:ext>
            </a:extLst>
          </p:cNvPr>
          <p:cNvGrpSpPr/>
          <p:nvPr/>
        </p:nvGrpSpPr>
        <p:grpSpPr>
          <a:xfrm>
            <a:off x="884532" y="5292884"/>
            <a:ext cx="3881560" cy="914400"/>
            <a:chOff x="1010825" y="5333933"/>
            <a:chExt cx="3881560" cy="914400"/>
          </a:xfrm>
        </p:grpSpPr>
        <p:sp>
          <p:nvSpPr>
            <p:cNvPr id="73" name="TextBox 72">
              <a:extLst>
                <a:ext uri="{FF2B5EF4-FFF2-40B4-BE49-F238E27FC236}">
                  <a16:creationId xmlns:a16="http://schemas.microsoft.com/office/drawing/2014/main" id="{85647FE9-7D9E-645C-BA2F-07921D9C32F1}"/>
                </a:ext>
              </a:extLst>
            </p:cNvPr>
            <p:cNvSpPr txBox="1"/>
            <p:nvPr/>
          </p:nvSpPr>
          <p:spPr>
            <a:xfrm>
              <a:off x="1069539" y="5470249"/>
              <a:ext cx="3166083" cy="369332"/>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UNDERGRADUATE</a:t>
              </a:r>
            </a:p>
          </p:txBody>
        </p:sp>
        <p:sp>
          <p:nvSpPr>
            <p:cNvPr id="74" name="TextBox 73">
              <a:extLst>
                <a:ext uri="{FF2B5EF4-FFF2-40B4-BE49-F238E27FC236}">
                  <a16:creationId xmlns:a16="http://schemas.microsoft.com/office/drawing/2014/main" id="{A2C4F870-27BF-9FA2-8C9E-5BC105B2F6F2}"/>
                </a:ext>
              </a:extLst>
            </p:cNvPr>
            <p:cNvSpPr txBox="1"/>
            <p:nvPr/>
          </p:nvSpPr>
          <p:spPr>
            <a:xfrm>
              <a:off x="1010825" y="5843645"/>
              <a:ext cx="299953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prstClr val="black"/>
                  </a:solidFill>
                  <a:effectLst/>
                  <a:uLnTx/>
                  <a:uFillTx/>
                  <a:latin typeface="Arial" panose="020B0604020202020204"/>
                  <a:ea typeface="+mn-ea"/>
                  <a:cs typeface="+mn-cs"/>
                </a:rPr>
                <a:t>4 years at a college or university program</a:t>
              </a:r>
            </a:p>
          </p:txBody>
        </p:sp>
        <p:grpSp>
          <p:nvGrpSpPr>
            <p:cNvPr id="75" name="Group 74">
              <a:extLst>
                <a:ext uri="{FF2B5EF4-FFF2-40B4-BE49-F238E27FC236}">
                  <a16:creationId xmlns:a16="http://schemas.microsoft.com/office/drawing/2014/main" id="{D13319B9-731C-732C-6BE6-3D25113B9BDD}"/>
                </a:ext>
              </a:extLst>
            </p:cNvPr>
            <p:cNvGrpSpPr/>
            <p:nvPr/>
          </p:nvGrpSpPr>
          <p:grpSpPr>
            <a:xfrm>
              <a:off x="3977985" y="5333933"/>
              <a:ext cx="914400" cy="914400"/>
              <a:chOff x="1060228" y="3241139"/>
              <a:chExt cx="914400" cy="914400"/>
            </a:xfrm>
          </p:grpSpPr>
          <p:sp>
            <p:nvSpPr>
              <p:cNvPr id="76" name="Oval 75">
                <a:extLst>
                  <a:ext uri="{FF2B5EF4-FFF2-40B4-BE49-F238E27FC236}">
                    <a16:creationId xmlns:a16="http://schemas.microsoft.com/office/drawing/2014/main" id="{8D8DAB53-6B36-35A9-9FF4-F1AB6286A701}"/>
                  </a:ext>
                </a:extLst>
              </p:cNvPr>
              <p:cNvSpPr/>
              <p:nvPr/>
            </p:nvSpPr>
            <p:spPr>
              <a:xfrm>
                <a:off x="1060228" y="3241139"/>
                <a:ext cx="914400" cy="914400"/>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77" name="Graphic 76">
                <a:extLst>
                  <a:ext uri="{FF2B5EF4-FFF2-40B4-BE49-F238E27FC236}">
                    <a16:creationId xmlns:a16="http://schemas.microsoft.com/office/drawing/2014/main" id="{DAEF67F1-7CAD-7B77-A84C-268A353805F7}"/>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37385" y="3358834"/>
                <a:ext cx="587245" cy="645932"/>
              </a:xfrm>
              <a:prstGeom prst="rect">
                <a:avLst/>
              </a:prstGeom>
            </p:spPr>
          </p:pic>
        </p:grpSp>
      </p:grpSp>
      <p:grpSp>
        <p:nvGrpSpPr>
          <p:cNvPr id="78" name="Group 77">
            <a:extLst>
              <a:ext uri="{FF2B5EF4-FFF2-40B4-BE49-F238E27FC236}">
                <a16:creationId xmlns:a16="http://schemas.microsoft.com/office/drawing/2014/main" id="{BFBF5DCA-3B26-7B51-D74D-6ABB9BB9E772}"/>
              </a:ext>
            </a:extLst>
          </p:cNvPr>
          <p:cNvGrpSpPr/>
          <p:nvPr/>
        </p:nvGrpSpPr>
        <p:grpSpPr>
          <a:xfrm>
            <a:off x="1623660" y="4177583"/>
            <a:ext cx="4628731" cy="914400"/>
            <a:chOff x="1537596" y="4306757"/>
            <a:chExt cx="4628731" cy="914400"/>
          </a:xfrm>
        </p:grpSpPr>
        <p:sp>
          <p:nvSpPr>
            <p:cNvPr id="79" name="TextBox 78">
              <a:extLst>
                <a:ext uri="{FF2B5EF4-FFF2-40B4-BE49-F238E27FC236}">
                  <a16:creationId xmlns:a16="http://schemas.microsoft.com/office/drawing/2014/main" id="{885D2CE0-7534-4B9C-E2C5-F22B01CC0C76}"/>
                </a:ext>
              </a:extLst>
            </p:cNvPr>
            <p:cNvSpPr txBox="1"/>
            <p:nvPr/>
          </p:nvSpPr>
          <p:spPr>
            <a:xfrm>
              <a:off x="1861073" y="4425151"/>
              <a:ext cx="3614126" cy="369332"/>
            </a:xfrm>
            <a:prstGeom prst="rect">
              <a:avLst/>
            </a:prstGeom>
            <a:solidFill>
              <a:schemeClr val="accent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MEDICAL SCHOOL</a:t>
              </a:r>
            </a:p>
          </p:txBody>
        </p:sp>
        <p:sp>
          <p:nvSpPr>
            <p:cNvPr id="80" name="TextBox 79">
              <a:extLst>
                <a:ext uri="{FF2B5EF4-FFF2-40B4-BE49-F238E27FC236}">
                  <a16:creationId xmlns:a16="http://schemas.microsoft.com/office/drawing/2014/main" id="{D200C247-8C41-6DF9-A1BC-7E7ADBDCB302}"/>
                </a:ext>
              </a:extLst>
            </p:cNvPr>
            <p:cNvSpPr txBox="1"/>
            <p:nvPr/>
          </p:nvSpPr>
          <p:spPr>
            <a:xfrm>
              <a:off x="1537596" y="4801110"/>
              <a:ext cx="382508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prstClr val="black"/>
                  </a:solidFill>
                  <a:effectLst/>
                  <a:uLnTx/>
                  <a:uFillTx/>
                  <a:latin typeface="Arial" panose="020B0604020202020204"/>
                  <a:ea typeface="+mn-ea"/>
                  <a:cs typeface="+mn-cs"/>
                </a:rPr>
                <a:t>4 years at an allopathic or osteopathic medical school</a:t>
              </a:r>
            </a:p>
          </p:txBody>
        </p:sp>
        <p:grpSp>
          <p:nvGrpSpPr>
            <p:cNvPr id="81" name="Group 80">
              <a:extLst>
                <a:ext uri="{FF2B5EF4-FFF2-40B4-BE49-F238E27FC236}">
                  <a16:creationId xmlns:a16="http://schemas.microsoft.com/office/drawing/2014/main" id="{D8DB5D0F-B24B-E8E8-11DA-86359B43B634}"/>
                </a:ext>
              </a:extLst>
            </p:cNvPr>
            <p:cNvGrpSpPr/>
            <p:nvPr/>
          </p:nvGrpSpPr>
          <p:grpSpPr>
            <a:xfrm>
              <a:off x="5251927" y="4306757"/>
              <a:ext cx="914400" cy="914400"/>
              <a:chOff x="4028205" y="2975679"/>
              <a:chExt cx="914400" cy="914400"/>
            </a:xfrm>
          </p:grpSpPr>
          <p:sp>
            <p:nvSpPr>
              <p:cNvPr id="82" name="Oval 81">
                <a:extLst>
                  <a:ext uri="{FF2B5EF4-FFF2-40B4-BE49-F238E27FC236}">
                    <a16:creationId xmlns:a16="http://schemas.microsoft.com/office/drawing/2014/main" id="{028DD856-A384-5A56-2EB1-8C8E94BD8D5A}"/>
                  </a:ext>
                </a:extLst>
              </p:cNvPr>
              <p:cNvSpPr/>
              <p:nvPr/>
            </p:nvSpPr>
            <p:spPr>
              <a:xfrm>
                <a:off x="4028205" y="2975679"/>
                <a:ext cx="914400" cy="914400"/>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83" name="Graphic 82">
                <a:extLst>
                  <a:ext uri="{FF2B5EF4-FFF2-40B4-BE49-F238E27FC236}">
                    <a16:creationId xmlns:a16="http://schemas.microsoft.com/office/drawing/2014/main" id="{82112436-6E71-6110-9C18-501C25412BD8}"/>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4174847" y="3073046"/>
                <a:ext cx="669792" cy="701560"/>
              </a:xfrm>
              <a:prstGeom prst="rect">
                <a:avLst/>
              </a:prstGeom>
            </p:spPr>
          </p:pic>
        </p:grpSp>
      </p:grpSp>
      <p:sp>
        <p:nvSpPr>
          <p:cNvPr id="84" name="Arc 83">
            <a:extLst>
              <a:ext uri="{FF2B5EF4-FFF2-40B4-BE49-F238E27FC236}">
                <a16:creationId xmlns:a16="http://schemas.microsoft.com/office/drawing/2014/main" id="{55B20C17-A3B7-E83B-9932-5DE538161A9C}"/>
              </a:ext>
            </a:extLst>
          </p:cNvPr>
          <p:cNvSpPr/>
          <p:nvPr/>
        </p:nvSpPr>
        <p:spPr>
          <a:xfrm rot="6687686">
            <a:off x="7470513" y="600119"/>
            <a:ext cx="2718353" cy="4787366"/>
          </a:xfrm>
          <a:prstGeom prst="arc">
            <a:avLst>
              <a:gd name="adj1" fmla="val 15936093"/>
              <a:gd name="adj2" fmla="val 1977056"/>
            </a:avLst>
          </a:prstGeom>
          <a:noFill/>
          <a:ln w="50800" cap="rnd" cmpd="sng" algn="ctr">
            <a:solidFill>
              <a:schemeClr val="accent1"/>
            </a:solidFill>
            <a:prstDash val="sysDot"/>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grpSp>
        <p:nvGrpSpPr>
          <p:cNvPr id="85" name="Group 84">
            <a:extLst>
              <a:ext uri="{FF2B5EF4-FFF2-40B4-BE49-F238E27FC236}">
                <a16:creationId xmlns:a16="http://schemas.microsoft.com/office/drawing/2014/main" id="{EA59F1F2-FF26-DED8-FEC2-031CC81E09D1}"/>
              </a:ext>
            </a:extLst>
          </p:cNvPr>
          <p:cNvGrpSpPr/>
          <p:nvPr/>
        </p:nvGrpSpPr>
        <p:grpSpPr>
          <a:xfrm>
            <a:off x="3145058" y="3128814"/>
            <a:ext cx="4647954" cy="914400"/>
            <a:chOff x="3877520" y="3008717"/>
            <a:chExt cx="4647954" cy="914400"/>
          </a:xfrm>
        </p:grpSpPr>
        <p:sp>
          <p:nvSpPr>
            <p:cNvPr id="86" name="TextBox 85">
              <a:extLst>
                <a:ext uri="{FF2B5EF4-FFF2-40B4-BE49-F238E27FC236}">
                  <a16:creationId xmlns:a16="http://schemas.microsoft.com/office/drawing/2014/main" id="{A798FCA4-28CD-04AC-DF5B-001456FC6029}"/>
                </a:ext>
              </a:extLst>
            </p:cNvPr>
            <p:cNvSpPr txBox="1"/>
            <p:nvPr/>
          </p:nvSpPr>
          <p:spPr>
            <a:xfrm>
              <a:off x="3877520" y="3094460"/>
              <a:ext cx="4082838" cy="369332"/>
            </a:xfrm>
            <a:prstGeom prst="rect">
              <a:avLst/>
            </a:prstGeom>
            <a:solidFill>
              <a:schemeClr val="accent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RESIDENCY</a:t>
              </a:r>
            </a:p>
          </p:txBody>
        </p:sp>
        <p:sp>
          <p:nvSpPr>
            <p:cNvPr id="87" name="TextBox 86">
              <a:extLst>
                <a:ext uri="{FF2B5EF4-FFF2-40B4-BE49-F238E27FC236}">
                  <a16:creationId xmlns:a16="http://schemas.microsoft.com/office/drawing/2014/main" id="{0F0CC52E-781D-A313-46B0-4A8D4F945BF0}"/>
                </a:ext>
              </a:extLst>
            </p:cNvPr>
            <p:cNvSpPr txBox="1"/>
            <p:nvPr/>
          </p:nvSpPr>
          <p:spPr>
            <a:xfrm>
              <a:off x="5390067" y="3470419"/>
              <a:ext cx="23269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prstClr val="black"/>
                  </a:solidFill>
                  <a:effectLst/>
                  <a:uLnTx/>
                  <a:uFillTx/>
                  <a:latin typeface="Arial" panose="020B0604020202020204"/>
                  <a:ea typeface="+mn-ea"/>
                  <a:cs typeface="+mn-cs"/>
                </a:rPr>
                <a:t>3-7 years, varies by specialty</a:t>
              </a:r>
            </a:p>
          </p:txBody>
        </p:sp>
        <p:grpSp>
          <p:nvGrpSpPr>
            <p:cNvPr id="88" name="Group 87">
              <a:extLst>
                <a:ext uri="{FF2B5EF4-FFF2-40B4-BE49-F238E27FC236}">
                  <a16:creationId xmlns:a16="http://schemas.microsoft.com/office/drawing/2014/main" id="{77C7B077-C5BE-EBB4-D308-C97A9D396262}"/>
                </a:ext>
              </a:extLst>
            </p:cNvPr>
            <p:cNvGrpSpPr/>
            <p:nvPr/>
          </p:nvGrpSpPr>
          <p:grpSpPr>
            <a:xfrm>
              <a:off x="7611074" y="3008717"/>
              <a:ext cx="914400" cy="914400"/>
              <a:chOff x="5101745" y="2407241"/>
              <a:chExt cx="914400" cy="914400"/>
            </a:xfrm>
          </p:grpSpPr>
          <p:sp>
            <p:nvSpPr>
              <p:cNvPr id="89" name="Oval 88">
                <a:extLst>
                  <a:ext uri="{FF2B5EF4-FFF2-40B4-BE49-F238E27FC236}">
                    <a16:creationId xmlns:a16="http://schemas.microsoft.com/office/drawing/2014/main" id="{100CCABC-035A-FD49-84B3-C2F540A3EFF2}"/>
                  </a:ext>
                </a:extLst>
              </p:cNvPr>
              <p:cNvSpPr/>
              <p:nvPr/>
            </p:nvSpPr>
            <p:spPr>
              <a:xfrm>
                <a:off x="5101745" y="2407241"/>
                <a:ext cx="914400" cy="914400"/>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90" name="Graphic 89">
                <a:extLst>
                  <a:ext uri="{FF2B5EF4-FFF2-40B4-BE49-F238E27FC236}">
                    <a16:creationId xmlns:a16="http://schemas.microsoft.com/office/drawing/2014/main" id="{47CFD23D-05C8-E37B-040E-28DF078FD50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5226405" y="2529041"/>
                <a:ext cx="692240" cy="652695"/>
              </a:xfrm>
              <a:prstGeom prst="rect">
                <a:avLst/>
              </a:prstGeom>
            </p:spPr>
          </p:pic>
        </p:grpSp>
      </p:grpSp>
      <p:cxnSp>
        <p:nvCxnSpPr>
          <p:cNvPr id="91" name="Straight Connector 90">
            <a:extLst>
              <a:ext uri="{FF2B5EF4-FFF2-40B4-BE49-F238E27FC236}">
                <a16:creationId xmlns:a16="http://schemas.microsoft.com/office/drawing/2014/main" id="{A99A8EAE-0128-9DB2-A53C-2819B89C7221}"/>
              </a:ext>
            </a:extLst>
          </p:cNvPr>
          <p:cNvCxnSpPr>
            <a:cxnSpLocks/>
          </p:cNvCxnSpPr>
          <p:nvPr/>
        </p:nvCxnSpPr>
        <p:spPr>
          <a:xfrm flipH="1" flipV="1">
            <a:off x="10448632" y="1972947"/>
            <a:ext cx="633790" cy="948341"/>
          </a:xfrm>
          <a:prstGeom prst="line">
            <a:avLst/>
          </a:prstGeom>
          <a:noFill/>
          <a:ln w="50800" cap="rnd" cmpd="sng" algn="ctr">
            <a:solidFill>
              <a:schemeClr val="accent1"/>
            </a:solidFill>
            <a:prstDash val="sysDot"/>
            <a:round/>
          </a:ln>
          <a:effectLst/>
        </p:spPr>
      </p:cxnSp>
      <p:grpSp>
        <p:nvGrpSpPr>
          <p:cNvPr id="92" name="Group 91">
            <a:extLst>
              <a:ext uri="{FF2B5EF4-FFF2-40B4-BE49-F238E27FC236}">
                <a16:creationId xmlns:a16="http://schemas.microsoft.com/office/drawing/2014/main" id="{4D5636D5-FCAC-9622-FF87-983088A68502}"/>
              </a:ext>
            </a:extLst>
          </p:cNvPr>
          <p:cNvGrpSpPr/>
          <p:nvPr/>
        </p:nvGrpSpPr>
        <p:grpSpPr>
          <a:xfrm>
            <a:off x="8650641" y="2802466"/>
            <a:ext cx="3076713" cy="914400"/>
            <a:chOff x="8444088" y="2714380"/>
            <a:chExt cx="3076713" cy="914400"/>
          </a:xfrm>
        </p:grpSpPr>
        <p:sp>
          <p:nvSpPr>
            <p:cNvPr id="93" name="TextBox 92">
              <a:extLst>
                <a:ext uri="{FF2B5EF4-FFF2-40B4-BE49-F238E27FC236}">
                  <a16:creationId xmlns:a16="http://schemas.microsoft.com/office/drawing/2014/main" id="{1A4B654B-B8A4-BFBE-58C1-D8D33411B08A}"/>
                </a:ext>
              </a:extLst>
            </p:cNvPr>
            <p:cNvSpPr txBox="1"/>
            <p:nvPr/>
          </p:nvSpPr>
          <p:spPr>
            <a:xfrm>
              <a:off x="8533411" y="2799409"/>
              <a:ext cx="2326948" cy="369332"/>
            </a:xfrm>
            <a:prstGeom prst="rect">
              <a:avLst/>
            </a:prstGeom>
            <a:solidFill>
              <a:schemeClr val="accent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FELLOWSHIP</a:t>
              </a:r>
            </a:p>
          </p:txBody>
        </p:sp>
        <p:sp>
          <p:nvSpPr>
            <p:cNvPr id="94" name="TextBox 93">
              <a:extLst>
                <a:ext uri="{FF2B5EF4-FFF2-40B4-BE49-F238E27FC236}">
                  <a16:creationId xmlns:a16="http://schemas.microsoft.com/office/drawing/2014/main" id="{C0325241-5D59-9E7F-2C21-40F44763B480}"/>
                </a:ext>
              </a:extLst>
            </p:cNvPr>
            <p:cNvSpPr txBox="1"/>
            <p:nvPr/>
          </p:nvSpPr>
          <p:spPr>
            <a:xfrm>
              <a:off x="8444088" y="3190911"/>
              <a:ext cx="23269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prstClr val="black"/>
                  </a:solidFill>
                  <a:effectLst/>
                  <a:uLnTx/>
                  <a:uFillTx/>
                  <a:latin typeface="Arial" panose="020B0604020202020204"/>
                  <a:ea typeface="+mn-ea"/>
                  <a:cs typeface="+mn-cs"/>
                </a:rPr>
                <a:t>1-3+ years, varies by specialty</a:t>
              </a:r>
            </a:p>
          </p:txBody>
        </p:sp>
        <p:grpSp>
          <p:nvGrpSpPr>
            <p:cNvPr id="95" name="Group 94">
              <a:extLst>
                <a:ext uri="{FF2B5EF4-FFF2-40B4-BE49-F238E27FC236}">
                  <a16:creationId xmlns:a16="http://schemas.microsoft.com/office/drawing/2014/main" id="{0B34C3DE-5FFF-BC39-69B5-6F4FCCCF8562}"/>
                </a:ext>
              </a:extLst>
            </p:cNvPr>
            <p:cNvGrpSpPr/>
            <p:nvPr/>
          </p:nvGrpSpPr>
          <p:grpSpPr>
            <a:xfrm>
              <a:off x="10606401" y="2714380"/>
              <a:ext cx="914400" cy="914400"/>
              <a:chOff x="8728556" y="4179163"/>
              <a:chExt cx="914400" cy="914400"/>
            </a:xfrm>
          </p:grpSpPr>
          <p:sp>
            <p:nvSpPr>
              <p:cNvPr id="96" name="Oval 95">
                <a:extLst>
                  <a:ext uri="{FF2B5EF4-FFF2-40B4-BE49-F238E27FC236}">
                    <a16:creationId xmlns:a16="http://schemas.microsoft.com/office/drawing/2014/main" id="{914A3EF6-08B2-E3AB-7AD1-81C129CC5D60}"/>
                  </a:ext>
                </a:extLst>
              </p:cNvPr>
              <p:cNvSpPr/>
              <p:nvPr/>
            </p:nvSpPr>
            <p:spPr>
              <a:xfrm>
                <a:off x="8728556" y="4179163"/>
                <a:ext cx="914400" cy="914400"/>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97" name="Group 96">
                <a:extLst>
                  <a:ext uri="{FF2B5EF4-FFF2-40B4-BE49-F238E27FC236}">
                    <a16:creationId xmlns:a16="http://schemas.microsoft.com/office/drawing/2014/main" id="{48F654F4-B74E-A12E-787F-7FB9D1CE61E8}"/>
                  </a:ext>
                </a:extLst>
              </p:cNvPr>
              <p:cNvGrpSpPr/>
              <p:nvPr/>
            </p:nvGrpSpPr>
            <p:grpSpPr>
              <a:xfrm>
                <a:off x="8856743" y="4232764"/>
                <a:ext cx="685186" cy="789092"/>
                <a:chOff x="8960157" y="4240780"/>
                <a:chExt cx="685186" cy="789092"/>
              </a:xfrm>
            </p:grpSpPr>
            <p:pic>
              <p:nvPicPr>
                <p:cNvPr id="98" name="Graphic 97">
                  <a:extLst>
                    <a:ext uri="{FF2B5EF4-FFF2-40B4-BE49-F238E27FC236}">
                      <a16:creationId xmlns:a16="http://schemas.microsoft.com/office/drawing/2014/main" id="{072F2FDB-14B8-DC5A-0961-42A5BFBCCF39}"/>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8960157" y="4544888"/>
                  <a:ext cx="457941" cy="484984"/>
                </a:xfrm>
                <a:prstGeom prst="rect">
                  <a:avLst/>
                </a:prstGeom>
              </p:spPr>
            </p:pic>
            <p:pic>
              <p:nvPicPr>
                <p:cNvPr id="99" name="Graphic 98">
                  <a:extLst>
                    <a:ext uri="{FF2B5EF4-FFF2-40B4-BE49-F238E27FC236}">
                      <a16:creationId xmlns:a16="http://schemas.microsoft.com/office/drawing/2014/main" id="{624D67C2-9CB0-69DF-2B2A-ED4DC7C61FE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9085928" y="4240780"/>
                  <a:ext cx="559415" cy="484984"/>
                </a:xfrm>
                <a:prstGeom prst="rect">
                  <a:avLst/>
                </a:prstGeom>
              </p:spPr>
            </p:pic>
          </p:grpSp>
        </p:grpSp>
      </p:grpSp>
      <p:grpSp>
        <p:nvGrpSpPr>
          <p:cNvPr id="100" name="Group 99">
            <a:extLst>
              <a:ext uri="{FF2B5EF4-FFF2-40B4-BE49-F238E27FC236}">
                <a16:creationId xmlns:a16="http://schemas.microsoft.com/office/drawing/2014/main" id="{CAFBE7A5-4F7E-CE1E-F44B-DF3840501B93}"/>
              </a:ext>
            </a:extLst>
          </p:cNvPr>
          <p:cNvGrpSpPr/>
          <p:nvPr/>
        </p:nvGrpSpPr>
        <p:grpSpPr>
          <a:xfrm>
            <a:off x="9194606" y="633246"/>
            <a:ext cx="1554480" cy="1555306"/>
            <a:chOff x="9194606" y="633246"/>
            <a:chExt cx="1633858" cy="1555306"/>
          </a:xfrm>
        </p:grpSpPr>
        <p:sp>
          <p:nvSpPr>
            <p:cNvPr id="101" name="Oval 100">
              <a:extLst>
                <a:ext uri="{FF2B5EF4-FFF2-40B4-BE49-F238E27FC236}">
                  <a16:creationId xmlns:a16="http://schemas.microsoft.com/office/drawing/2014/main" id="{F906E49E-6BAA-2DEC-C800-B9FADD0254FA}"/>
                </a:ext>
              </a:extLst>
            </p:cNvPr>
            <p:cNvSpPr/>
            <p:nvPr/>
          </p:nvSpPr>
          <p:spPr>
            <a:xfrm>
              <a:off x="9194606" y="633246"/>
              <a:ext cx="1633858" cy="1555306"/>
            </a:xfrm>
            <a:prstGeom prst="ellipse">
              <a:avLst/>
            </a:prstGeom>
            <a:solidFill>
              <a:sysClr val="window" lastClr="FFFFFF"/>
            </a:soli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102" name="Group 101">
              <a:extLst>
                <a:ext uri="{FF2B5EF4-FFF2-40B4-BE49-F238E27FC236}">
                  <a16:creationId xmlns:a16="http://schemas.microsoft.com/office/drawing/2014/main" id="{72BF6DD7-9030-794F-F3A8-05E2746DD1E1}"/>
                </a:ext>
              </a:extLst>
            </p:cNvPr>
            <p:cNvGrpSpPr/>
            <p:nvPr/>
          </p:nvGrpSpPr>
          <p:grpSpPr>
            <a:xfrm>
              <a:off x="9326288" y="760765"/>
              <a:ext cx="1370493" cy="1300267"/>
              <a:chOff x="9250283" y="766226"/>
              <a:chExt cx="1370493" cy="1300267"/>
            </a:xfrm>
          </p:grpSpPr>
          <p:sp>
            <p:nvSpPr>
              <p:cNvPr id="103" name="Oval 102">
                <a:extLst>
                  <a:ext uri="{FF2B5EF4-FFF2-40B4-BE49-F238E27FC236}">
                    <a16:creationId xmlns:a16="http://schemas.microsoft.com/office/drawing/2014/main" id="{F91EA1E2-5354-11D4-2AF5-0DD84E747C22}"/>
                  </a:ext>
                </a:extLst>
              </p:cNvPr>
              <p:cNvSpPr/>
              <p:nvPr/>
            </p:nvSpPr>
            <p:spPr>
              <a:xfrm>
                <a:off x="9250283" y="766226"/>
                <a:ext cx="1370493" cy="1300267"/>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pic>
            <p:nvPicPr>
              <p:cNvPr id="104" name="Graphic 103">
                <a:extLst>
                  <a:ext uri="{FF2B5EF4-FFF2-40B4-BE49-F238E27FC236}">
                    <a16:creationId xmlns:a16="http://schemas.microsoft.com/office/drawing/2014/main" id="{909411DE-2BEB-0A3F-A8A5-C2269F64BD52}"/>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9479999" y="925004"/>
                <a:ext cx="911061" cy="982711"/>
              </a:xfrm>
              <a:prstGeom prst="rect">
                <a:avLst/>
              </a:prstGeom>
            </p:spPr>
          </p:pic>
        </p:grpSp>
      </p:grpSp>
      <p:sp>
        <p:nvSpPr>
          <p:cNvPr id="2" name="TextBox 1">
            <a:extLst>
              <a:ext uri="{FF2B5EF4-FFF2-40B4-BE49-F238E27FC236}">
                <a16:creationId xmlns:a16="http://schemas.microsoft.com/office/drawing/2014/main" id="{7606C4A0-9C07-DFBF-3B7C-5C60332C3A7E}"/>
              </a:ext>
            </a:extLst>
          </p:cNvPr>
          <p:cNvSpPr txBox="1"/>
          <p:nvPr/>
        </p:nvSpPr>
        <p:spPr>
          <a:xfrm>
            <a:off x="427426" y="459817"/>
            <a:ext cx="419858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F3759"/>
                </a:solidFill>
                <a:effectLst/>
                <a:uLnTx/>
                <a:uFillTx/>
                <a:latin typeface="Dreaming Outloud Script Pro" panose="03050502040304050704" pitchFamily="66" charset="0"/>
                <a:ea typeface="+mn-ea"/>
                <a:cs typeface="Dreaming Outloud Script Pro" panose="03050502040304050704" pitchFamily="66" charset="0"/>
              </a:rPr>
              <a:t>Family Medicine</a:t>
            </a:r>
          </a:p>
        </p:txBody>
      </p:sp>
      <p:grpSp>
        <p:nvGrpSpPr>
          <p:cNvPr id="3" name="Group 2">
            <a:extLst>
              <a:ext uri="{FF2B5EF4-FFF2-40B4-BE49-F238E27FC236}">
                <a16:creationId xmlns:a16="http://schemas.microsoft.com/office/drawing/2014/main" id="{163C0821-EDD5-56E1-6827-F9D29E2C4EE0}"/>
              </a:ext>
            </a:extLst>
          </p:cNvPr>
          <p:cNvGrpSpPr/>
          <p:nvPr/>
        </p:nvGrpSpPr>
        <p:grpSpPr>
          <a:xfrm>
            <a:off x="7695512" y="3714962"/>
            <a:ext cx="4059002" cy="2305885"/>
            <a:chOff x="7695512" y="3714962"/>
            <a:chExt cx="4059002" cy="2305885"/>
          </a:xfrm>
        </p:grpSpPr>
        <p:cxnSp>
          <p:nvCxnSpPr>
            <p:cNvPr id="4" name="Straight Connector 3">
              <a:extLst>
                <a:ext uri="{FF2B5EF4-FFF2-40B4-BE49-F238E27FC236}">
                  <a16:creationId xmlns:a16="http://schemas.microsoft.com/office/drawing/2014/main" id="{BB0B0932-3AE6-308F-D242-3C81134FC9FE}"/>
                </a:ext>
              </a:extLst>
            </p:cNvPr>
            <p:cNvCxnSpPr>
              <a:cxnSpLocks/>
            </p:cNvCxnSpPr>
            <p:nvPr/>
          </p:nvCxnSpPr>
          <p:spPr>
            <a:xfrm>
              <a:off x="11320490" y="3714962"/>
              <a:ext cx="0" cy="956974"/>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25F30DB4-0A85-9503-BF4A-2C5B981E3425}"/>
                </a:ext>
              </a:extLst>
            </p:cNvPr>
            <p:cNvSpPr/>
            <p:nvPr/>
          </p:nvSpPr>
          <p:spPr>
            <a:xfrm>
              <a:off x="7695512" y="4671936"/>
              <a:ext cx="4059001" cy="1348911"/>
            </a:xfrm>
            <a:prstGeom prst="round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useo Sans 300"/>
                <a:ea typeface="+mn-ea"/>
                <a:cs typeface="+mn-cs"/>
              </a:endParaRPr>
            </a:p>
          </p:txBody>
        </p:sp>
        <p:sp>
          <p:nvSpPr>
            <p:cNvPr id="6" name="TextBox 5">
              <a:extLst>
                <a:ext uri="{FF2B5EF4-FFF2-40B4-BE49-F238E27FC236}">
                  <a16:creationId xmlns:a16="http://schemas.microsoft.com/office/drawing/2014/main" id="{325E0991-A4B5-C871-1456-D5282EC7E81B}"/>
                </a:ext>
              </a:extLst>
            </p:cNvPr>
            <p:cNvSpPr txBox="1"/>
            <p:nvPr/>
          </p:nvSpPr>
          <p:spPr>
            <a:xfrm>
              <a:off x="7876861" y="4747940"/>
              <a:ext cx="2362985" cy="12234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82828"/>
                  </a:solidFill>
                  <a:effectLst/>
                  <a:uLnTx/>
                  <a:uFillTx/>
                  <a:latin typeface="Museo Sans 300"/>
                  <a:ea typeface="+mn-ea"/>
                  <a:cs typeface="+mn-cs"/>
                </a:rPr>
                <a:t>Examples: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a:ln>
                    <a:noFill/>
                  </a:ln>
                  <a:solidFill>
                    <a:srgbClr val="282828"/>
                  </a:solidFill>
                  <a:effectLst/>
                  <a:uLnTx/>
                  <a:uFillTx/>
                  <a:latin typeface="Museo Sans 300"/>
                  <a:ea typeface="+mn-ea"/>
                  <a:cs typeface="+mn-cs"/>
                </a:rPr>
                <a:t>Adolescent Medicine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a:ln>
                    <a:noFill/>
                  </a:ln>
                  <a:solidFill>
                    <a:srgbClr val="282828"/>
                  </a:solidFill>
                  <a:effectLst/>
                  <a:uLnTx/>
                  <a:uFillTx/>
                  <a:latin typeface="Museo Sans 300"/>
                  <a:ea typeface="+mn-ea"/>
                  <a:cs typeface="+mn-cs"/>
                </a:rPr>
                <a:t>Geriatric Medicine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a:ln>
                    <a:noFill/>
                  </a:ln>
                  <a:solidFill>
                    <a:srgbClr val="282828"/>
                  </a:solidFill>
                  <a:effectLst/>
                  <a:uLnTx/>
                  <a:uFillTx/>
                  <a:latin typeface="Museo Sans 300"/>
                  <a:ea typeface="+mn-ea"/>
                  <a:cs typeface="+mn-cs"/>
                </a:rPr>
                <a:t>Hospice &amp; Palliative Care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a:ln>
                    <a:noFill/>
                  </a:ln>
                  <a:solidFill>
                    <a:srgbClr val="282828"/>
                  </a:solidFill>
                  <a:effectLst/>
                  <a:uLnTx/>
                  <a:uFillTx/>
                  <a:latin typeface="Museo Sans 300"/>
                  <a:ea typeface="+mn-ea"/>
                  <a:cs typeface="+mn-cs"/>
                </a:rPr>
                <a:t>Pain Medicine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a:ln>
                    <a:noFill/>
                  </a:ln>
                  <a:solidFill>
                    <a:srgbClr val="282828"/>
                  </a:solidFill>
                  <a:effectLst/>
                  <a:uLnTx/>
                  <a:uFillTx/>
                  <a:latin typeface="Museo Sans 300"/>
                  <a:ea typeface="+mn-ea"/>
                  <a:cs typeface="+mn-cs"/>
                </a:rPr>
                <a:t>Sleep Medicine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a:ln>
                    <a:noFill/>
                  </a:ln>
                  <a:solidFill>
                    <a:srgbClr val="282828"/>
                  </a:solidFill>
                  <a:effectLst/>
                  <a:uLnTx/>
                  <a:uFillTx/>
                  <a:latin typeface="Museo Sans 300"/>
                  <a:ea typeface="+mn-ea"/>
                  <a:cs typeface="+mn-cs"/>
                </a:rPr>
                <a:t>Sports Medicine</a:t>
              </a:r>
            </a:p>
          </p:txBody>
        </p:sp>
        <p:sp>
          <p:nvSpPr>
            <p:cNvPr id="8" name="TextBox 7">
              <a:extLst>
                <a:ext uri="{FF2B5EF4-FFF2-40B4-BE49-F238E27FC236}">
                  <a16:creationId xmlns:a16="http://schemas.microsoft.com/office/drawing/2014/main" id="{F836A9B5-C505-CFAD-C1B3-479526E3EA99}"/>
                </a:ext>
              </a:extLst>
            </p:cNvPr>
            <p:cNvSpPr txBox="1"/>
            <p:nvPr/>
          </p:nvSpPr>
          <p:spPr>
            <a:xfrm>
              <a:off x="9646972" y="4870679"/>
              <a:ext cx="2107542"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a:ln>
                    <a:noFill/>
                  </a:ln>
                  <a:solidFill>
                    <a:srgbClr val="282828"/>
                  </a:solidFill>
                  <a:effectLst/>
                  <a:uLnTx/>
                  <a:uFillTx/>
                  <a:latin typeface="Museo Sans 300"/>
                  <a:ea typeface="+mn-ea"/>
                  <a:cs typeface="+mn-cs"/>
                </a:rPr>
                <a:t>Hospital Medicine</a:t>
              </a:r>
              <a:endParaRPr kumimoji="0" lang="en-US" sz="1050" b="0" i="0" u="none" strike="noStrike" kern="1200" cap="none" spc="0" normalizeH="0" baseline="0" noProof="0">
                <a:ln>
                  <a:noFill/>
                </a:ln>
                <a:solidFill>
                  <a:srgbClr val="282828"/>
                </a:solidFill>
                <a:effectLst/>
                <a:uLnTx/>
                <a:uFillTx/>
                <a:latin typeface="Museo Sans 300"/>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a:ln>
                    <a:noFill/>
                  </a:ln>
                  <a:solidFill>
                    <a:srgbClr val="282828"/>
                  </a:solidFill>
                  <a:effectLst/>
                  <a:uLnTx/>
                  <a:uFillTx/>
                  <a:latin typeface="Museo Sans 300"/>
                  <a:ea typeface="+mn-ea"/>
                  <a:cs typeface="+mn-cs"/>
                </a:rPr>
                <a:t>Addiction Medicine</a:t>
              </a:r>
              <a:endParaRPr kumimoji="0" lang="en-US" sz="1050" b="0" i="0" u="none" strike="noStrike" kern="1200" cap="none" spc="0" normalizeH="0" baseline="0" noProof="0">
                <a:ln>
                  <a:noFill/>
                </a:ln>
                <a:solidFill>
                  <a:srgbClr val="282828"/>
                </a:solidFill>
                <a:effectLst/>
                <a:uLnTx/>
                <a:uFillTx/>
                <a:latin typeface="Museo Sans 300"/>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a:ln>
                    <a:noFill/>
                  </a:ln>
                  <a:solidFill>
                    <a:srgbClr val="282828"/>
                  </a:solidFill>
                  <a:effectLst/>
                  <a:uLnTx/>
                  <a:uFillTx/>
                  <a:latin typeface="Museo Sans 300"/>
                  <a:ea typeface="+mn-ea"/>
                  <a:cs typeface="+mn-cs"/>
                </a:rPr>
                <a:t>Brain Injury Medicine</a:t>
              </a:r>
              <a:endParaRPr kumimoji="0" lang="en-US" sz="1050" b="0" i="0" u="none" strike="noStrike" kern="1200" cap="none" spc="0" normalizeH="0" baseline="0" noProof="0">
                <a:ln>
                  <a:noFill/>
                </a:ln>
                <a:solidFill>
                  <a:srgbClr val="282828"/>
                </a:solidFill>
                <a:effectLst/>
                <a:uLnTx/>
                <a:uFillTx/>
                <a:latin typeface="Museo Sans 300"/>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a:ln>
                    <a:noFill/>
                  </a:ln>
                  <a:solidFill>
                    <a:srgbClr val="282828"/>
                  </a:solidFill>
                  <a:effectLst/>
                  <a:uLnTx/>
                  <a:uFillTx/>
                  <a:latin typeface="Museo Sans 300"/>
                  <a:ea typeface="+mn-ea"/>
                  <a:cs typeface="+mn-cs"/>
                </a:rPr>
                <a:t>Clinical Informatics</a:t>
              </a:r>
              <a:endParaRPr kumimoji="0" lang="en-US" sz="1050" b="0" i="0" u="none" strike="noStrike" kern="1200" cap="none" spc="0" normalizeH="0" baseline="0" noProof="0">
                <a:ln>
                  <a:noFill/>
                </a:ln>
                <a:solidFill>
                  <a:srgbClr val="282828"/>
                </a:solidFill>
                <a:effectLst/>
                <a:uLnTx/>
                <a:uFillTx/>
                <a:latin typeface="Museo Sans 300"/>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a:ln>
                    <a:noFill/>
                  </a:ln>
                  <a:solidFill>
                    <a:srgbClr val="282828"/>
                  </a:solidFill>
                  <a:effectLst/>
                  <a:uLnTx/>
                  <a:uFillTx/>
                  <a:latin typeface="Museo Sans 300"/>
                  <a:ea typeface="+mn-ea"/>
                  <a:cs typeface="+mn-cs"/>
                </a:rPr>
                <a:t>Emergency Medical Services</a:t>
              </a:r>
              <a:endParaRPr kumimoji="0" lang="en-US" sz="1050" b="0" i="0" u="none" strike="noStrike" kern="1200" cap="none" spc="0" normalizeH="0" baseline="0" noProof="0">
                <a:ln>
                  <a:noFill/>
                </a:ln>
                <a:solidFill>
                  <a:srgbClr val="282828"/>
                </a:solidFill>
                <a:effectLst/>
                <a:uLnTx/>
                <a:uFillTx/>
                <a:latin typeface="Museo Sans 300"/>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50" b="0" i="0" u="none" strike="noStrike" kern="1200" cap="none" spc="0" normalizeH="0" baseline="0" noProof="0">
                  <a:ln>
                    <a:noFill/>
                  </a:ln>
                  <a:solidFill>
                    <a:srgbClr val="282828"/>
                  </a:solidFill>
                  <a:effectLst/>
                  <a:uLnTx/>
                  <a:uFillTx/>
                  <a:latin typeface="Museo Sans 300"/>
                  <a:ea typeface="+mn-ea"/>
                  <a:cs typeface="Arial"/>
                </a:rPr>
                <a:t>Obstetrics: surgical, high risk</a:t>
              </a:r>
            </a:p>
          </p:txBody>
        </p:sp>
      </p:grpSp>
    </p:spTree>
    <p:extLst>
      <p:ext uri="{BB962C8B-B14F-4D97-AF65-F5344CB8AC3E}">
        <p14:creationId xmlns:p14="http://schemas.microsoft.com/office/powerpoint/2010/main" val="4197935220"/>
      </p:ext>
    </p:extLst>
  </p:cSld>
  <p:clrMapOvr>
    <a:masterClrMapping/>
  </p:clrMapOvr>
</p:sld>
</file>

<file path=ppt/theme/theme1.xml><?xml version="1.0" encoding="utf-8"?>
<a:theme xmlns:a="http://schemas.openxmlformats.org/drawingml/2006/main" name="Office Theme">
  <a:themeElements>
    <a:clrScheme name="AAFP">
      <a:dk1>
        <a:srgbClr val="282828"/>
      </a:dk1>
      <a:lt1>
        <a:sysClr val="window" lastClr="FFFFFF"/>
      </a:lt1>
      <a:dk2>
        <a:srgbClr val="44546A"/>
      </a:dk2>
      <a:lt2>
        <a:srgbClr val="E7E6E6"/>
      </a:lt2>
      <a:accent1>
        <a:srgbClr val="0F3759"/>
      </a:accent1>
      <a:accent2>
        <a:srgbClr val="EA6725"/>
      </a:accent2>
      <a:accent3>
        <a:srgbClr val="00B2CA"/>
      </a:accent3>
      <a:accent4>
        <a:srgbClr val="78C691"/>
      </a:accent4>
      <a:accent5>
        <a:srgbClr val="F2EB37"/>
      </a:accent5>
      <a:accent6>
        <a:srgbClr val="E1D89F"/>
      </a:accent6>
      <a:hlink>
        <a:srgbClr val="007A8A"/>
      </a:hlink>
      <a:folHlink>
        <a:srgbClr val="954F72"/>
      </a:folHlink>
    </a:clrScheme>
    <a:fontScheme name="AAFP">
      <a:majorFont>
        <a:latin typeface="Work Sans Light"/>
        <a:ea typeface=""/>
        <a:cs typeface=""/>
      </a:majorFont>
      <a:minorFont>
        <a:latin typeface="Museo Sans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Autofit/>
      </a:bodyPr>
      <a:lstStyle>
        <a:defPPr algn="l">
          <a:defRPr sz="4800" dirty="0">
            <a:solidFill>
              <a:srgbClr val="0F3759"/>
            </a:solidFill>
            <a:latin typeface="Work Sans Light" pitchFamily="2" charset="77"/>
          </a:defRPr>
        </a:defPPr>
      </a:lstStyle>
    </a:txDef>
  </a:objectDefaults>
  <a:extraClrSchemeLst/>
  <a:extLst>
    <a:ext uri="{05A4C25C-085E-4340-85A3-A5531E510DB2}">
      <thm15:themeFamily xmlns:thm15="http://schemas.microsoft.com/office/thememl/2012/main" name="28842_afp_presentation_template" id="{17EE91B8-9704-2340-B51E-D3ECD3875437}" vid="{08AE3D2C-1FD2-3C46-AE51-EF3DE2BDF4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plete xmlns="a63e132e-54e4-4b66-bf0f-53bd30cdcfb3">Upcoming</Complete>
    <lcf76f155ced4ddcb4097134ff3c332f xmlns="a63e132e-54e4-4b66-bf0f-53bd30cdcfb3">
      <Terms xmlns="http://schemas.microsoft.com/office/infopath/2007/PartnerControls"/>
    </lcf76f155ced4ddcb4097134ff3c332f>
    <TaxCatchAll xmlns="4082bab1-bbbc-421e-8671-9e51b566f0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8A709BA559C4DB242991C0C7928C2" ma:contentTypeVersion="20" ma:contentTypeDescription="Create a new document." ma:contentTypeScope="" ma:versionID="9873342aa465de63c27d3a64702a8bf6">
  <xsd:schema xmlns:xsd="http://www.w3.org/2001/XMLSchema" xmlns:xs="http://www.w3.org/2001/XMLSchema" xmlns:p="http://schemas.microsoft.com/office/2006/metadata/properties" xmlns:ns2="a63e132e-54e4-4b66-bf0f-53bd30cdcfb3" xmlns:ns3="4082bab1-bbbc-421e-8671-9e51b566f0b7" targetNamespace="http://schemas.microsoft.com/office/2006/metadata/properties" ma:root="true" ma:fieldsID="2bf62f141e9ea3d3d97d4b3a7f2b5f94" ns2:_="" ns3:_="">
    <xsd:import namespace="a63e132e-54e4-4b66-bf0f-53bd30cdcfb3"/>
    <xsd:import namespace="4082bab1-bbbc-421e-8671-9e51b566f0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2:MediaServiceLocation" minOccurs="0"/>
                <xsd:element ref="ns2:MediaServiceSearchProperties" minOccurs="0"/>
                <xsd:element ref="ns2:Comple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e132e-54e4-4b66-bf0f-53bd30cdcf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157a136-43c5-4c94-a19c-50cb202ee4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Complete" ma:index="25" nillable="true" ma:displayName="Complete" ma:default="Upcoming" ma:format="Dropdown" ma:internalName="Complete">
      <xsd:simpleType>
        <xsd:restriction base="dms:Choice">
          <xsd:enumeration value="Complete"/>
          <xsd:enumeration value="Upcoming"/>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82bab1-bbbc-421e-8671-9e51b566f0b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cee1a63-c39f-4e59-96ee-633e74782873}" ma:internalName="TaxCatchAll" ma:showField="CatchAllData" ma:web="4082bab1-bbbc-421e-8671-9e51b566f0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90D022-1E14-49B8-B27A-951F603AF39B}">
  <ds:schemaRef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 ds:uri="a63e132e-54e4-4b66-bf0f-53bd30cdcfb3"/>
    <ds:schemaRef ds:uri="http://purl.org/dc/terms/"/>
    <ds:schemaRef ds:uri="http://schemas.microsoft.com/office/infopath/2007/PartnerControls"/>
    <ds:schemaRef ds:uri="http://schemas.openxmlformats.org/package/2006/metadata/core-properties"/>
    <ds:schemaRef ds:uri="4082bab1-bbbc-421e-8671-9e51b566f0b7"/>
  </ds:schemaRefs>
</ds:datastoreItem>
</file>

<file path=customXml/itemProps2.xml><?xml version="1.0" encoding="utf-8"?>
<ds:datastoreItem xmlns:ds="http://schemas.openxmlformats.org/officeDocument/2006/customXml" ds:itemID="{065473BE-88E0-43F5-B621-9E4A1E800663}">
  <ds:schemaRefs>
    <ds:schemaRef ds:uri="http://schemas.microsoft.com/sharepoint/v3/contenttype/forms"/>
  </ds:schemaRefs>
</ds:datastoreItem>
</file>

<file path=customXml/itemProps3.xml><?xml version="1.0" encoding="utf-8"?>
<ds:datastoreItem xmlns:ds="http://schemas.openxmlformats.org/officeDocument/2006/customXml" ds:itemID="{48427F26-EB87-4E52-9E25-530BFEE7F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e132e-54e4-4b66-bf0f-53bd30cdcfb3"/>
    <ds:schemaRef ds:uri="4082bab1-bbbc-421e-8671-9e51b566f0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5611</Words>
  <Application>Microsoft Office PowerPoint</Application>
  <PresentationFormat>Widescreen</PresentationFormat>
  <Paragraphs>512</Paragraphs>
  <Slides>35</Slides>
  <Notes>33</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Wingdings</vt:lpstr>
      <vt:lpstr>Roboto</vt:lpstr>
      <vt:lpstr>Work Sans Light</vt:lpstr>
      <vt:lpstr>Museo Sans 300</vt:lpstr>
      <vt:lpstr>Work Sans Black</vt:lpstr>
      <vt:lpstr>Arial</vt:lpstr>
      <vt:lpstr>Museo Sans Cond 300</vt:lpstr>
      <vt:lpstr>Calibri</vt:lpstr>
      <vt:lpstr>Courier New</vt:lpstr>
      <vt:lpstr>Dreaming Outloud Script Pro</vt:lpstr>
      <vt:lpstr>Office Theme</vt:lpstr>
      <vt:lpstr>PowerPoint Presentation</vt:lpstr>
      <vt:lpstr>Name The Doctor</vt:lpstr>
      <vt:lpstr>Name The Doctor</vt:lpstr>
      <vt:lpstr>Name The Doctor</vt:lpstr>
      <vt:lpstr>Name The Doctor</vt:lpstr>
      <vt:lpstr>Name The Doctor</vt:lpstr>
      <vt:lpstr>What is Family Medicine?</vt:lpstr>
      <vt:lpstr>The Physician Journey</vt:lpstr>
      <vt:lpstr>The ^Physician Journey</vt:lpstr>
      <vt:lpstr>The College Journey</vt:lpstr>
      <vt:lpstr>The Medical School Journey</vt:lpstr>
      <vt:lpstr>PowerPoint Presentation</vt:lpstr>
      <vt:lpstr>The Family Medicine Residency Experience</vt:lpstr>
      <vt:lpstr>Family Medicine</vt:lpstr>
      <vt:lpstr>Primary Care Specialties: What’s the Difference?</vt:lpstr>
      <vt:lpstr>Who Are Primary Care Physicians?</vt:lpstr>
      <vt:lpstr>More Than Half of All Office Visits in the U.S. are to a Primary Care Physician</vt:lpstr>
      <vt:lpstr>Primary Care, Underserved Areas</vt:lpstr>
      <vt:lpstr>Primary Care Underserved Areas, No Internists</vt:lpstr>
      <vt:lpstr>A Country with no Family Medicine...</vt:lpstr>
      <vt:lpstr>PowerPoint Presentation</vt:lpstr>
      <vt:lpstr>PowerPoint Presentation</vt:lpstr>
      <vt:lpstr>PowerPoint Presentation</vt:lpstr>
      <vt:lpstr>Family Physicians Specialize in Care for All</vt:lpstr>
      <vt:lpstr>Family Medicine and Procedures</vt:lpstr>
      <vt:lpstr>The Value of Delivering Multi-generational Care</vt:lpstr>
      <vt:lpstr>PowerPoint Presentation</vt:lpstr>
      <vt:lpstr>PowerPoint Presentation</vt:lpstr>
      <vt:lpstr>Snapshot of a Family Physician</vt:lpstr>
      <vt:lpstr>Family Medicine’s Future</vt:lpstr>
      <vt:lpstr>In Summary, Family Physicians…</vt:lpstr>
      <vt:lpstr>Discover family medicine.</vt:lpstr>
      <vt:lpstr>Find Family Medicine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2025-02-03T18:21:56Z</dcterms:created>
  <dcterms:modified xsi:type="dcterms:W3CDTF">2025-04-22T15:48:43Z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0x0101002498A709BA559C4DB242991C0C7928C2</vt:lpwstr>
  </property>
</Properties>
</file>